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81"/>
  </p:notesMasterIdLst>
  <p:handoutMasterIdLst>
    <p:handoutMasterId r:id="rId82"/>
  </p:handoutMasterIdLst>
  <p:sldIdLst>
    <p:sldId id="258" r:id="rId5"/>
    <p:sldId id="264"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308" r:id="rId27"/>
    <p:sldId id="292" r:id="rId28"/>
    <p:sldId id="293" r:id="rId29"/>
    <p:sldId id="294" r:id="rId30"/>
    <p:sldId id="295" r:id="rId31"/>
    <p:sldId id="297" r:id="rId32"/>
    <p:sldId id="298" r:id="rId33"/>
    <p:sldId id="296" r:id="rId34"/>
    <p:sldId id="299" r:id="rId35"/>
    <p:sldId id="300" r:id="rId36"/>
    <p:sldId id="301" r:id="rId37"/>
    <p:sldId id="302" r:id="rId38"/>
    <p:sldId id="303" r:id="rId39"/>
    <p:sldId id="304" r:id="rId40"/>
    <p:sldId id="305" r:id="rId41"/>
    <p:sldId id="306" r:id="rId42"/>
    <p:sldId id="307" r:id="rId43"/>
    <p:sldId id="309" r:id="rId44"/>
    <p:sldId id="310" r:id="rId45"/>
    <p:sldId id="311" r:id="rId46"/>
    <p:sldId id="312" r:id="rId47"/>
    <p:sldId id="313" r:id="rId48"/>
    <p:sldId id="314" r:id="rId49"/>
    <p:sldId id="315" r:id="rId50"/>
    <p:sldId id="316" r:id="rId51"/>
    <p:sldId id="318" r:id="rId52"/>
    <p:sldId id="317" r:id="rId53"/>
    <p:sldId id="319" r:id="rId54"/>
    <p:sldId id="320" r:id="rId55"/>
    <p:sldId id="321" r:id="rId56"/>
    <p:sldId id="322" r:id="rId57"/>
    <p:sldId id="323" r:id="rId58"/>
    <p:sldId id="324" r:id="rId59"/>
    <p:sldId id="325" r:id="rId60"/>
    <p:sldId id="326" r:id="rId61"/>
    <p:sldId id="327" r:id="rId62"/>
    <p:sldId id="328" r:id="rId63"/>
    <p:sldId id="329" r:id="rId64"/>
    <p:sldId id="330" r:id="rId65"/>
    <p:sldId id="331" r:id="rId66"/>
    <p:sldId id="332" r:id="rId67"/>
    <p:sldId id="333" r:id="rId68"/>
    <p:sldId id="334" r:id="rId69"/>
    <p:sldId id="335" r:id="rId70"/>
    <p:sldId id="336" r:id="rId71"/>
    <p:sldId id="337" r:id="rId72"/>
    <p:sldId id="338" r:id="rId73"/>
    <p:sldId id="339" r:id="rId74"/>
    <p:sldId id="340" r:id="rId75"/>
    <p:sldId id="341" r:id="rId76"/>
    <p:sldId id="342" r:id="rId77"/>
    <p:sldId id="343" r:id="rId78"/>
    <p:sldId id="344" r:id="rId79"/>
    <p:sldId id="267" r:id="rId80"/>
  </p:sldIdLst>
  <p:sldSz cx="9144000" cy="6858000" type="screen4x3"/>
  <p:notesSz cx="6858000" cy="9144000"/>
  <p:embeddedFontLst>
    <p:embeddedFont>
      <p:font typeface="Calibri" panose="020F0502020204030204" pitchFamily="34" charset="0"/>
      <p:regular r:id="rId83"/>
      <p:bold r:id="rId84"/>
      <p:italic r:id="rId85"/>
      <p:boldItalic r:id="rId86"/>
    </p:embeddedFont>
    <p:embeddedFont>
      <p:font typeface="Cambria Math" panose="02040503050406030204" pitchFamily="18" charset="0"/>
      <p:regular r:id="rId87"/>
    </p:embeddedFont>
    <p:embeddedFont>
      <p:font typeface="Sassoon Infant Rg" panose="02000503030000020003" pitchFamily="50" charset="0"/>
      <p:regular r:id="rId88"/>
      <p:bold r:id="rId89"/>
    </p:embeddedFont>
    <p:embeddedFont>
      <p:font typeface="Twinkl" panose="020B0604020202020204" pitchFamily="2" charset="0"/>
      <p:regular r:id="rId90"/>
      <p:bold r:id="rId91"/>
    </p:embeddedFont>
    <p:embeddedFont>
      <p:font typeface="Twinkl SemiBold" pitchFamily="2" charset="0"/>
      <p:bold r:id="rId9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99"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ED7F4D"/>
    <a:srgbClr val="F6B598"/>
    <a:srgbClr val="33CCCC"/>
    <a:srgbClr val="FEFEFE"/>
    <a:srgbClr val="A973AF"/>
    <a:srgbClr val="BF95D8"/>
    <a:srgbClr val="DE1E5A"/>
    <a:srgbClr val="18A0DB"/>
    <a:srgbClr val="BC01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18" autoAdjust="0"/>
    <p:restoredTop sz="94660"/>
  </p:normalViewPr>
  <p:slideViewPr>
    <p:cSldViewPr snapToGrid="0" showGuides="1">
      <p:cViewPr varScale="1">
        <p:scale>
          <a:sx n="68" d="100"/>
          <a:sy n="68" d="100"/>
        </p:scale>
        <p:origin x="1332" y="48"/>
      </p:cViewPr>
      <p:guideLst>
        <p:guide orient="horz" pos="2160"/>
        <p:guide pos="2880"/>
        <p:guide pos="340"/>
        <p:guide orient="horz" pos="3974"/>
        <p:guide pos="5420"/>
        <p:guide orient="horz" pos="346"/>
        <p:guide pos="499"/>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font" Target="fonts/font2.fntdata"/><Relationship Id="rId89" Type="http://schemas.openxmlformats.org/officeDocument/2006/relationships/font" Target="fonts/font7.fntdata"/><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font" Target="fonts/font8.fntdata"/><Relationship Id="rId95" Type="http://schemas.openxmlformats.org/officeDocument/2006/relationships/theme" Target="theme/theme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font" Target="fonts/font3.fntdata"/><Relationship Id="rId93"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font" Target="fonts/font1.fntdata"/><Relationship Id="rId88" Type="http://schemas.openxmlformats.org/officeDocument/2006/relationships/font" Target="fonts/font6.fntdata"/><Relationship Id="rId91" Type="http://schemas.openxmlformats.org/officeDocument/2006/relationships/font" Target="fonts/font9.fntdata"/><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86" Type="http://schemas.openxmlformats.org/officeDocument/2006/relationships/font" Target="fonts/font4.fntdata"/><Relationship Id="rId9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font" Target="fonts/font10.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font" Target="fonts/font5.fntdata"/><Relationship Id="rId61" Type="http://schemas.openxmlformats.org/officeDocument/2006/relationships/slide" Target="slides/slide57.xml"/><Relationship Id="rId82"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17/03/2020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17/03/2020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Click to edit Master text styles</a:t>
            </a:r>
          </a:p>
          <a:p>
            <a:pPr lvl="1"/>
            <a:r>
              <a:rPr lang="en-US"/>
              <a:t>Second level</a:t>
            </a:r>
          </a:p>
          <a:p>
            <a:pPr lvl="2"/>
            <a:r>
              <a:rPr lang="en-US"/>
              <a:t>Third level</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21.xml"/><Relationship Id="rId7" Type="http://schemas.openxmlformats.org/officeDocument/2006/relationships/slide" Target="slide14.xml"/><Relationship Id="rId2" Type="http://schemas.openxmlformats.org/officeDocument/2006/relationships/slide" Target="slide9.xml"/><Relationship Id="rId1" Type="http://schemas.openxmlformats.org/officeDocument/2006/relationships/slideLayout" Target="../slideLayouts/slideLayout3.xml"/><Relationship Id="rId6" Type="http://schemas.openxmlformats.org/officeDocument/2006/relationships/slide" Target="slide4.xml"/><Relationship Id="rId11" Type="http://schemas.openxmlformats.org/officeDocument/2006/relationships/image" Target="../media/image6.png"/><Relationship Id="rId5" Type="http://schemas.openxmlformats.org/officeDocument/2006/relationships/slide" Target="slide39.xml"/><Relationship Id="rId10" Type="http://schemas.openxmlformats.org/officeDocument/2006/relationships/image" Target="../media/image5.png"/><Relationship Id="rId4" Type="http://schemas.openxmlformats.org/officeDocument/2006/relationships/slide" Target="slide31.xml"/><Relationship Id="rId9" Type="http://schemas.openxmlformats.org/officeDocument/2006/relationships/slide" Target="slide35.xml"/></Relationships>
</file>

<file path=ppt/slides/_rels/slide2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11" Type="http://schemas.openxmlformats.org/officeDocument/2006/relationships/image" Target="../media/image21.png"/><Relationship Id="rId5" Type="http://schemas.openxmlformats.org/officeDocument/2006/relationships/image" Target="../media/image20.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9.png"/><Relationship Id="rId9" Type="http://schemas.openxmlformats.org/officeDocument/2006/relationships/image" Target="../media/image25.png"/><Relationship Id="rId14" Type="http://schemas.openxmlformats.org/officeDocument/2006/relationships/image" Target="../media/image29.png"/></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1.pn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34.png"/><Relationship Id="rId11" Type="http://schemas.openxmlformats.org/officeDocument/2006/relationships/image" Target="../media/image40.png"/><Relationship Id="rId5" Type="http://schemas.openxmlformats.org/officeDocument/2006/relationships/image" Target="../media/image35.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61.xml"/><Relationship Id="rId7" Type="http://schemas.openxmlformats.org/officeDocument/2006/relationships/slide" Target="slide65.xml"/><Relationship Id="rId2" Type="http://schemas.openxmlformats.org/officeDocument/2006/relationships/slide" Target="slide48.xml"/><Relationship Id="rId1" Type="http://schemas.openxmlformats.org/officeDocument/2006/relationships/slideLayout" Target="../slideLayouts/slideLayout3.xml"/><Relationship Id="rId6" Type="http://schemas.openxmlformats.org/officeDocument/2006/relationships/slide" Target="slide54.xml"/><Relationship Id="rId5" Type="http://schemas.openxmlformats.org/officeDocument/2006/relationships/slide" Target="slide43.xml"/><Relationship Id="rId4" Type="http://schemas.openxmlformats.org/officeDocument/2006/relationships/slide" Target="slide70.xml"/><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3.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xml"/><Relationship Id="rId5" Type="http://schemas.openxmlformats.org/officeDocument/2006/relationships/image" Target="../media/image60.png"/><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946433" y="2711470"/>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nswer A">
            <a:extLst>
              <a:ext uri="{FF2B5EF4-FFF2-40B4-BE49-F238E27FC236}">
                <a16:creationId xmlns:a16="http://schemas.microsoft.com/office/drawing/2014/main" id="{B99A81FD-082F-4B15-A80E-1815A4412B24}"/>
              </a:ext>
            </a:extLst>
          </p:cNvPr>
          <p:cNvSpPr/>
          <p:nvPr/>
        </p:nvSpPr>
        <p:spPr>
          <a:xfrm>
            <a:off x="750413" y="4730254"/>
            <a:ext cx="1535987" cy="646332"/>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48</a:t>
            </a:r>
          </a:p>
        </p:txBody>
      </p:sp>
      <p:sp>
        <p:nvSpPr>
          <p:cNvPr id="21" name="Answer B">
            <a:extLst>
              <a:ext uri="{FF2B5EF4-FFF2-40B4-BE49-F238E27FC236}">
                <a16:creationId xmlns:a16="http://schemas.microsoft.com/office/drawing/2014/main" id="{F4AD4401-434D-4F67-B657-77D3F621D278}"/>
              </a:ext>
            </a:extLst>
          </p:cNvPr>
          <p:cNvSpPr/>
          <p:nvPr/>
        </p:nvSpPr>
        <p:spPr>
          <a:xfrm>
            <a:off x="2850034" y="4728920"/>
            <a:ext cx="1535987" cy="646332"/>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120</a:t>
            </a:r>
          </a:p>
        </p:txBody>
      </p:sp>
      <p:sp>
        <p:nvSpPr>
          <p:cNvPr id="18" name="Answer C">
            <a:extLst>
              <a:ext uri="{FF2B5EF4-FFF2-40B4-BE49-F238E27FC236}">
                <a16:creationId xmlns:a16="http://schemas.microsoft.com/office/drawing/2014/main" id="{F4AD4401-434D-4F67-B657-77D3F621D278}"/>
              </a:ext>
            </a:extLst>
          </p:cNvPr>
          <p:cNvSpPr/>
          <p:nvPr/>
        </p:nvSpPr>
        <p:spPr>
          <a:xfrm>
            <a:off x="4851198" y="4728920"/>
            <a:ext cx="1535987" cy="646332"/>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60</a:t>
            </a:r>
          </a:p>
        </p:txBody>
      </p:sp>
      <p:sp>
        <p:nvSpPr>
          <p:cNvPr id="19" name="Answer D">
            <a:extLst>
              <a:ext uri="{FF2B5EF4-FFF2-40B4-BE49-F238E27FC236}">
                <a16:creationId xmlns:a16="http://schemas.microsoft.com/office/drawing/2014/main" id="{65BE02EF-539D-4B48-9065-024BEF44DD40}"/>
              </a:ext>
            </a:extLst>
          </p:cNvPr>
          <p:cNvSpPr/>
          <p:nvPr/>
        </p:nvSpPr>
        <p:spPr>
          <a:xfrm>
            <a:off x="6852363" y="4728920"/>
            <a:ext cx="1535987" cy="646332"/>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90</a:t>
            </a:r>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Quiz</a:t>
            </a:r>
          </a:p>
        </p:txBody>
      </p:sp>
      <p:sp>
        <p:nvSpPr>
          <p:cNvPr id="31" name="Try Again!">
            <a:extLst>
              <a:ext uri="{FF2B5EF4-FFF2-40B4-BE49-F238E27FC236}">
                <a16:creationId xmlns:a16="http://schemas.microsoft.com/office/drawing/2014/main" id="{3784DBBA-BA0C-4D88-B64F-C69898662580}"/>
              </a:ext>
            </a:extLst>
          </p:cNvPr>
          <p:cNvSpPr txBox="1"/>
          <p:nvPr/>
        </p:nvSpPr>
        <p:spPr>
          <a:xfrm>
            <a:off x="864240" y="5589871"/>
            <a:ext cx="7394575" cy="461665"/>
          </a:xfrm>
          <a:prstGeom prst="rect">
            <a:avLst/>
          </a:prstGeom>
          <a:noFill/>
        </p:spPr>
        <p:txBody>
          <a:bodyPr wrap="square" rtlCol="0">
            <a:spAutoFit/>
          </a:bodyPr>
          <a:lstStyle/>
          <a:p>
            <a:pPr algn="ctr"/>
            <a:r>
              <a:rPr lang="en-GB" sz="2400" dirty="0"/>
              <a:t>Try again!</a:t>
            </a:r>
          </a:p>
        </p:txBody>
      </p:sp>
      <p:sp>
        <p:nvSpPr>
          <p:cNvPr id="32" name="Correct!">
            <a:extLst>
              <a:ext uri="{FF2B5EF4-FFF2-40B4-BE49-F238E27FC236}">
                <a16:creationId xmlns:a16="http://schemas.microsoft.com/office/drawing/2014/main" id="{47D62B31-A843-4711-A22B-0A520861B3A2}"/>
              </a:ext>
            </a:extLst>
          </p:cNvPr>
          <p:cNvSpPr txBox="1"/>
          <p:nvPr/>
        </p:nvSpPr>
        <p:spPr>
          <a:xfrm>
            <a:off x="865658" y="5581060"/>
            <a:ext cx="7394575" cy="461665"/>
          </a:xfrm>
          <a:prstGeom prst="rect">
            <a:avLst/>
          </a:prstGeom>
          <a:noFill/>
        </p:spPr>
        <p:txBody>
          <a:bodyPr wrap="square" rtlCol="0">
            <a:spAutoFit/>
          </a:bodyPr>
          <a:lstStyle/>
          <a:p>
            <a:pPr algn="ctr"/>
            <a:r>
              <a:rPr lang="en-GB" sz="2400" dirty="0"/>
              <a:t>Correct!</a:t>
            </a:r>
          </a:p>
        </p:txBody>
      </p:sp>
      <p:grpSp>
        <p:nvGrpSpPr>
          <p:cNvPr id="13" name="Group 12"/>
          <p:cNvGrpSpPr/>
          <p:nvPr/>
        </p:nvGrpSpPr>
        <p:grpSpPr>
          <a:xfrm>
            <a:off x="3252390" y="2829927"/>
            <a:ext cx="918274" cy="1323439"/>
            <a:chOff x="1812100" y="3501654"/>
            <a:chExt cx="918274" cy="1323439"/>
          </a:xfrm>
        </p:grpSpPr>
        <p:sp>
          <p:nvSpPr>
            <p:cNvPr id="14" name="TextBox 13"/>
            <p:cNvSpPr txBox="1"/>
            <p:nvPr/>
          </p:nvSpPr>
          <p:spPr>
            <a:xfrm>
              <a:off x="1812100" y="3501654"/>
              <a:ext cx="918274" cy="1323439"/>
            </a:xfrm>
            <a:prstGeom prst="rect">
              <a:avLst/>
            </a:prstGeom>
            <a:noFill/>
          </p:spPr>
          <p:txBody>
            <a:bodyPr wrap="square" rtlCol="0">
              <a:spAutoFit/>
            </a:bodyPr>
            <a:lstStyle/>
            <a:p>
              <a:pPr algn="ctr"/>
              <a:r>
                <a:rPr lang="en-GB" sz="4000" b="1" dirty="0"/>
                <a:t>5</a:t>
              </a:r>
            </a:p>
            <a:p>
              <a:pPr algn="ctr"/>
              <a:r>
                <a:rPr lang="en-GB" sz="4000" b="1" dirty="0"/>
                <a:t>12</a:t>
              </a:r>
            </a:p>
          </p:txBody>
        </p:sp>
        <p:cxnSp>
          <p:nvCxnSpPr>
            <p:cNvPr id="15" name="Straight Connector 14"/>
            <p:cNvCxnSpPr/>
            <p:nvPr/>
          </p:nvCxnSpPr>
          <p:spPr>
            <a:xfrm>
              <a:off x="2039164" y="4174324"/>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2" name="Rectangle 1"/>
          <p:cNvSpPr/>
          <p:nvPr/>
        </p:nvSpPr>
        <p:spPr>
          <a:xfrm>
            <a:off x="374765" y="1891714"/>
            <a:ext cx="8388350" cy="430887"/>
          </a:xfrm>
          <a:prstGeom prst="rect">
            <a:avLst/>
          </a:prstGeom>
        </p:spPr>
        <p:txBody>
          <a:bodyPr wrap="square">
            <a:spAutoFit/>
          </a:bodyPr>
          <a:lstStyle/>
          <a:p>
            <a:pPr lvl="0" algn="ctr">
              <a:defRPr/>
            </a:pPr>
            <a:r>
              <a:rPr lang="en-GB" sz="2200" dirty="0">
                <a:solidFill>
                  <a:srgbClr val="1C1C1C"/>
                </a:solidFill>
              </a:rPr>
              <a:t>What is the lowest common denominator of these two fractions?</a:t>
            </a:r>
          </a:p>
        </p:txBody>
      </p:sp>
      <p:sp>
        <p:nvSpPr>
          <p:cNvPr id="20" name="Answer">
            <a:extLst>
              <a:ext uri="{FF2B5EF4-FFF2-40B4-BE49-F238E27FC236}">
                <a16:creationId xmlns:a16="http://schemas.microsoft.com/office/drawing/2014/main" id="{F4AD4401-434D-4F67-B657-77D3F621D278}"/>
              </a:ext>
            </a:extLst>
          </p:cNvPr>
          <p:cNvSpPr/>
          <p:nvPr/>
        </p:nvSpPr>
        <p:spPr>
          <a:xfrm>
            <a:off x="4851197" y="4727463"/>
            <a:ext cx="1535987" cy="646332"/>
          </a:xfrm>
          <a:prstGeom prst="roundRect">
            <a:avLst>
              <a:gd name="adj" fmla="val 0"/>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p:txBody>
      </p:sp>
      <p:sp>
        <p:nvSpPr>
          <p:cNvPr id="16" name="Oval 15"/>
          <p:cNvSpPr/>
          <p:nvPr/>
        </p:nvSpPr>
        <p:spPr>
          <a:xfrm>
            <a:off x="4636565" y="2711470"/>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p:cNvGrpSpPr/>
          <p:nvPr/>
        </p:nvGrpSpPr>
        <p:grpSpPr>
          <a:xfrm>
            <a:off x="4942522" y="2829927"/>
            <a:ext cx="918274" cy="1323439"/>
            <a:chOff x="1812100" y="3501654"/>
            <a:chExt cx="918274" cy="1323439"/>
          </a:xfrm>
        </p:grpSpPr>
        <p:sp>
          <p:nvSpPr>
            <p:cNvPr id="22" name="TextBox 21"/>
            <p:cNvSpPr txBox="1"/>
            <p:nvPr/>
          </p:nvSpPr>
          <p:spPr>
            <a:xfrm>
              <a:off x="1812100" y="3501654"/>
              <a:ext cx="918274" cy="1323439"/>
            </a:xfrm>
            <a:prstGeom prst="rect">
              <a:avLst/>
            </a:prstGeom>
            <a:noFill/>
          </p:spPr>
          <p:txBody>
            <a:bodyPr wrap="square" rtlCol="0">
              <a:spAutoFit/>
            </a:bodyPr>
            <a:lstStyle/>
            <a:p>
              <a:pPr algn="ctr"/>
              <a:r>
                <a:rPr lang="en-GB" sz="4000" b="1" dirty="0"/>
                <a:t>7</a:t>
              </a:r>
            </a:p>
            <a:p>
              <a:pPr algn="ctr"/>
              <a:r>
                <a:rPr lang="en-GB" sz="4000" b="1" dirty="0"/>
                <a:t>30</a:t>
              </a:r>
            </a:p>
          </p:txBody>
        </p:sp>
        <p:cxnSp>
          <p:nvCxnSpPr>
            <p:cNvPr id="24" name="Straight Connector 23"/>
            <p:cNvCxnSpPr/>
            <p:nvPr/>
          </p:nvCxnSpPr>
          <p:spPr>
            <a:xfrm>
              <a:off x="2039164" y="4174324"/>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25" name="Pentagon 12">
            <a:extLst>
              <a:ext uri="{FF2B5EF4-FFF2-40B4-BE49-F238E27FC236}">
                <a16:creationId xmlns:a16="http://schemas.microsoft.com/office/drawing/2014/main" id="{81476A7B-076C-49A9-BF9B-8C4E92AFD1A7}"/>
              </a:ext>
            </a:extLst>
          </p:cNvPr>
          <p:cNvSpPr/>
          <p:nvPr/>
        </p:nvSpPr>
        <p:spPr>
          <a:xfrm flipH="1">
            <a:off x="3973764" y="765175"/>
            <a:ext cx="4723709"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Use common multiples to express fractions in the same denomination</a:t>
            </a:r>
          </a:p>
        </p:txBody>
      </p:sp>
    </p:spTree>
    <p:extLst>
      <p:ext uri="{BB962C8B-B14F-4D97-AF65-F5344CB8AC3E}">
        <p14:creationId xmlns:p14="http://schemas.microsoft.com/office/powerpoint/2010/main" val="125131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right)">
                                      <p:cBhvr>
                                        <p:cTn id="11" dur="500"/>
                                        <p:tgtEl>
                                          <p:spTgt spid="2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par>
                          <p:cTn id="39" fill="hold">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par>
                          <p:cTn id="43" fill="hold">
                            <p:stCondLst>
                              <p:cond delay="2500"/>
                            </p:stCondLst>
                            <p:childTnLst>
                              <p:par>
                                <p:cTn id="44" presetID="10" presetClass="entr" presetSubtype="0" fill="hold" grpId="1"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23"/>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1" nodeType="clickEffect">
                                  <p:stCondLst>
                                    <p:cond delay="0"/>
                                  </p:stCondLst>
                                  <p:childTnLst>
                                    <p:animRot by="120000">
                                      <p:cBhvr>
                                        <p:cTn id="51" dur="100" fill="hold">
                                          <p:stCondLst>
                                            <p:cond delay="0"/>
                                          </p:stCondLst>
                                        </p:cTn>
                                        <p:tgtEl>
                                          <p:spTgt spid="23"/>
                                        </p:tgtEl>
                                        <p:attrNameLst>
                                          <p:attrName>r</p:attrName>
                                        </p:attrNameLst>
                                      </p:cBhvr>
                                    </p:animRot>
                                    <p:animRot by="-240000">
                                      <p:cBhvr>
                                        <p:cTn id="52" dur="200" fill="hold">
                                          <p:stCondLst>
                                            <p:cond delay="200"/>
                                          </p:stCondLst>
                                        </p:cTn>
                                        <p:tgtEl>
                                          <p:spTgt spid="23"/>
                                        </p:tgtEl>
                                        <p:attrNameLst>
                                          <p:attrName>r</p:attrName>
                                        </p:attrNameLst>
                                      </p:cBhvr>
                                    </p:animRot>
                                    <p:animRot by="240000">
                                      <p:cBhvr>
                                        <p:cTn id="53" dur="200" fill="hold">
                                          <p:stCondLst>
                                            <p:cond delay="400"/>
                                          </p:stCondLst>
                                        </p:cTn>
                                        <p:tgtEl>
                                          <p:spTgt spid="23"/>
                                        </p:tgtEl>
                                        <p:attrNameLst>
                                          <p:attrName>r</p:attrName>
                                        </p:attrNameLst>
                                      </p:cBhvr>
                                    </p:animRot>
                                    <p:animRot by="-240000">
                                      <p:cBhvr>
                                        <p:cTn id="54" dur="200" fill="hold">
                                          <p:stCondLst>
                                            <p:cond delay="600"/>
                                          </p:stCondLst>
                                        </p:cTn>
                                        <p:tgtEl>
                                          <p:spTgt spid="23"/>
                                        </p:tgtEl>
                                        <p:attrNameLst>
                                          <p:attrName>r</p:attrName>
                                        </p:attrNameLst>
                                      </p:cBhvr>
                                    </p:animRot>
                                    <p:animRot by="120000">
                                      <p:cBhvr>
                                        <p:cTn id="55" dur="200" fill="hold">
                                          <p:stCondLst>
                                            <p:cond delay="800"/>
                                          </p:stCondLst>
                                        </p:cTn>
                                        <p:tgtEl>
                                          <p:spTgt spid="23"/>
                                        </p:tgtEl>
                                        <p:attrNameLst>
                                          <p:attrName>r</p:attrName>
                                        </p:attrNameLst>
                                      </p:cBhvr>
                                    </p:animRot>
                                  </p:childTnLst>
                                </p:cTn>
                              </p:par>
                              <p:par>
                                <p:cTn id="56" presetID="10" presetClass="entr" presetSubtype="0"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cTn>
                              </p:par>
                            </p:childTnLst>
                          </p:cTn>
                        </p:par>
                        <p:par>
                          <p:cTn id="59" fill="hold">
                            <p:stCondLst>
                              <p:cond delay="1000"/>
                            </p:stCondLst>
                            <p:childTnLst>
                              <p:par>
                                <p:cTn id="60" presetID="10" presetClass="exit" presetSubtype="0" fill="hold" grpId="1" nodeType="afterEffect">
                                  <p:stCondLst>
                                    <p:cond delay="0"/>
                                  </p:stCondLst>
                                  <p:childTnLst>
                                    <p:animEffect transition="out" filter="fade">
                                      <p:cBhvr>
                                        <p:cTn id="61" dur="500"/>
                                        <p:tgtEl>
                                          <p:spTgt spid="31"/>
                                        </p:tgtEl>
                                      </p:cBhvr>
                                    </p:animEffect>
                                    <p:set>
                                      <p:cBhvr>
                                        <p:cTn id="62"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3" restart="whenNotActive" fill="hold" evtFilter="cancelBubble" nodeType="interactiveSeq">
                <p:stCondLst>
                  <p:cond evt="onClick" delay="0">
                    <p:tgtEl>
                      <p:spTgt spid="21"/>
                    </p:tgtEl>
                  </p:cond>
                </p:stCondLst>
                <p:endSync evt="end" delay="0">
                  <p:rtn val="all"/>
                </p:endSync>
                <p:childTnLst>
                  <p:par>
                    <p:cTn id="64" fill="hold">
                      <p:stCondLst>
                        <p:cond delay="0"/>
                      </p:stCondLst>
                      <p:childTnLst>
                        <p:par>
                          <p:cTn id="65" fill="hold">
                            <p:stCondLst>
                              <p:cond delay="0"/>
                            </p:stCondLst>
                            <p:childTnLst>
                              <p:par>
                                <p:cTn id="66" presetID="32" presetClass="emph" presetSubtype="0" fill="hold" grpId="1" nodeType="clickEffect">
                                  <p:stCondLst>
                                    <p:cond delay="0"/>
                                  </p:stCondLst>
                                  <p:childTnLst>
                                    <p:animRot by="120000">
                                      <p:cBhvr>
                                        <p:cTn id="67" dur="100" fill="hold">
                                          <p:stCondLst>
                                            <p:cond delay="0"/>
                                          </p:stCondLst>
                                        </p:cTn>
                                        <p:tgtEl>
                                          <p:spTgt spid="21"/>
                                        </p:tgtEl>
                                        <p:attrNameLst>
                                          <p:attrName>r</p:attrName>
                                        </p:attrNameLst>
                                      </p:cBhvr>
                                    </p:animRot>
                                    <p:animRot by="-240000">
                                      <p:cBhvr>
                                        <p:cTn id="68" dur="200" fill="hold">
                                          <p:stCondLst>
                                            <p:cond delay="200"/>
                                          </p:stCondLst>
                                        </p:cTn>
                                        <p:tgtEl>
                                          <p:spTgt spid="21"/>
                                        </p:tgtEl>
                                        <p:attrNameLst>
                                          <p:attrName>r</p:attrName>
                                        </p:attrNameLst>
                                      </p:cBhvr>
                                    </p:animRot>
                                    <p:animRot by="240000">
                                      <p:cBhvr>
                                        <p:cTn id="69" dur="200" fill="hold">
                                          <p:stCondLst>
                                            <p:cond delay="400"/>
                                          </p:stCondLst>
                                        </p:cTn>
                                        <p:tgtEl>
                                          <p:spTgt spid="21"/>
                                        </p:tgtEl>
                                        <p:attrNameLst>
                                          <p:attrName>r</p:attrName>
                                        </p:attrNameLst>
                                      </p:cBhvr>
                                    </p:animRot>
                                    <p:animRot by="-240000">
                                      <p:cBhvr>
                                        <p:cTn id="70" dur="200" fill="hold">
                                          <p:stCondLst>
                                            <p:cond delay="600"/>
                                          </p:stCondLst>
                                        </p:cTn>
                                        <p:tgtEl>
                                          <p:spTgt spid="21"/>
                                        </p:tgtEl>
                                        <p:attrNameLst>
                                          <p:attrName>r</p:attrName>
                                        </p:attrNameLst>
                                      </p:cBhvr>
                                    </p:animRot>
                                    <p:animRot by="120000">
                                      <p:cBhvr>
                                        <p:cTn id="71" dur="200" fill="hold">
                                          <p:stCondLst>
                                            <p:cond delay="800"/>
                                          </p:stCondLst>
                                        </p:cTn>
                                        <p:tgtEl>
                                          <p:spTgt spid="21"/>
                                        </p:tgtEl>
                                        <p:attrNameLst>
                                          <p:attrName>r</p:attrName>
                                        </p:attrNameLst>
                                      </p:cBhvr>
                                    </p:animRot>
                                  </p:childTnLst>
                                </p:cTn>
                              </p:par>
                              <p:par>
                                <p:cTn id="72" presetID="10" presetClass="entr" presetSubtype="0" fill="hold" grpId="4" nodeType="with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childTnLst>
                          </p:cTn>
                        </p:par>
                        <p:par>
                          <p:cTn id="75" fill="hold">
                            <p:stCondLst>
                              <p:cond delay="500"/>
                            </p:stCondLst>
                            <p:childTnLst>
                              <p:par>
                                <p:cTn id="76" presetID="10" presetClass="exit" presetSubtype="0" fill="hold" grpId="5" nodeType="afterEffect">
                                  <p:stCondLst>
                                    <p:cond delay="0"/>
                                  </p:stCondLst>
                                  <p:childTnLst>
                                    <p:animEffect transition="out" filter="fade">
                                      <p:cBhvr>
                                        <p:cTn id="77" dur="500"/>
                                        <p:tgtEl>
                                          <p:spTgt spid="31"/>
                                        </p:tgtEl>
                                      </p:cBhvr>
                                    </p:animEffect>
                                    <p:set>
                                      <p:cBhvr>
                                        <p:cTn id="78"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9" restart="whenNotActive" fill="hold" evtFilter="cancelBubble" nodeType="interactiveSeq">
                <p:stCondLst>
                  <p:cond evt="onClick" delay="0">
                    <p:tgtEl>
                      <p:spTgt spid="19"/>
                    </p:tgtEl>
                  </p:cond>
                </p:stCondLst>
                <p:endSync evt="end" delay="0">
                  <p:rtn val="all"/>
                </p:endSync>
                <p:childTnLst>
                  <p:par>
                    <p:cTn id="80" fill="hold">
                      <p:stCondLst>
                        <p:cond delay="0"/>
                      </p:stCondLst>
                      <p:childTnLst>
                        <p:par>
                          <p:cTn id="81" fill="hold">
                            <p:stCondLst>
                              <p:cond delay="0"/>
                            </p:stCondLst>
                            <p:childTnLst>
                              <p:par>
                                <p:cTn id="82" presetID="32" presetClass="emph" presetSubtype="0" fill="hold" grpId="0" nodeType="clickEffect">
                                  <p:stCondLst>
                                    <p:cond delay="0"/>
                                  </p:stCondLst>
                                  <p:childTnLst>
                                    <p:animRot by="120000">
                                      <p:cBhvr>
                                        <p:cTn id="83" dur="100" fill="hold">
                                          <p:stCondLst>
                                            <p:cond delay="0"/>
                                          </p:stCondLst>
                                        </p:cTn>
                                        <p:tgtEl>
                                          <p:spTgt spid="19"/>
                                        </p:tgtEl>
                                        <p:attrNameLst>
                                          <p:attrName>r</p:attrName>
                                        </p:attrNameLst>
                                      </p:cBhvr>
                                    </p:animRot>
                                    <p:animRot by="-240000">
                                      <p:cBhvr>
                                        <p:cTn id="84" dur="200" fill="hold">
                                          <p:stCondLst>
                                            <p:cond delay="200"/>
                                          </p:stCondLst>
                                        </p:cTn>
                                        <p:tgtEl>
                                          <p:spTgt spid="19"/>
                                        </p:tgtEl>
                                        <p:attrNameLst>
                                          <p:attrName>r</p:attrName>
                                        </p:attrNameLst>
                                      </p:cBhvr>
                                    </p:animRot>
                                    <p:animRot by="240000">
                                      <p:cBhvr>
                                        <p:cTn id="85" dur="200" fill="hold">
                                          <p:stCondLst>
                                            <p:cond delay="400"/>
                                          </p:stCondLst>
                                        </p:cTn>
                                        <p:tgtEl>
                                          <p:spTgt spid="19"/>
                                        </p:tgtEl>
                                        <p:attrNameLst>
                                          <p:attrName>r</p:attrName>
                                        </p:attrNameLst>
                                      </p:cBhvr>
                                    </p:animRot>
                                    <p:animRot by="-240000">
                                      <p:cBhvr>
                                        <p:cTn id="86" dur="200" fill="hold">
                                          <p:stCondLst>
                                            <p:cond delay="600"/>
                                          </p:stCondLst>
                                        </p:cTn>
                                        <p:tgtEl>
                                          <p:spTgt spid="19"/>
                                        </p:tgtEl>
                                        <p:attrNameLst>
                                          <p:attrName>r</p:attrName>
                                        </p:attrNameLst>
                                      </p:cBhvr>
                                    </p:animRot>
                                    <p:animRot by="120000">
                                      <p:cBhvr>
                                        <p:cTn id="87" dur="200" fill="hold">
                                          <p:stCondLst>
                                            <p:cond delay="800"/>
                                          </p:stCondLst>
                                        </p:cTn>
                                        <p:tgtEl>
                                          <p:spTgt spid="19"/>
                                        </p:tgtEl>
                                        <p:attrNameLst>
                                          <p:attrName>r</p:attrName>
                                        </p:attrNameLst>
                                      </p:cBhvr>
                                    </p:animRot>
                                  </p:childTnLst>
                                </p:cTn>
                              </p:par>
                              <p:par>
                                <p:cTn id="88" presetID="10" presetClass="entr" presetSubtype="0" fill="hold" grpId="2" nodeType="with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500"/>
                                        <p:tgtEl>
                                          <p:spTgt spid="31"/>
                                        </p:tgtEl>
                                      </p:cBhvr>
                                    </p:animEffect>
                                  </p:childTnLst>
                                </p:cTn>
                              </p:par>
                            </p:childTnLst>
                          </p:cTn>
                        </p:par>
                        <p:par>
                          <p:cTn id="91" fill="hold">
                            <p:stCondLst>
                              <p:cond delay="1000"/>
                            </p:stCondLst>
                            <p:childTnLst>
                              <p:par>
                                <p:cTn id="92" presetID="10" presetClass="exit" presetSubtype="0" fill="hold" grpId="3" nodeType="afterEffect">
                                  <p:stCondLst>
                                    <p:cond delay="0"/>
                                  </p:stCondLst>
                                  <p:childTnLst>
                                    <p:animEffect transition="out" filter="fade">
                                      <p:cBhvr>
                                        <p:cTn id="93" dur="500"/>
                                        <p:tgtEl>
                                          <p:spTgt spid="31"/>
                                        </p:tgtEl>
                                      </p:cBhvr>
                                    </p:animEffect>
                                    <p:set>
                                      <p:cBhvr>
                                        <p:cTn id="94"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95" restart="whenNotActive" fill="hold" evtFilter="cancelBubble" nodeType="interactiveSeq">
                <p:stCondLst>
                  <p:cond evt="onClick" delay="0">
                    <p:tgtEl>
                      <p:spTgt spid="18"/>
                    </p:tgtEl>
                  </p:cond>
                </p:stCondLst>
                <p:endSync evt="end" delay="0">
                  <p:rtn val="all"/>
                </p:endSync>
                <p:childTnLst>
                  <p:par>
                    <p:cTn id="96" fill="hold">
                      <p:stCondLst>
                        <p:cond delay="0"/>
                      </p:stCondLst>
                      <p:childTnLst>
                        <p:par>
                          <p:cTn id="97" fill="hold">
                            <p:stCondLst>
                              <p:cond delay="0"/>
                            </p:stCondLst>
                            <p:childTnLst>
                              <p:par>
                                <p:cTn id="98" presetID="21" presetClass="entr" presetSubtype="1" fill="hold" grpId="0" nodeType="clickEffect">
                                  <p:stCondLst>
                                    <p:cond delay="0"/>
                                  </p:stCondLst>
                                  <p:childTnLst>
                                    <p:set>
                                      <p:cBhvr>
                                        <p:cTn id="99" dur="1" fill="hold">
                                          <p:stCondLst>
                                            <p:cond delay="0"/>
                                          </p:stCondLst>
                                        </p:cTn>
                                        <p:tgtEl>
                                          <p:spTgt spid="20"/>
                                        </p:tgtEl>
                                        <p:attrNameLst>
                                          <p:attrName>style.visibility</p:attrName>
                                        </p:attrNameLst>
                                      </p:cBhvr>
                                      <p:to>
                                        <p:strVal val="visible"/>
                                      </p:to>
                                    </p:set>
                                    <p:animEffect transition="in" filter="wheel(1)">
                                      <p:cBhvr>
                                        <p:cTn id="100" dur="1000"/>
                                        <p:tgtEl>
                                          <p:spTgt spid="20"/>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2"/>
                                        </p:tgtEl>
                                        <p:attrNameLst>
                                          <p:attrName>style.visibility</p:attrName>
                                        </p:attrNameLst>
                                      </p:cBhvr>
                                      <p:to>
                                        <p:strVal val="visible"/>
                                      </p:to>
                                    </p:set>
                                    <p:animEffect transition="in" filter="fade">
                                      <p:cBhvr>
                                        <p:cTn id="103" dur="500"/>
                                        <p:tgtEl>
                                          <p:spTgt spid="32"/>
                                        </p:tgtEl>
                                      </p:cBhvr>
                                    </p:animEffect>
                                  </p:childTnLst>
                                </p:cTn>
                              </p:par>
                            </p:childTnLst>
                          </p:cTn>
                        </p:par>
                        <p:par>
                          <p:cTn id="104" fill="hold">
                            <p:stCondLst>
                              <p:cond delay="1000"/>
                            </p:stCondLst>
                            <p:childTnLst>
                              <p:par>
                                <p:cTn id="105" presetID="10" presetClass="exit" presetSubtype="0" fill="hold" grpId="1" nodeType="afterEffect">
                                  <p:stCondLst>
                                    <p:cond delay="0"/>
                                  </p:stCondLst>
                                  <p:childTnLst>
                                    <p:animEffect transition="out" filter="fade">
                                      <p:cBhvr>
                                        <p:cTn id="106" dur="500"/>
                                        <p:tgtEl>
                                          <p:spTgt spid="32"/>
                                        </p:tgtEl>
                                      </p:cBhvr>
                                    </p:animEffect>
                                    <p:set>
                                      <p:cBhvr>
                                        <p:cTn id="107"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3" grpId="0" animBg="1"/>
      <p:bldP spid="23" grpId="0" animBg="1"/>
      <p:bldP spid="23" grpId="1" animBg="1"/>
      <p:bldP spid="21" grpId="0" animBg="1"/>
      <p:bldP spid="21" grpId="1" animBg="1"/>
      <p:bldP spid="18" grpId="0" animBg="1"/>
      <p:bldP spid="19" grpId="0" animBg="1"/>
      <p:bldP spid="19" grpId="1" animBg="1"/>
      <p:bldP spid="10" grpId="0" animBg="1"/>
      <p:bldP spid="31" grpId="0"/>
      <p:bldP spid="31" grpId="1"/>
      <p:bldP spid="31" grpId="2"/>
      <p:bldP spid="31" grpId="3"/>
      <p:bldP spid="31" grpId="4"/>
      <p:bldP spid="31" grpId="5"/>
      <p:bldP spid="32" grpId="0"/>
      <p:bldP spid="32" grpId="1"/>
      <p:bldP spid="2" grpId="0"/>
      <p:bldP spid="20" grpId="0" animBg="1"/>
      <p:bldP spid="16"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957218" y="2727709"/>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nswer A">
            <a:extLst>
              <a:ext uri="{FF2B5EF4-FFF2-40B4-BE49-F238E27FC236}">
                <a16:creationId xmlns:a16="http://schemas.microsoft.com/office/drawing/2014/main" id="{B99A81FD-082F-4B15-A80E-1815A4412B24}"/>
              </a:ext>
            </a:extLst>
          </p:cNvPr>
          <p:cNvSpPr/>
          <p:nvPr/>
        </p:nvSpPr>
        <p:spPr>
          <a:xfrm>
            <a:off x="750413" y="4681525"/>
            <a:ext cx="1535987" cy="646332"/>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42</a:t>
            </a:r>
          </a:p>
        </p:txBody>
      </p:sp>
      <p:sp>
        <p:nvSpPr>
          <p:cNvPr id="21" name="Answer B">
            <a:extLst>
              <a:ext uri="{FF2B5EF4-FFF2-40B4-BE49-F238E27FC236}">
                <a16:creationId xmlns:a16="http://schemas.microsoft.com/office/drawing/2014/main" id="{F4AD4401-434D-4F67-B657-77D3F621D278}"/>
              </a:ext>
            </a:extLst>
          </p:cNvPr>
          <p:cNvSpPr/>
          <p:nvPr/>
        </p:nvSpPr>
        <p:spPr>
          <a:xfrm>
            <a:off x="2850034" y="4680191"/>
            <a:ext cx="1535987" cy="646332"/>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28</a:t>
            </a:r>
          </a:p>
        </p:txBody>
      </p:sp>
      <p:sp>
        <p:nvSpPr>
          <p:cNvPr id="18" name="Answer C">
            <a:extLst>
              <a:ext uri="{FF2B5EF4-FFF2-40B4-BE49-F238E27FC236}">
                <a16:creationId xmlns:a16="http://schemas.microsoft.com/office/drawing/2014/main" id="{F4AD4401-434D-4F67-B657-77D3F621D278}"/>
              </a:ext>
            </a:extLst>
          </p:cNvPr>
          <p:cNvSpPr/>
          <p:nvPr/>
        </p:nvSpPr>
        <p:spPr>
          <a:xfrm>
            <a:off x="4851198" y="4680191"/>
            <a:ext cx="1535987" cy="646332"/>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21</a:t>
            </a:r>
          </a:p>
        </p:txBody>
      </p:sp>
      <p:sp>
        <p:nvSpPr>
          <p:cNvPr id="19" name="Answer D">
            <a:extLst>
              <a:ext uri="{FF2B5EF4-FFF2-40B4-BE49-F238E27FC236}">
                <a16:creationId xmlns:a16="http://schemas.microsoft.com/office/drawing/2014/main" id="{65BE02EF-539D-4B48-9065-024BEF44DD40}"/>
              </a:ext>
            </a:extLst>
          </p:cNvPr>
          <p:cNvSpPr/>
          <p:nvPr/>
        </p:nvSpPr>
        <p:spPr>
          <a:xfrm>
            <a:off x="6852363" y="4680191"/>
            <a:ext cx="1535987" cy="646332"/>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45</a:t>
            </a:r>
          </a:p>
        </p:txBody>
      </p:sp>
      <p:sp>
        <p:nvSpPr>
          <p:cNvPr id="9" name="Pentagon 12">
            <a:extLst>
              <a:ext uri="{FF2B5EF4-FFF2-40B4-BE49-F238E27FC236}">
                <a16:creationId xmlns:a16="http://schemas.microsoft.com/office/drawing/2014/main" id="{81476A7B-076C-49A9-BF9B-8C4E92AFD1A7}"/>
              </a:ext>
            </a:extLst>
          </p:cNvPr>
          <p:cNvSpPr/>
          <p:nvPr/>
        </p:nvSpPr>
        <p:spPr>
          <a:xfrm flipH="1">
            <a:off x="5656401" y="765175"/>
            <a:ext cx="3041072"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Use common factors </a:t>
            </a:r>
          </a:p>
          <a:p>
            <a:pPr algn="r">
              <a:spcBef>
                <a:spcPct val="0"/>
              </a:spcBef>
            </a:pPr>
            <a:r>
              <a:rPr lang="en-GB" altLang="en-US" sz="2000" b="1" dirty="0">
                <a:solidFill>
                  <a:schemeClr val="bg1"/>
                </a:solidFill>
                <a:cs typeface="Sassoon Infant Rg" pitchFamily="50" charset="0"/>
              </a:rPr>
              <a:t>to simplify fractions</a:t>
            </a:r>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Quiz</a:t>
            </a:r>
          </a:p>
        </p:txBody>
      </p:sp>
      <p:sp>
        <p:nvSpPr>
          <p:cNvPr id="31" name="Try Again!">
            <a:extLst>
              <a:ext uri="{FF2B5EF4-FFF2-40B4-BE49-F238E27FC236}">
                <a16:creationId xmlns:a16="http://schemas.microsoft.com/office/drawing/2014/main" id="{3784DBBA-BA0C-4D88-B64F-C69898662580}"/>
              </a:ext>
            </a:extLst>
          </p:cNvPr>
          <p:cNvSpPr txBox="1"/>
          <p:nvPr/>
        </p:nvSpPr>
        <p:spPr>
          <a:xfrm>
            <a:off x="864240" y="5589871"/>
            <a:ext cx="7394575" cy="461665"/>
          </a:xfrm>
          <a:prstGeom prst="rect">
            <a:avLst/>
          </a:prstGeom>
          <a:noFill/>
        </p:spPr>
        <p:txBody>
          <a:bodyPr wrap="square" rtlCol="0">
            <a:spAutoFit/>
          </a:bodyPr>
          <a:lstStyle/>
          <a:p>
            <a:pPr algn="ctr"/>
            <a:r>
              <a:rPr lang="en-GB" sz="2400" dirty="0"/>
              <a:t>Try again!</a:t>
            </a:r>
          </a:p>
        </p:txBody>
      </p:sp>
      <p:sp>
        <p:nvSpPr>
          <p:cNvPr id="32" name="Correct!">
            <a:extLst>
              <a:ext uri="{FF2B5EF4-FFF2-40B4-BE49-F238E27FC236}">
                <a16:creationId xmlns:a16="http://schemas.microsoft.com/office/drawing/2014/main" id="{47D62B31-A843-4711-A22B-0A520861B3A2}"/>
              </a:ext>
            </a:extLst>
          </p:cNvPr>
          <p:cNvSpPr txBox="1"/>
          <p:nvPr/>
        </p:nvSpPr>
        <p:spPr>
          <a:xfrm>
            <a:off x="865658" y="5581060"/>
            <a:ext cx="7394575" cy="461665"/>
          </a:xfrm>
          <a:prstGeom prst="rect">
            <a:avLst/>
          </a:prstGeom>
          <a:noFill/>
        </p:spPr>
        <p:txBody>
          <a:bodyPr wrap="square" rtlCol="0">
            <a:spAutoFit/>
          </a:bodyPr>
          <a:lstStyle/>
          <a:p>
            <a:pPr algn="ctr"/>
            <a:r>
              <a:rPr lang="en-GB" sz="2400" dirty="0"/>
              <a:t>Correct!</a:t>
            </a:r>
          </a:p>
        </p:txBody>
      </p:sp>
      <p:grpSp>
        <p:nvGrpSpPr>
          <p:cNvPr id="13" name="Group 12"/>
          <p:cNvGrpSpPr/>
          <p:nvPr/>
        </p:nvGrpSpPr>
        <p:grpSpPr>
          <a:xfrm>
            <a:off x="3263175" y="2846166"/>
            <a:ext cx="918274" cy="1323439"/>
            <a:chOff x="1812100" y="3501654"/>
            <a:chExt cx="918274" cy="1323439"/>
          </a:xfrm>
        </p:grpSpPr>
        <p:sp>
          <p:nvSpPr>
            <p:cNvPr id="14" name="TextBox 13"/>
            <p:cNvSpPr txBox="1"/>
            <p:nvPr/>
          </p:nvSpPr>
          <p:spPr>
            <a:xfrm>
              <a:off x="1812100" y="3501654"/>
              <a:ext cx="918274" cy="1323439"/>
            </a:xfrm>
            <a:prstGeom prst="rect">
              <a:avLst/>
            </a:prstGeom>
            <a:noFill/>
          </p:spPr>
          <p:txBody>
            <a:bodyPr wrap="square" rtlCol="0">
              <a:spAutoFit/>
            </a:bodyPr>
            <a:lstStyle/>
            <a:p>
              <a:pPr algn="ctr"/>
              <a:r>
                <a:rPr lang="en-GB" sz="4000" b="1" dirty="0"/>
                <a:t>5</a:t>
              </a:r>
            </a:p>
            <a:p>
              <a:pPr algn="ctr"/>
              <a:r>
                <a:rPr lang="en-GB" sz="4000" b="1" dirty="0"/>
                <a:t>14</a:t>
              </a:r>
            </a:p>
          </p:txBody>
        </p:sp>
        <p:cxnSp>
          <p:nvCxnSpPr>
            <p:cNvPr id="15" name="Straight Connector 14"/>
            <p:cNvCxnSpPr/>
            <p:nvPr/>
          </p:nvCxnSpPr>
          <p:spPr>
            <a:xfrm>
              <a:off x="2039164" y="4174324"/>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2" name="Rectangle 1"/>
          <p:cNvSpPr/>
          <p:nvPr/>
        </p:nvSpPr>
        <p:spPr>
          <a:xfrm>
            <a:off x="488160" y="1740369"/>
            <a:ext cx="8159751" cy="769441"/>
          </a:xfrm>
          <a:prstGeom prst="rect">
            <a:avLst/>
          </a:prstGeom>
        </p:spPr>
        <p:txBody>
          <a:bodyPr wrap="square">
            <a:spAutoFit/>
          </a:bodyPr>
          <a:lstStyle/>
          <a:p>
            <a:pPr lvl="0" algn="ctr">
              <a:defRPr/>
            </a:pPr>
            <a:r>
              <a:rPr lang="en-GB" sz="2200" dirty="0">
                <a:solidFill>
                  <a:srgbClr val="1C1C1C"/>
                </a:solidFill>
              </a:rPr>
              <a:t>What is the lowest common denominator </a:t>
            </a:r>
          </a:p>
          <a:p>
            <a:pPr lvl="0" algn="ctr">
              <a:defRPr/>
            </a:pPr>
            <a:r>
              <a:rPr lang="en-GB" sz="2200" dirty="0">
                <a:solidFill>
                  <a:srgbClr val="1C1C1C"/>
                </a:solidFill>
              </a:rPr>
              <a:t>of these two fractions?</a:t>
            </a:r>
          </a:p>
        </p:txBody>
      </p:sp>
      <p:sp>
        <p:nvSpPr>
          <p:cNvPr id="20" name="Answer">
            <a:extLst>
              <a:ext uri="{FF2B5EF4-FFF2-40B4-BE49-F238E27FC236}">
                <a16:creationId xmlns:a16="http://schemas.microsoft.com/office/drawing/2014/main" id="{F4AD4401-434D-4F67-B657-77D3F621D278}"/>
              </a:ext>
            </a:extLst>
          </p:cNvPr>
          <p:cNvSpPr/>
          <p:nvPr/>
        </p:nvSpPr>
        <p:spPr>
          <a:xfrm>
            <a:off x="750412" y="4678734"/>
            <a:ext cx="1535987" cy="646332"/>
          </a:xfrm>
          <a:prstGeom prst="roundRect">
            <a:avLst>
              <a:gd name="adj" fmla="val 0"/>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p:txBody>
      </p:sp>
      <p:sp>
        <p:nvSpPr>
          <p:cNvPr id="16" name="Oval 15"/>
          <p:cNvSpPr/>
          <p:nvPr/>
        </p:nvSpPr>
        <p:spPr>
          <a:xfrm>
            <a:off x="4647350" y="2727709"/>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p:cNvGrpSpPr/>
          <p:nvPr/>
        </p:nvGrpSpPr>
        <p:grpSpPr>
          <a:xfrm>
            <a:off x="4953307" y="2846166"/>
            <a:ext cx="918274" cy="1323439"/>
            <a:chOff x="1812100" y="3501654"/>
            <a:chExt cx="918274" cy="1323439"/>
          </a:xfrm>
        </p:grpSpPr>
        <p:sp>
          <p:nvSpPr>
            <p:cNvPr id="22" name="TextBox 21"/>
            <p:cNvSpPr txBox="1"/>
            <p:nvPr/>
          </p:nvSpPr>
          <p:spPr>
            <a:xfrm>
              <a:off x="1812100" y="3501654"/>
              <a:ext cx="918274" cy="1323439"/>
            </a:xfrm>
            <a:prstGeom prst="rect">
              <a:avLst/>
            </a:prstGeom>
            <a:noFill/>
          </p:spPr>
          <p:txBody>
            <a:bodyPr wrap="square" rtlCol="0">
              <a:spAutoFit/>
            </a:bodyPr>
            <a:lstStyle/>
            <a:p>
              <a:pPr algn="ctr"/>
              <a:r>
                <a:rPr lang="en-GB" sz="4000" b="1" dirty="0"/>
                <a:t>2</a:t>
              </a:r>
            </a:p>
            <a:p>
              <a:pPr algn="ctr"/>
              <a:r>
                <a:rPr lang="en-GB" sz="4000" b="1" dirty="0"/>
                <a:t>3</a:t>
              </a:r>
            </a:p>
          </p:txBody>
        </p:sp>
        <p:cxnSp>
          <p:nvCxnSpPr>
            <p:cNvPr id="24" name="Straight Connector 23"/>
            <p:cNvCxnSpPr/>
            <p:nvPr/>
          </p:nvCxnSpPr>
          <p:spPr>
            <a:xfrm>
              <a:off x="2039164" y="4174324"/>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41652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par>
                          <p:cTn id="38" fill="hold">
                            <p:stCondLst>
                              <p:cond delay="2000"/>
                            </p:stCondLst>
                            <p:childTnLst>
                              <p:par>
                                <p:cTn id="39" presetID="10" presetClass="entr" presetSubtype="0" fill="hold" grpId="1"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par>
                          <p:cTn id="42" fill="hold">
                            <p:stCondLst>
                              <p:cond delay="2500"/>
                            </p:stCondLst>
                            <p:childTnLst>
                              <p:par>
                                <p:cTn id="43" presetID="10" presetClass="entr" presetSubtype="0" fill="hold" grpId="1"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23"/>
                    </p:tgtEl>
                  </p:cond>
                </p:stCondLst>
                <p:endSync evt="end" delay="0">
                  <p:rtn val="all"/>
                </p:endSync>
                <p:childTnLst>
                  <p:par>
                    <p:cTn id="47" fill="hold">
                      <p:stCondLst>
                        <p:cond delay="0"/>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heel(1)">
                                      <p:cBhvr>
                                        <p:cTn id="51" dur="1000"/>
                                        <p:tgtEl>
                                          <p:spTgt spid="2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childTnLst>
                          </p:cTn>
                        </p:par>
                        <p:par>
                          <p:cTn id="55" fill="hold">
                            <p:stCondLst>
                              <p:cond delay="1000"/>
                            </p:stCondLst>
                            <p:childTnLst>
                              <p:par>
                                <p:cTn id="56" presetID="10" presetClass="exit" presetSubtype="0" fill="hold" grpId="1" nodeType="afterEffect">
                                  <p:stCondLst>
                                    <p:cond delay="0"/>
                                  </p:stCondLst>
                                  <p:childTnLst>
                                    <p:animEffect transition="out" filter="fade">
                                      <p:cBhvr>
                                        <p:cTn id="57" dur="500"/>
                                        <p:tgtEl>
                                          <p:spTgt spid="32"/>
                                        </p:tgtEl>
                                      </p:cBhvr>
                                    </p:animEffect>
                                    <p:set>
                                      <p:cBhvr>
                                        <p:cTn id="58"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9" restart="whenNotActive" fill="hold" evtFilter="cancelBubble" nodeType="interactiveSeq">
                <p:stCondLst>
                  <p:cond evt="onClick" delay="0">
                    <p:tgtEl>
                      <p:spTgt spid="21"/>
                    </p:tgtEl>
                  </p:cond>
                </p:stCondLst>
                <p:endSync evt="end" delay="0">
                  <p:rtn val="all"/>
                </p:endSync>
                <p:childTnLst>
                  <p:par>
                    <p:cTn id="60" fill="hold">
                      <p:stCondLst>
                        <p:cond delay="0"/>
                      </p:stCondLst>
                      <p:childTnLst>
                        <p:par>
                          <p:cTn id="61" fill="hold">
                            <p:stCondLst>
                              <p:cond delay="0"/>
                            </p:stCondLst>
                            <p:childTnLst>
                              <p:par>
                                <p:cTn id="62" presetID="32" presetClass="emph" presetSubtype="0" fill="hold" grpId="1" nodeType="clickEffect">
                                  <p:stCondLst>
                                    <p:cond delay="0"/>
                                  </p:stCondLst>
                                  <p:childTnLst>
                                    <p:animRot by="120000">
                                      <p:cBhvr>
                                        <p:cTn id="63" dur="100" fill="hold">
                                          <p:stCondLst>
                                            <p:cond delay="0"/>
                                          </p:stCondLst>
                                        </p:cTn>
                                        <p:tgtEl>
                                          <p:spTgt spid="21"/>
                                        </p:tgtEl>
                                        <p:attrNameLst>
                                          <p:attrName>r</p:attrName>
                                        </p:attrNameLst>
                                      </p:cBhvr>
                                    </p:animRot>
                                    <p:animRot by="-240000">
                                      <p:cBhvr>
                                        <p:cTn id="64" dur="200" fill="hold">
                                          <p:stCondLst>
                                            <p:cond delay="200"/>
                                          </p:stCondLst>
                                        </p:cTn>
                                        <p:tgtEl>
                                          <p:spTgt spid="21"/>
                                        </p:tgtEl>
                                        <p:attrNameLst>
                                          <p:attrName>r</p:attrName>
                                        </p:attrNameLst>
                                      </p:cBhvr>
                                    </p:animRot>
                                    <p:animRot by="240000">
                                      <p:cBhvr>
                                        <p:cTn id="65" dur="200" fill="hold">
                                          <p:stCondLst>
                                            <p:cond delay="400"/>
                                          </p:stCondLst>
                                        </p:cTn>
                                        <p:tgtEl>
                                          <p:spTgt spid="21"/>
                                        </p:tgtEl>
                                        <p:attrNameLst>
                                          <p:attrName>r</p:attrName>
                                        </p:attrNameLst>
                                      </p:cBhvr>
                                    </p:animRot>
                                    <p:animRot by="-240000">
                                      <p:cBhvr>
                                        <p:cTn id="66" dur="200" fill="hold">
                                          <p:stCondLst>
                                            <p:cond delay="600"/>
                                          </p:stCondLst>
                                        </p:cTn>
                                        <p:tgtEl>
                                          <p:spTgt spid="21"/>
                                        </p:tgtEl>
                                        <p:attrNameLst>
                                          <p:attrName>r</p:attrName>
                                        </p:attrNameLst>
                                      </p:cBhvr>
                                    </p:animRot>
                                    <p:animRot by="120000">
                                      <p:cBhvr>
                                        <p:cTn id="67" dur="200" fill="hold">
                                          <p:stCondLst>
                                            <p:cond delay="800"/>
                                          </p:stCondLst>
                                        </p:cTn>
                                        <p:tgtEl>
                                          <p:spTgt spid="21"/>
                                        </p:tgtEl>
                                        <p:attrNameLst>
                                          <p:attrName>r</p:attrName>
                                        </p:attrNameLst>
                                      </p:cBhvr>
                                    </p:animRot>
                                  </p:childTnLst>
                                </p:cTn>
                              </p:par>
                              <p:par>
                                <p:cTn id="68" presetID="10" presetClass="entr" presetSubtype="0" fill="hold" grpId="4"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childTnLst>
                                </p:cTn>
                              </p:par>
                            </p:childTnLst>
                          </p:cTn>
                        </p:par>
                        <p:par>
                          <p:cTn id="71" fill="hold">
                            <p:stCondLst>
                              <p:cond delay="500"/>
                            </p:stCondLst>
                            <p:childTnLst>
                              <p:par>
                                <p:cTn id="72" presetID="10" presetClass="exit" presetSubtype="0" fill="hold" grpId="5" nodeType="afterEffect">
                                  <p:stCondLst>
                                    <p:cond delay="0"/>
                                  </p:stCondLst>
                                  <p:childTnLst>
                                    <p:animEffect transition="out" filter="fade">
                                      <p:cBhvr>
                                        <p:cTn id="73" dur="500"/>
                                        <p:tgtEl>
                                          <p:spTgt spid="31"/>
                                        </p:tgtEl>
                                      </p:cBhvr>
                                    </p:animEffect>
                                    <p:set>
                                      <p:cBhvr>
                                        <p:cTn id="74"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5" restart="whenNotActive" fill="hold" evtFilter="cancelBubble" nodeType="interactiveSeq">
                <p:stCondLst>
                  <p:cond evt="onClick" delay="0">
                    <p:tgtEl>
                      <p:spTgt spid="19"/>
                    </p:tgtEl>
                  </p:cond>
                </p:stCondLst>
                <p:endSync evt="end" delay="0">
                  <p:rtn val="all"/>
                </p:endSync>
                <p:childTnLst>
                  <p:par>
                    <p:cTn id="76" fill="hold">
                      <p:stCondLst>
                        <p:cond delay="0"/>
                      </p:stCondLst>
                      <p:childTnLst>
                        <p:par>
                          <p:cTn id="77" fill="hold">
                            <p:stCondLst>
                              <p:cond delay="0"/>
                            </p:stCondLst>
                            <p:childTnLst>
                              <p:par>
                                <p:cTn id="78" presetID="32" presetClass="emph" presetSubtype="0" fill="hold" grpId="0" nodeType="clickEffect">
                                  <p:stCondLst>
                                    <p:cond delay="0"/>
                                  </p:stCondLst>
                                  <p:childTnLst>
                                    <p:animRot by="120000">
                                      <p:cBhvr>
                                        <p:cTn id="79" dur="100" fill="hold">
                                          <p:stCondLst>
                                            <p:cond delay="0"/>
                                          </p:stCondLst>
                                        </p:cTn>
                                        <p:tgtEl>
                                          <p:spTgt spid="19"/>
                                        </p:tgtEl>
                                        <p:attrNameLst>
                                          <p:attrName>r</p:attrName>
                                        </p:attrNameLst>
                                      </p:cBhvr>
                                    </p:animRot>
                                    <p:animRot by="-240000">
                                      <p:cBhvr>
                                        <p:cTn id="80" dur="200" fill="hold">
                                          <p:stCondLst>
                                            <p:cond delay="200"/>
                                          </p:stCondLst>
                                        </p:cTn>
                                        <p:tgtEl>
                                          <p:spTgt spid="19"/>
                                        </p:tgtEl>
                                        <p:attrNameLst>
                                          <p:attrName>r</p:attrName>
                                        </p:attrNameLst>
                                      </p:cBhvr>
                                    </p:animRot>
                                    <p:animRot by="240000">
                                      <p:cBhvr>
                                        <p:cTn id="81" dur="200" fill="hold">
                                          <p:stCondLst>
                                            <p:cond delay="400"/>
                                          </p:stCondLst>
                                        </p:cTn>
                                        <p:tgtEl>
                                          <p:spTgt spid="19"/>
                                        </p:tgtEl>
                                        <p:attrNameLst>
                                          <p:attrName>r</p:attrName>
                                        </p:attrNameLst>
                                      </p:cBhvr>
                                    </p:animRot>
                                    <p:animRot by="-240000">
                                      <p:cBhvr>
                                        <p:cTn id="82" dur="200" fill="hold">
                                          <p:stCondLst>
                                            <p:cond delay="600"/>
                                          </p:stCondLst>
                                        </p:cTn>
                                        <p:tgtEl>
                                          <p:spTgt spid="19"/>
                                        </p:tgtEl>
                                        <p:attrNameLst>
                                          <p:attrName>r</p:attrName>
                                        </p:attrNameLst>
                                      </p:cBhvr>
                                    </p:animRot>
                                    <p:animRot by="120000">
                                      <p:cBhvr>
                                        <p:cTn id="83" dur="200" fill="hold">
                                          <p:stCondLst>
                                            <p:cond delay="800"/>
                                          </p:stCondLst>
                                        </p:cTn>
                                        <p:tgtEl>
                                          <p:spTgt spid="19"/>
                                        </p:tgtEl>
                                        <p:attrNameLst>
                                          <p:attrName>r</p:attrName>
                                        </p:attrNameLst>
                                      </p:cBhvr>
                                    </p:animRot>
                                  </p:childTnLst>
                                </p:cTn>
                              </p:par>
                              <p:par>
                                <p:cTn id="84" presetID="10" presetClass="entr" presetSubtype="0" fill="hold" grpId="2" nodeType="with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fade">
                                      <p:cBhvr>
                                        <p:cTn id="86" dur="500"/>
                                        <p:tgtEl>
                                          <p:spTgt spid="31"/>
                                        </p:tgtEl>
                                      </p:cBhvr>
                                    </p:animEffect>
                                  </p:childTnLst>
                                </p:cTn>
                              </p:par>
                            </p:childTnLst>
                          </p:cTn>
                        </p:par>
                        <p:par>
                          <p:cTn id="87" fill="hold">
                            <p:stCondLst>
                              <p:cond delay="1000"/>
                            </p:stCondLst>
                            <p:childTnLst>
                              <p:par>
                                <p:cTn id="88" presetID="10" presetClass="exit" presetSubtype="0" fill="hold" grpId="3" nodeType="afterEffect">
                                  <p:stCondLst>
                                    <p:cond delay="0"/>
                                  </p:stCondLst>
                                  <p:childTnLst>
                                    <p:animEffect transition="out" filter="fade">
                                      <p:cBhvr>
                                        <p:cTn id="89" dur="500"/>
                                        <p:tgtEl>
                                          <p:spTgt spid="31"/>
                                        </p:tgtEl>
                                      </p:cBhvr>
                                    </p:animEffect>
                                    <p:set>
                                      <p:cBhvr>
                                        <p:cTn id="90"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91" restart="whenNotActive" fill="hold" evtFilter="cancelBubble" nodeType="interactiveSeq">
                <p:stCondLst>
                  <p:cond evt="onClick" delay="0">
                    <p:tgtEl>
                      <p:spTgt spid="18"/>
                    </p:tgtEl>
                  </p:cond>
                </p:stCondLst>
                <p:endSync evt="end" delay="0">
                  <p:rtn val="all"/>
                </p:endSync>
                <p:childTnLst>
                  <p:par>
                    <p:cTn id="92" fill="hold">
                      <p:stCondLst>
                        <p:cond delay="0"/>
                      </p:stCondLst>
                      <p:childTnLst>
                        <p:par>
                          <p:cTn id="93" fill="hold">
                            <p:stCondLst>
                              <p:cond delay="0"/>
                            </p:stCondLst>
                            <p:childTnLst>
                              <p:par>
                                <p:cTn id="94" presetID="32" presetClass="emph" presetSubtype="0" fill="hold" grpId="0" nodeType="clickEffect">
                                  <p:stCondLst>
                                    <p:cond delay="0"/>
                                  </p:stCondLst>
                                  <p:childTnLst>
                                    <p:animRot by="120000">
                                      <p:cBhvr>
                                        <p:cTn id="95" dur="100" fill="hold">
                                          <p:stCondLst>
                                            <p:cond delay="0"/>
                                          </p:stCondLst>
                                        </p:cTn>
                                        <p:tgtEl>
                                          <p:spTgt spid="18"/>
                                        </p:tgtEl>
                                        <p:attrNameLst>
                                          <p:attrName>r</p:attrName>
                                        </p:attrNameLst>
                                      </p:cBhvr>
                                    </p:animRot>
                                    <p:animRot by="-240000">
                                      <p:cBhvr>
                                        <p:cTn id="96" dur="200" fill="hold">
                                          <p:stCondLst>
                                            <p:cond delay="200"/>
                                          </p:stCondLst>
                                        </p:cTn>
                                        <p:tgtEl>
                                          <p:spTgt spid="18"/>
                                        </p:tgtEl>
                                        <p:attrNameLst>
                                          <p:attrName>r</p:attrName>
                                        </p:attrNameLst>
                                      </p:cBhvr>
                                    </p:animRot>
                                    <p:animRot by="240000">
                                      <p:cBhvr>
                                        <p:cTn id="97" dur="200" fill="hold">
                                          <p:stCondLst>
                                            <p:cond delay="400"/>
                                          </p:stCondLst>
                                        </p:cTn>
                                        <p:tgtEl>
                                          <p:spTgt spid="18"/>
                                        </p:tgtEl>
                                        <p:attrNameLst>
                                          <p:attrName>r</p:attrName>
                                        </p:attrNameLst>
                                      </p:cBhvr>
                                    </p:animRot>
                                    <p:animRot by="-240000">
                                      <p:cBhvr>
                                        <p:cTn id="98" dur="200" fill="hold">
                                          <p:stCondLst>
                                            <p:cond delay="600"/>
                                          </p:stCondLst>
                                        </p:cTn>
                                        <p:tgtEl>
                                          <p:spTgt spid="18"/>
                                        </p:tgtEl>
                                        <p:attrNameLst>
                                          <p:attrName>r</p:attrName>
                                        </p:attrNameLst>
                                      </p:cBhvr>
                                    </p:animRot>
                                    <p:animRot by="120000">
                                      <p:cBhvr>
                                        <p:cTn id="99" dur="200" fill="hold">
                                          <p:stCondLst>
                                            <p:cond delay="800"/>
                                          </p:stCondLst>
                                        </p:cTn>
                                        <p:tgtEl>
                                          <p:spTgt spid="18"/>
                                        </p:tgtEl>
                                        <p:attrNameLst>
                                          <p:attrName>r</p:attrName>
                                        </p:attrNameLst>
                                      </p:cBhvr>
                                    </p:animRot>
                                  </p:childTnLst>
                                </p:cTn>
                              </p:par>
                              <p:par>
                                <p:cTn id="100" presetID="10" presetClass="entr" presetSubtype="0" fill="hold" grpId="0" nodeType="with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fade">
                                      <p:cBhvr>
                                        <p:cTn id="102" dur="500"/>
                                        <p:tgtEl>
                                          <p:spTgt spid="31"/>
                                        </p:tgtEl>
                                      </p:cBhvr>
                                    </p:animEffect>
                                  </p:childTnLst>
                                </p:cTn>
                              </p:par>
                            </p:childTnLst>
                          </p:cTn>
                        </p:par>
                        <p:par>
                          <p:cTn id="103" fill="hold">
                            <p:stCondLst>
                              <p:cond delay="1000"/>
                            </p:stCondLst>
                            <p:childTnLst>
                              <p:par>
                                <p:cTn id="104" presetID="10" presetClass="exit" presetSubtype="0" fill="hold" grpId="1" nodeType="afterEffect">
                                  <p:stCondLst>
                                    <p:cond delay="0"/>
                                  </p:stCondLst>
                                  <p:childTnLst>
                                    <p:animEffect transition="out" filter="fade">
                                      <p:cBhvr>
                                        <p:cTn id="105" dur="500"/>
                                        <p:tgtEl>
                                          <p:spTgt spid="31"/>
                                        </p:tgtEl>
                                      </p:cBhvr>
                                    </p:animEffect>
                                    <p:set>
                                      <p:cBhvr>
                                        <p:cTn id="106"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3" grpId="0" animBg="1"/>
      <p:bldP spid="23" grpId="0" animBg="1"/>
      <p:bldP spid="21" grpId="0" animBg="1"/>
      <p:bldP spid="21" grpId="1" animBg="1"/>
      <p:bldP spid="18" grpId="0" animBg="1"/>
      <p:bldP spid="18" grpId="1" animBg="1"/>
      <p:bldP spid="19" grpId="0" animBg="1"/>
      <p:bldP spid="19" grpId="1" animBg="1"/>
      <p:bldP spid="9" grpId="0" animBg="1"/>
      <p:bldP spid="10" grpId="0" animBg="1"/>
      <p:bldP spid="31" grpId="0"/>
      <p:bldP spid="31" grpId="1"/>
      <p:bldP spid="31" grpId="2"/>
      <p:bldP spid="31" grpId="3"/>
      <p:bldP spid="31" grpId="4"/>
      <p:bldP spid="31" grpId="5"/>
      <p:bldP spid="32" grpId="0"/>
      <p:bldP spid="32" grpId="1"/>
      <p:bldP spid="2" grpId="0"/>
      <p:bldP spid="20"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946433" y="2438725"/>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nswer A">
            <a:extLst>
              <a:ext uri="{FF2B5EF4-FFF2-40B4-BE49-F238E27FC236}">
                <a16:creationId xmlns:a16="http://schemas.microsoft.com/office/drawing/2014/main" id="{B99A81FD-082F-4B15-A80E-1815A4412B24}"/>
              </a:ext>
            </a:extLst>
          </p:cNvPr>
          <p:cNvSpPr/>
          <p:nvPr/>
        </p:nvSpPr>
        <p:spPr>
          <a:xfrm>
            <a:off x="750413" y="4294497"/>
            <a:ext cx="1535987" cy="1251608"/>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2" spcCol="108000" rtlCol="0" anchor="ctr"/>
          <a:lstStyle/>
          <a:p>
            <a:pPr algn="ctr"/>
            <a:r>
              <a:rPr lang="en-GB" sz="3200" dirty="0">
                <a:solidFill>
                  <a:schemeClr val="tx1"/>
                </a:solidFill>
              </a:rPr>
              <a:t>7</a:t>
            </a:r>
          </a:p>
          <a:p>
            <a:pPr algn="ctr"/>
            <a:r>
              <a:rPr lang="en-GB" sz="3200" dirty="0">
                <a:solidFill>
                  <a:schemeClr val="tx1"/>
                </a:solidFill>
              </a:rPr>
              <a:t>16 15</a:t>
            </a:r>
          </a:p>
          <a:p>
            <a:pPr algn="ctr"/>
            <a:r>
              <a:rPr lang="en-GB" sz="3200" dirty="0">
                <a:solidFill>
                  <a:schemeClr val="tx1"/>
                </a:solidFill>
              </a:rPr>
              <a:t>16</a:t>
            </a:r>
          </a:p>
        </p:txBody>
      </p:sp>
      <p:sp>
        <p:nvSpPr>
          <p:cNvPr id="21" name="Answer B">
            <a:extLst>
              <a:ext uri="{FF2B5EF4-FFF2-40B4-BE49-F238E27FC236}">
                <a16:creationId xmlns:a16="http://schemas.microsoft.com/office/drawing/2014/main" id="{F4AD4401-434D-4F67-B657-77D3F621D278}"/>
              </a:ext>
            </a:extLst>
          </p:cNvPr>
          <p:cNvSpPr/>
          <p:nvPr/>
        </p:nvSpPr>
        <p:spPr>
          <a:xfrm>
            <a:off x="2850034" y="4293163"/>
            <a:ext cx="1535987" cy="1251608"/>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2" spcCol="108000" rtlCol="0" anchor="ctr"/>
          <a:lstStyle/>
          <a:p>
            <a:pPr algn="ctr"/>
            <a:r>
              <a:rPr lang="en-GB" sz="3200" dirty="0">
                <a:solidFill>
                  <a:schemeClr val="tx1"/>
                </a:solidFill>
              </a:rPr>
              <a:t>4</a:t>
            </a:r>
          </a:p>
          <a:p>
            <a:pPr algn="ctr"/>
            <a:r>
              <a:rPr lang="en-GB" sz="3200" dirty="0">
                <a:solidFill>
                  <a:schemeClr val="tx1"/>
                </a:solidFill>
              </a:rPr>
              <a:t>40</a:t>
            </a:r>
          </a:p>
          <a:p>
            <a:pPr algn="ctr"/>
            <a:r>
              <a:rPr lang="en-GB" sz="3200" dirty="0">
                <a:solidFill>
                  <a:schemeClr val="tx1"/>
                </a:solidFill>
              </a:rPr>
              <a:t>24</a:t>
            </a:r>
          </a:p>
          <a:p>
            <a:pPr algn="ctr"/>
            <a:r>
              <a:rPr lang="en-GB" sz="3200" dirty="0">
                <a:solidFill>
                  <a:schemeClr val="tx1"/>
                </a:solidFill>
              </a:rPr>
              <a:t>40</a:t>
            </a:r>
          </a:p>
        </p:txBody>
      </p:sp>
      <p:sp>
        <p:nvSpPr>
          <p:cNvPr id="18" name="Answer C">
            <a:extLst>
              <a:ext uri="{FF2B5EF4-FFF2-40B4-BE49-F238E27FC236}">
                <a16:creationId xmlns:a16="http://schemas.microsoft.com/office/drawing/2014/main" id="{F4AD4401-434D-4F67-B657-77D3F621D278}"/>
              </a:ext>
            </a:extLst>
          </p:cNvPr>
          <p:cNvSpPr/>
          <p:nvPr/>
        </p:nvSpPr>
        <p:spPr>
          <a:xfrm>
            <a:off x="4851198" y="4293163"/>
            <a:ext cx="1535987" cy="1251608"/>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2" spcCol="108000" rtlCol="0" anchor="ctr"/>
          <a:lstStyle/>
          <a:p>
            <a:pPr algn="ctr"/>
            <a:r>
              <a:rPr lang="en-GB" sz="3200" dirty="0">
                <a:solidFill>
                  <a:schemeClr val="tx1"/>
                </a:solidFill>
              </a:rPr>
              <a:t>11</a:t>
            </a:r>
          </a:p>
          <a:p>
            <a:pPr algn="ctr"/>
            <a:r>
              <a:rPr lang="en-GB" sz="3200" dirty="0">
                <a:solidFill>
                  <a:schemeClr val="tx1"/>
                </a:solidFill>
              </a:rPr>
              <a:t>20</a:t>
            </a:r>
          </a:p>
          <a:p>
            <a:pPr algn="ctr"/>
            <a:r>
              <a:rPr lang="en-GB" sz="3200" dirty="0">
                <a:solidFill>
                  <a:schemeClr val="tx1"/>
                </a:solidFill>
              </a:rPr>
              <a:t>12</a:t>
            </a:r>
          </a:p>
          <a:p>
            <a:pPr algn="ctr"/>
            <a:r>
              <a:rPr lang="en-GB" sz="3200" dirty="0">
                <a:solidFill>
                  <a:schemeClr val="tx1"/>
                </a:solidFill>
              </a:rPr>
              <a:t>20</a:t>
            </a:r>
          </a:p>
        </p:txBody>
      </p:sp>
      <p:sp>
        <p:nvSpPr>
          <p:cNvPr id="19" name="Answer D">
            <a:extLst>
              <a:ext uri="{FF2B5EF4-FFF2-40B4-BE49-F238E27FC236}">
                <a16:creationId xmlns:a16="http://schemas.microsoft.com/office/drawing/2014/main" id="{65BE02EF-539D-4B48-9065-024BEF44DD40}"/>
              </a:ext>
            </a:extLst>
          </p:cNvPr>
          <p:cNvSpPr/>
          <p:nvPr/>
        </p:nvSpPr>
        <p:spPr>
          <a:xfrm>
            <a:off x="6852363" y="4293163"/>
            <a:ext cx="1535987" cy="1251608"/>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2" spcCol="108000" rtlCol="0" anchor="ctr"/>
          <a:lstStyle/>
          <a:p>
            <a:pPr algn="ctr"/>
            <a:r>
              <a:rPr lang="en-GB" sz="3200" dirty="0">
                <a:solidFill>
                  <a:schemeClr val="tx1"/>
                </a:solidFill>
              </a:rPr>
              <a:t>35</a:t>
            </a:r>
          </a:p>
          <a:p>
            <a:pPr algn="ctr"/>
            <a:r>
              <a:rPr lang="en-GB" sz="3200" dirty="0">
                <a:solidFill>
                  <a:schemeClr val="tx1"/>
                </a:solidFill>
              </a:rPr>
              <a:t>80</a:t>
            </a:r>
          </a:p>
          <a:p>
            <a:pPr algn="ctr"/>
            <a:r>
              <a:rPr lang="en-GB" sz="3200" dirty="0">
                <a:solidFill>
                  <a:schemeClr val="tx1"/>
                </a:solidFill>
              </a:rPr>
              <a:t>48</a:t>
            </a:r>
          </a:p>
          <a:p>
            <a:pPr algn="ctr"/>
            <a:r>
              <a:rPr lang="en-GB" sz="3200" dirty="0">
                <a:solidFill>
                  <a:schemeClr val="tx1"/>
                </a:solidFill>
              </a:rPr>
              <a:t>80</a:t>
            </a:r>
          </a:p>
        </p:txBody>
      </p:sp>
      <p:sp>
        <p:nvSpPr>
          <p:cNvPr id="9" name="Pentagon 12">
            <a:extLst>
              <a:ext uri="{FF2B5EF4-FFF2-40B4-BE49-F238E27FC236}">
                <a16:creationId xmlns:a16="http://schemas.microsoft.com/office/drawing/2014/main" id="{81476A7B-076C-49A9-BF9B-8C4E92AFD1A7}"/>
              </a:ext>
            </a:extLst>
          </p:cNvPr>
          <p:cNvSpPr/>
          <p:nvPr/>
        </p:nvSpPr>
        <p:spPr>
          <a:xfrm flipH="1">
            <a:off x="5656401" y="765175"/>
            <a:ext cx="3041072"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Use common factors </a:t>
            </a:r>
          </a:p>
          <a:p>
            <a:pPr algn="r">
              <a:spcBef>
                <a:spcPct val="0"/>
              </a:spcBef>
            </a:pPr>
            <a:r>
              <a:rPr lang="en-GB" altLang="en-US" sz="2000" b="1" dirty="0">
                <a:solidFill>
                  <a:schemeClr val="bg1"/>
                </a:solidFill>
                <a:cs typeface="Sassoon Infant Rg" pitchFamily="50" charset="0"/>
              </a:rPr>
              <a:t>to simplify fractions</a:t>
            </a:r>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Quiz</a:t>
            </a:r>
          </a:p>
        </p:txBody>
      </p:sp>
      <p:sp>
        <p:nvSpPr>
          <p:cNvPr id="31" name="Try Again!">
            <a:extLst>
              <a:ext uri="{FF2B5EF4-FFF2-40B4-BE49-F238E27FC236}">
                <a16:creationId xmlns:a16="http://schemas.microsoft.com/office/drawing/2014/main" id="{3784DBBA-BA0C-4D88-B64F-C69898662580}"/>
              </a:ext>
            </a:extLst>
          </p:cNvPr>
          <p:cNvSpPr txBox="1"/>
          <p:nvPr/>
        </p:nvSpPr>
        <p:spPr>
          <a:xfrm>
            <a:off x="864240" y="5589871"/>
            <a:ext cx="7394575" cy="461665"/>
          </a:xfrm>
          <a:prstGeom prst="rect">
            <a:avLst/>
          </a:prstGeom>
          <a:noFill/>
        </p:spPr>
        <p:txBody>
          <a:bodyPr wrap="square" rtlCol="0">
            <a:spAutoFit/>
          </a:bodyPr>
          <a:lstStyle/>
          <a:p>
            <a:pPr algn="ctr"/>
            <a:r>
              <a:rPr lang="en-GB" sz="2400" dirty="0"/>
              <a:t>Try again!</a:t>
            </a:r>
          </a:p>
        </p:txBody>
      </p:sp>
      <p:sp>
        <p:nvSpPr>
          <p:cNvPr id="32" name="Correct!">
            <a:extLst>
              <a:ext uri="{FF2B5EF4-FFF2-40B4-BE49-F238E27FC236}">
                <a16:creationId xmlns:a16="http://schemas.microsoft.com/office/drawing/2014/main" id="{47D62B31-A843-4711-A22B-0A520861B3A2}"/>
              </a:ext>
            </a:extLst>
          </p:cNvPr>
          <p:cNvSpPr txBox="1"/>
          <p:nvPr/>
        </p:nvSpPr>
        <p:spPr>
          <a:xfrm>
            <a:off x="865658" y="5595872"/>
            <a:ext cx="7394575" cy="461665"/>
          </a:xfrm>
          <a:prstGeom prst="rect">
            <a:avLst/>
          </a:prstGeom>
          <a:noFill/>
        </p:spPr>
        <p:txBody>
          <a:bodyPr wrap="square" rtlCol="0">
            <a:spAutoFit/>
          </a:bodyPr>
          <a:lstStyle/>
          <a:p>
            <a:pPr algn="ctr"/>
            <a:r>
              <a:rPr lang="en-GB" sz="2400" dirty="0"/>
              <a:t>Correct!</a:t>
            </a:r>
          </a:p>
        </p:txBody>
      </p:sp>
      <p:grpSp>
        <p:nvGrpSpPr>
          <p:cNvPr id="13" name="Group 12"/>
          <p:cNvGrpSpPr/>
          <p:nvPr/>
        </p:nvGrpSpPr>
        <p:grpSpPr>
          <a:xfrm>
            <a:off x="3252390" y="2557182"/>
            <a:ext cx="918274" cy="1323439"/>
            <a:chOff x="1812100" y="3501654"/>
            <a:chExt cx="918274" cy="1323439"/>
          </a:xfrm>
        </p:grpSpPr>
        <p:sp>
          <p:nvSpPr>
            <p:cNvPr id="14" name="TextBox 13"/>
            <p:cNvSpPr txBox="1"/>
            <p:nvPr/>
          </p:nvSpPr>
          <p:spPr>
            <a:xfrm>
              <a:off x="1812100" y="3501654"/>
              <a:ext cx="918274" cy="1323439"/>
            </a:xfrm>
            <a:prstGeom prst="rect">
              <a:avLst/>
            </a:prstGeom>
            <a:noFill/>
          </p:spPr>
          <p:txBody>
            <a:bodyPr wrap="square" rtlCol="0">
              <a:spAutoFit/>
            </a:bodyPr>
            <a:lstStyle/>
            <a:p>
              <a:pPr algn="ctr"/>
              <a:r>
                <a:rPr lang="en-GB" sz="4000" b="1" dirty="0"/>
                <a:t>7</a:t>
              </a:r>
            </a:p>
            <a:p>
              <a:pPr algn="ctr"/>
              <a:r>
                <a:rPr lang="en-GB" sz="4000" b="1" dirty="0"/>
                <a:t>16</a:t>
              </a:r>
            </a:p>
          </p:txBody>
        </p:sp>
        <p:cxnSp>
          <p:nvCxnSpPr>
            <p:cNvPr id="15" name="Straight Connector 14"/>
            <p:cNvCxnSpPr/>
            <p:nvPr/>
          </p:nvCxnSpPr>
          <p:spPr>
            <a:xfrm>
              <a:off x="2039164" y="4174324"/>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2" name="Rectangle 1"/>
          <p:cNvSpPr/>
          <p:nvPr/>
        </p:nvSpPr>
        <p:spPr>
          <a:xfrm>
            <a:off x="550032" y="1837286"/>
            <a:ext cx="8061779" cy="430887"/>
          </a:xfrm>
          <a:prstGeom prst="rect">
            <a:avLst/>
          </a:prstGeom>
        </p:spPr>
        <p:txBody>
          <a:bodyPr wrap="square">
            <a:spAutoFit/>
          </a:bodyPr>
          <a:lstStyle/>
          <a:p>
            <a:pPr lvl="0" algn="ctr">
              <a:defRPr/>
            </a:pPr>
            <a:r>
              <a:rPr lang="en-GB" sz="2200" dirty="0">
                <a:solidFill>
                  <a:srgbClr val="1C1C1C"/>
                </a:solidFill>
              </a:rPr>
              <a:t>Express these fractions using the lowest common denominator.</a:t>
            </a:r>
          </a:p>
        </p:txBody>
      </p:sp>
      <p:sp>
        <p:nvSpPr>
          <p:cNvPr id="20" name="Answer">
            <a:extLst>
              <a:ext uri="{FF2B5EF4-FFF2-40B4-BE49-F238E27FC236}">
                <a16:creationId xmlns:a16="http://schemas.microsoft.com/office/drawing/2014/main" id="{F4AD4401-434D-4F67-B657-77D3F621D278}"/>
              </a:ext>
            </a:extLst>
          </p:cNvPr>
          <p:cNvSpPr/>
          <p:nvPr/>
        </p:nvSpPr>
        <p:spPr>
          <a:xfrm>
            <a:off x="6867530" y="4291706"/>
            <a:ext cx="1535987" cy="1251608"/>
          </a:xfrm>
          <a:prstGeom prst="roundRect">
            <a:avLst>
              <a:gd name="adj" fmla="val 0"/>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p:txBody>
      </p:sp>
      <p:sp>
        <p:nvSpPr>
          <p:cNvPr id="16" name="Oval 15"/>
          <p:cNvSpPr/>
          <p:nvPr/>
        </p:nvSpPr>
        <p:spPr>
          <a:xfrm>
            <a:off x="4636565" y="2438725"/>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p:cNvGrpSpPr/>
          <p:nvPr/>
        </p:nvGrpSpPr>
        <p:grpSpPr>
          <a:xfrm>
            <a:off x="4942522" y="2557182"/>
            <a:ext cx="918274" cy="1323439"/>
            <a:chOff x="1812100" y="3501654"/>
            <a:chExt cx="918274" cy="1323439"/>
          </a:xfrm>
        </p:grpSpPr>
        <p:sp>
          <p:nvSpPr>
            <p:cNvPr id="22" name="TextBox 21"/>
            <p:cNvSpPr txBox="1"/>
            <p:nvPr/>
          </p:nvSpPr>
          <p:spPr>
            <a:xfrm>
              <a:off x="1812100" y="3501654"/>
              <a:ext cx="918274" cy="1323439"/>
            </a:xfrm>
            <a:prstGeom prst="rect">
              <a:avLst/>
            </a:prstGeom>
            <a:noFill/>
          </p:spPr>
          <p:txBody>
            <a:bodyPr wrap="square" rtlCol="0">
              <a:spAutoFit/>
            </a:bodyPr>
            <a:lstStyle/>
            <a:p>
              <a:pPr algn="ctr"/>
              <a:r>
                <a:rPr lang="en-GB" sz="4000" b="1" dirty="0"/>
                <a:t>3</a:t>
              </a:r>
            </a:p>
            <a:p>
              <a:pPr algn="ctr"/>
              <a:r>
                <a:rPr lang="en-GB" sz="4000" b="1" dirty="0"/>
                <a:t>5</a:t>
              </a:r>
            </a:p>
          </p:txBody>
        </p:sp>
        <p:cxnSp>
          <p:nvCxnSpPr>
            <p:cNvPr id="24" name="Straight Connector 23"/>
            <p:cNvCxnSpPr/>
            <p:nvPr/>
          </p:nvCxnSpPr>
          <p:spPr>
            <a:xfrm>
              <a:off x="2039164" y="4174324"/>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cxnSp>
        <p:nvCxnSpPr>
          <p:cNvPr id="26" name="Straight Connector 25"/>
          <p:cNvCxnSpPr/>
          <p:nvPr/>
        </p:nvCxnSpPr>
        <p:spPr>
          <a:xfrm>
            <a:off x="886012" y="4928024"/>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1658898" y="4928024"/>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3005235" y="4928024"/>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3778121" y="4928024"/>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5008206" y="4928024"/>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5781092" y="4928024"/>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6991619" y="4928024"/>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7764505" y="4928024"/>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119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par>
                                <p:cTn id="47" presetID="10" presetClass="entr" presetSubtype="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par>
                                <p:cTn id="54" presetID="10" presetClass="entr" presetSubtype="0" fill="hold"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par>
                                <p:cTn id="57" presetID="10"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childTnLst>
                          </p:cTn>
                        </p:par>
                        <p:par>
                          <p:cTn id="60" fill="hold">
                            <p:stCondLst>
                              <p:cond delay="2500"/>
                            </p:stCondLst>
                            <p:childTnLst>
                              <p:par>
                                <p:cTn id="61" presetID="10"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par>
                                <p:cTn id="64" presetID="10" presetClass="entr" presetSubtype="0" fill="hold" nodeType="with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500"/>
                                        <p:tgtEl>
                                          <p:spTgt spid="34"/>
                                        </p:tgtEl>
                                      </p:cBhvr>
                                    </p:animEffect>
                                  </p:childTnLst>
                                </p:cTn>
                              </p:par>
                              <p:par>
                                <p:cTn id="67" presetID="10"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0" restart="whenNotActive" fill="hold" evtFilter="cancelBubble" nodeType="interactiveSeq">
                <p:stCondLst>
                  <p:cond evt="onClick" delay="0">
                    <p:tgtEl>
                      <p:spTgt spid="23"/>
                    </p:tgtEl>
                  </p:cond>
                </p:stCondLst>
                <p:endSync evt="end" delay="0">
                  <p:rtn val="all"/>
                </p:endSync>
                <p:childTnLst>
                  <p:par>
                    <p:cTn id="71" fill="hold">
                      <p:stCondLst>
                        <p:cond delay="0"/>
                      </p:stCondLst>
                      <p:childTnLst>
                        <p:par>
                          <p:cTn id="72" fill="hold">
                            <p:stCondLst>
                              <p:cond delay="0"/>
                            </p:stCondLst>
                            <p:childTnLst>
                              <p:par>
                                <p:cTn id="73" presetID="32" presetClass="emph" presetSubtype="0" fill="hold" grpId="1" nodeType="clickEffect">
                                  <p:stCondLst>
                                    <p:cond delay="0"/>
                                  </p:stCondLst>
                                  <p:childTnLst>
                                    <p:animRot by="120000">
                                      <p:cBhvr>
                                        <p:cTn id="74" dur="100" fill="hold">
                                          <p:stCondLst>
                                            <p:cond delay="0"/>
                                          </p:stCondLst>
                                        </p:cTn>
                                        <p:tgtEl>
                                          <p:spTgt spid="23"/>
                                        </p:tgtEl>
                                        <p:attrNameLst>
                                          <p:attrName>r</p:attrName>
                                        </p:attrNameLst>
                                      </p:cBhvr>
                                    </p:animRot>
                                    <p:animRot by="-240000">
                                      <p:cBhvr>
                                        <p:cTn id="75" dur="200" fill="hold">
                                          <p:stCondLst>
                                            <p:cond delay="200"/>
                                          </p:stCondLst>
                                        </p:cTn>
                                        <p:tgtEl>
                                          <p:spTgt spid="23"/>
                                        </p:tgtEl>
                                        <p:attrNameLst>
                                          <p:attrName>r</p:attrName>
                                        </p:attrNameLst>
                                      </p:cBhvr>
                                    </p:animRot>
                                    <p:animRot by="240000">
                                      <p:cBhvr>
                                        <p:cTn id="76" dur="200" fill="hold">
                                          <p:stCondLst>
                                            <p:cond delay="400"/>
                                          </p:stCondLst>
                                        </p:cTn>
                                        <p:tgtEl>
                                          <p:spTgt spid="23"/>
                                        </p:tgtEl>
                                        <p:attrNameLst>
                                          <p:attrName>r</p:attrName>
                                        </p:attrNameLst>
                                      </p:cBhvr>
                                    </p:animRot>
                                    <p:animRot by="-240000">
                                      <p:cBhvr>
                                        <p:cTn id="77" dur="200" fill="hold">
                                          <p:stCondLst>
                                            <p:cond delay="600"/>
                                          </p:stCondLst>
                                        </p:cTn>
                                        <p:tgtEl>
                                          <p:spTgt spid="23"/>
                                        </p:tgtEl>
                                        <p:attrNameLst>
                                          <p:attrName>r</p:attrName>
                                        </p:attrNameLst>
                                      </p:cBhvr>
                                    </p:animRot>
                                    <p:animRot by="120000">
                                      <p:cBhvr>
                                        <p:cTn id="78" dur="200" fill="hold">
                                          <p:stCondLst>
                                            <p:cond delay="800"/>
                                          </p:stCondLst>
                                        </p:cTn>
                                        <p:tgtEl>
                                          <p:spTgt spid="23"/>
                                        </p:tgtEl>
                                        <p:attrNameLst>
                                          <p:attrName>r</p:attrName>
                                        </p:attrNameLst>
                                      </p:cBhvr>
                                    </p:animRot>
                                  </p:childTnLst>
                                </p:cTn>
                              </p:par>
                              <p:par>
                                <p:cTn id="79" presetID="32" presetClass="emph" presetSubtype="0" fill="hold" nodeType="withEffect">
                                  <p:stCondLst>
                                    <p:cond delay="0"/>
                                  </p:stCondLst>
                                  <p:childTnLst>
                                    <p:animRot by="120000">
                                      <p:cBhvr>
                                        <p:cTn id="80" dur="100" fill="hold">
                                          <p:stCondLst>
                                            <p:cond delay="0"/>
                                          </p:stCondLst>
                                        </p:cTn>
                                        <p:tgtEl>
                                          <p:spTgt spid="26"/>
                                        </p:tgtEl>
                                        <p:attrNameLst>
                                          <p:attrName>r</p:attrName>
                                        </p:attrNameLst>
                                      </p:cBhvr>
                                    </p:animRot>
                                    <p:animRot by="-240000">
                                      <p:cBhvr>
                                        <p:cTn id="81" dur="200" fill="hold">
                                          <p:stCondLst>
                                            <p:cond delay="200"/>
                                          </p:stCondLst>
                                        </p:cTn>
                                        <p:tgtEl>
                                          <p:spTgt spid="26"/>
                                        </p:tgtEl>
                                        <p:attrNameLst>
                                          <p:attrName>r</p:attrName>
                                        </p:attrNameLst>
                                      </p:cBhvr>
                                    </p:animRot>
                                    <p:animRot by="240000">
                                      <p:cBhvr>
                                        <p:cTn id="82" dur="200" fill="hold">
                                          <p:stCondLst>
                                            <p:cond delay="400"/>
                                          </p:stCondLst>
                                        </p:cTn>
                                        <p:tgtEl>
                                          <p:spTgt spid="26"/>
                                        </p:tgtEl>
                                        <p:attrNameLst>
                                          <p:attrName>r</p:attrName>
                                        </p:attrNameLst>
                                      </p:cBhvr>
                                    </p:animRot>
                                    <p:animRot by="-240000">
                                      <p:cBhvr>
                                        <p:cTn id="83" dur="200" fill="hold">
                                          <p:stCondLst>
                                            <p:cond delay="600"/>
                                          </p:stCondLst>
                                        </p:cTn>
                                        <p:tgtEl>
                                          <p:spTgt spid="26"/>
                                        </p:tgtEl>
                                        <p:attrNameLst>
                                          <p:attrName>r</p:attrName>
                                        </p:attrNameLst>
                                      </p:cBhvr>
                                    </p:animRot>
                                    <p:animRot by="120000">
                                      <p:cBhvr>
                                        <p:cTn id="84" dur="200" fill="hold">
                                          <p:stCondLst>
                                            <p:cond delay="800"/>
                                          </p:stCondLst>
                                        </p:cTn>
                                        <p:tgtEl>
                                          <p:spTgt spid="26"/>
                                        </p:tgtEl>
                                        <p:attrNameLst>
                                          <p:attrName>r</p:attrName>
                                        </p:attrNameLst>
                                      </p:cBhvr>
                                    </p:animRot>
                                  </p:childTnLst>
                                </p:cTn>
                              </p:par>
                              <p:par>
                                <p:cTn id="85" presetID="32" presetClass="emph" presetSubtype="0" fill="hold" nodeType="withEffect">
                                  <p:stCondLst>
                                    <p:cond delay="0"/>
                                  </p:stCondLst>
                                  <p:childTnLst>
                                    <p:animRot by="120000">
                                      <p:cBhvr>
                                        <p:cTn id="86" dur="100" fill="hold">
                                          <p:stCondLst>
                                            <p:cond delay="0"/>
                                          </p:stCondLst>
                                        </p:cTn>
                                        <p:tgtEl>
                                          <p:spTgt spid="27"/>
                                        </p:tgtEl>
                                        <p:attrNameLst>
                                          <p:attrName>r</p:attrName>
                                        </p:attrNameLst>
                                      </p:cBhvr>
                                    </p:animRot>
                                    <p:animRot by="-240000">
                                      <p:cBhvr>
                                        <p:cTn id="87" dur="200" fill="hold">
                                          <p:stCondLst>
                                            <p:cond delay="200"/>
                                          </p:stCondLst>
                                        </p:cTn>
                                        <p:tgtEl>
                                          <p:spTgt spid="27"/>
                                        </p:tgtEl>
                                        <p:attrNameLst>
                                          <p:attrName>r</p:attrName>
                                        </p:attrNameLst>
                                      </p:cBhvr>
                                    </p:animRot>
                                    <p:animRot by="240000">
                                      <p:cBhvr>
                                        <p:cTn id="88" dur="200" fill="hold">
                                          <p:stCondLst>
                                            <p:cond delay="400"/>
                                          </p:stCondLst>
                                        </p:cTn>
                                        <p:tgtEl>
                                          <p:spTgt spid="27"/>
                                        </p:tgtEl>
                                        <p:attrNameLst>
                                          <p:attrName>r</p:attrName>
                                        </p:attrNameLst>
                                      </p:cBhvr>
                                    </p:animRot>
                                    <p:animRot by="-240000">
                                      <p:cBhvr>
                                        <p:cTn id="89" dur="200" fill="hold">
                                          <p:stCondLst>
                                            <p:cond delay="600"/>
                                          </p:stCondLst>
                                        </p:cTn>
                                        <p:tgtEl>
                                          <p:spTgt spid="27"/>
                                        </p:tgtEl>
                                        <p:attrNameLst>
                                          <p:attrName>r</p:attrName>
                                        </p:attrNameLst>
                                      </p:cBhvr>
                                    </p:animRot>
                                    <p:animRot by="120000">
                                      <p:cBhvr>
                                        <p:cTn id="90" dur="200" fill="hold">
                                          <p:stCondLst>
                                            <p:cond delay="800"/>
                                          </p:stCondLst>
                                        </p:cTn>
                                        <p:tgtEl>
                                          <p:spTgt spid="27"/>
                                        </p:tgtEl>
                                        <p:attrNameLst>
                                          <p:attrName>r</p:attrName>
                                        </p:attrNameLst>
                                      </p:cBhvr>
                                    </p:animRot>
                                  </p:childTnLst>
                                </p:cTn>
                              </p:par>
                              <p:par>
                                <p:cTn id="91" presetID="10" presetClass="entr" presetSubtype="0" fill="hold" grpId="0" nodeType="with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fade">
                                      <p:cBhvr>
                                        <p:cTn id="93" dur="500"/>
                                        <p:tgtEl>
                                          <p:spTgt spid="31"/>
                                        </p:tgtEl>
                                      </p:cBhvr>
                                    </p:animEffect>
                                  </p:childTnLst>
                                </p:cTn>
                              </p:par>
                            </p:childTnLst>
                          </p:cTn>
                        </p:par>
                        <p:par>
                          <p:cTn id="94" fill="hold">
                            <p:stCondLst>
                              <p:cond delay="1000"/>
                            </p:stCondLst>
                            <p:childTnLst>
                              <p:par>
                                <p:cTn id="95" presetID="10" presetClass="exit" presetSubtype="0" fill="hold" grpId="1" nodeType="afterEffect">
                                  <p:stCondLst>
                                    <p:cond delay="0"/>
                                  </p:stCondLst>
                                  <p:childTnLst>
                                    <p:animEffect transition="out" filter="fade">
                                      <p:cBhvr>
                                        <p:cTn id="96" dur="500"/>
                                        <p:tgtEl>
                                          <p:spTgt spid="31"/>
                                        </p:tgtEl>
                                      </p:cBhvr>
                                    </p:animEffect>
                                    <p:set>
                                      <p:cBhvr>
                                        <p:cTn id="9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98" restart="whenNotActive" fill="hold" evtFilter="cancelBubble" nodeType="interactiveSeq">
                <p:stCondLst>
                  <p:cond evt="onClick" delay="0">
                    <p:tgtEl>
                      <p:spTgt spid="21"/>
                    </p:tgtEl>
                  </p:cond>
                </p:stCondLst>
                <p:endSync evt="end" delay="0">
                  <p:rtn val="all"/>
                </p:endSync>
                <p:childTnLst>
                  <p:par>
                    <p:cTn id="99" fill="hold">
                      <p:stCondLst>
                        <p:cond delay="0"/>
                      </p:stCondLst>
                      <p:childTnLst>
                        <p:par>
                          <p:cTn id="100" fill="hold">
                            <p:stCondLst>
                              <p:cond delay="0"/>
                            </p:stCondLst>
                            <p:childTnLst>
                              <p:par>
                                <p:cTn id="101" presetID="32" presetClass="emph" presetSubtype="0" fill="hold" grpId="1" nodeType="clickEffect">
                                  <p:stCondLst>
                                    <p:cond delay="0"/>
                                  </p:stCondLst>
                                  <p:childTnLst>
                                    <p:animRot by="120000">
                                      <p:cBhvr>
                                        <p:cTn id="102" dur="100" fill="hold">
                                          <p:stCondLst>
                                            <p:cond delay="0"/>
                                          </p:stCondLst>
                                        </p:cTn>
                                        <p:tgtEl>
                                          <p:spTgt spid="21"/>
                                        </p:tgtEl>
                                        <p:attrNameLst>
                                          <p:attrName>r</p:attrName>
                                        </p:attrNameLst>
                                      </p:cBhvr>
                                    </p:animRot>
                                    <p:animRot by="-240000">
                                      <p:cBhvr>
                                        <p:cTn id="103" dur="200" fill="hold">
                                          <p:stCondLst>
                                            <p:cond delay="200"/>
                                          </p:stCondLst>
                                        </p:cTn>
                                        <p:tgtEl>
                                          <p:spTgt spid="21"/>
                                        </p:tgtEl>
                                        <p:attrNameLst>
                                          <p:attrName>r</p:attrName>
                                        </p:attrNameLst>
                                      </p:cBhvr>
                                    </p:animRot>
                                    <p:animRot by="240000">
                                      <p:cBhvr>
                                        <p:cTn id="104" dur="200" fill="hold">
                                          <p:stCondLst>
                                            <p:cond delay="400"/>
                                          </p:stCondLst>
                                        </p:cTn>
                                        <p:tgtEl>
                                          <p:spTgt spid="21"/>
                                        </p:tgtEl>
                                        <p:attrNameLst>
                                          <p:attrName>r</p:attrName>
                                        </p:attrNameLst>
                                      </p:cBhvr>
                                    </p:animRot>
                                    <p:animRot by="-240000">
                                      <p:cBhvr>
                                        <p:cTn id="105" dur="200" fill="hold">
                                          <p:stCondLst>
                                            <p:cond delay="600"/>
                                          </p:stCondLst>
                                        </p:cTn>
                                        <p:tgtEl>
                                          <p:spTgt spid="21"/>
                                        </p:tgtEl>
                                        <p:attrNameLst>
                                          <p:attrName>r</p:attrName>
                                        </p:attrNameLst>
                                      </p:cBhvr>
                                    </p:animRot>
                                    <p:animRot by="120000">
                                      <p:cBhvr>
                                        <p:cTn id="106" dur="200" fill="hold">
                                          <p:stCondLst>
                                            <p:cond delay="800"/>
                                          </p:stCondLst>
                                        </p:cTn>
                                        <p:tgtEl>
                                          <p:spTgt spid="21"/>
                                        </p:tgtEl>
                                        <p:attrNameLst>
                                          <p:attrName>r</p:attrName>
                                        </p:attrNameLst>
                                      </p:cBhvr>
                                    </p:animRot>
                                  </p:childTnLst>
                                </p:cTn>
                              </p:par>
                              <p:par>
                                <p:cTn id="107" presetID="32" presetClass="emph" presetSubtype="0" fill="hold" nodeType="withEffect">
                                  <p:stCondLst>
                                    <p:cond delay="0"/>
                                  </p:stCondLst>
                                  <p:childTnLst>
                                    <p:animRot by="120000">
                                      <p:cBhvr>
                                        <p:cTn id="108" dur="100" fill="hold">
                                          <p:stCondLst>
                                            <p:cond delay="0"/>
                                          </p:stCondLst>
                                        </p:cTn>
                                        <p:tgtEl>
                                          <p:spTgt spid="29"/>
                                        </p:tgtEl>
                                        <p:attrNameLst>
                                          <p:attrName>r</p:attrName>
                                        </p:attrNameLst>
                                      </p:cBhvr>
                                    </p:animRot>
                                    <p:animRot by="-240000">
                                      <p:cBhvr>
                                        <p:cTn id="109" dur="200" fill="hold">
                                          <p:stCondLst>
                                            <p:cond delay="200"/>
                                          </p:stCondLst>
                                        </p:cTn>
                                        <p:tgtEl>
                                          <p:spTgt spid="29"/>
                                        </p:tgtEl>
                                        <p:attrNameLst>
                                          <p:attrName>r</p:attrName>
                                        </p:attrNameLst>
                                      </p:cBhvr>
                                    </p:animRot>
                                    <p:animRot by="240000">
                                      <p:cBhvr>
                                        <p:cTn id="110" dur="200" fill="hold">
                                          <p:stCondLst>
                                            <p:cond delay="400"/>
                                          </p:stCondLst>
                                        </p:cTn>
                                        <p:tgtEl>
                                          <p:spTgt spid="29"/>
                                        </p:tgtEl>
                                        <p:attrNameLst>
                                          <p:attrName>r</p:attrName>
                                        </p:attrNameLst>
                                      </p:cBhvr>
                                    </p:animRot>
                                    <p:animRot by="-240000">
                                      <p:cBhvr>
                                        <p:cTn id="111" dur="200" fill="hold">
                                          <p:stCondLst>
                                            <p:cond delay="600"/>
                                          </p:stCondLst>
                                        </p:cTn>
                                        <p:tgtEl>
                                          <p:spTgt spid="29"/>
                                        </p:tgtEl>
                                        <p:attrNameLst>
                                          <p:attrName>r</p:attrName>
                                        </p:attrNameLst>
                                      </p:cBhvr>
                                    </p:animRot>
                                    <p:animRot by="120000">
                                      <p:cBhvr>
                                        <p:cTn id="112" dur="200" fill="hold">
                                          <p:stCondLst>
                                            <p:cond delay="800"/>
                                          </p:stCondLst>
                                        </p:cTn>
                                        <p:tgtEl>
                                          <p:spTgt spid="29"/>
                                        </p:tgtEl>
                                        <p:attrNameLst>
                                          <p:attrName>r</p:attrName>
                                        </p:attrNameLst>
                                      </p:cBhvr>
                                    </p:animRot>
                                  </p:childTnLst>
                                </p:cTn>
                              </p:par>
                              <p:par>
                                <p:cTn id="113" presetID="32" presetClass="emph" presetSubtype="0" fill="hold" nodeType="withEffect">
                                  <p:stCondLst>
                                    <p:cond delay="0"/>
                                  </p:stCondLst>
                                  <p:childTnLst>
                                    <p:animRot by="120000">
                                      <p:cBhvr>
                                        <p:cTn id="114" dur="100" fill="hold">
                                          <p:stCondLst>
                                            <p:cond delay="0"/>
                                          </p:stCondLst>
                                        </p:cTn>
                                        <p:tgtEl>
                                          <p:spTgt spid="28"/>
                                        </p:tgtEl>
                                        <p:attrNameLst>
                                          <p:attrName>r</p:attrName>
                                        </p:attrNameLst>
                                      </p:cBhvr>
                                    </p:animRot>
                                    <p:animRot by="-240000">
                                      <p:cBhvr>
                                        <p:cTn id="115" dur="200" fill="hold">
                                          <p:stCondLst>
                                            <p:cond delay="200"/>
                                          </p:stCondLst>
                                        </p:cTn>
                                        <p:tgtEl>
                                          <p:spTgt spid="28"/>
                                        </p:tgtEl>
                                        <p:attrNameLst>
                                          <p:attrName>r</p:attrName>
                                        </p:attrNameLst>
                                      </p:cBhvr>
                                    </p:animRot>
                                    <p:animRot by="240000">
                                      <p:cBhvr>
                                        <p:cTn id="116" dur="200" fill="hold">
                                          <p:stCondLst>
                                            <p:cond delay="400"/>
                                          </p:stCondLst>
                                        </p:cTn>
                                        <p:tgtEl>
                                          <p:spTgt spid="28"/>
                                        </p:tgtEl>
                                        <p:attrNameLst>
                                          <p:attrName>r</p:attrName>
                                        </p:attrNameLst>
                                      </p:cBhvr>
                                    </p:animRot>
                                    <p:animRot by="-240000">
                                      <p:cBhvr>
                                        <p:cTn id="117" dur="200" fill="hold">
                                          <p:stCondLst>
                                            <p:cond delay="600"/>
                                          </p:stCondLst>
                                        </p:cTn>
                                        <p:tgtEl>
                                          <p:spTgt spid="28"/>
                                        </p:tgtEl>
                                        <p:attrNameLst>
                                          <p:attrName>r</p:attrName>
                                        </p:attrNameLst>
                                      </p:cBhvr>
                                    </p:animRot>
                                    <p:animRot by="120000">
                                      <p:cBhvr>
                                        <p:cTn id="118" dur="200" fill="hold">
                                          <p:stCondLst>
                                            <p:cond delay="800"/>
                                          </p:stCondLst>
                                        </p:cTn>
                                        <p:tgtEl>
                                          <p:spTgt spid="28"/>
                                        </p:tgtEl>
                                        <p:attrNameLst>
                                          <p:attrName>r</p:attrName>
                                        </p:attrNameLst>
                                      </p:cBhvr>
                                    </p:animRot>
                                  </p:childTnLst>
                                </p:cTn>
                              </p:par>
                              <p:par>
                                <p:cTn id="119" presetID="10" presetClass="entr" presetSubtype="0" fill="hold" grpId="4" nodeType="with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fade">
                                      <p:cBhvr>
                                        <p:cTn id="121" dur="500"/>
                                        <p:tgtEl>
                                          <p:spTgt spid="31"/>
                                        </p:tgtEl>
                                      </p:cBhvr>
                                    </p:animEffect>
                                  </p:childTnLst>
                                </p:cTn>
                              </p:par>
                            </p:childTnLst>
                          </p:cTn>
                        </p:par>
                        <p:par>
                          <p:cTn id="122" fill="hold">
                            <p:stCondLst>
                              <p:cond delay="1000"/>
                            </p:stCondLst>
                            <p:childTnLst>
                              <p:par>
                                <p:cTn id="123" presetID="10" presetClass="exit" presetSubtype="0" fill="hold" grpId="5" nodeType="afterEffect">
                                  <p:stCondLst>
                                    <p:cond delay="0"/>
                                  </p:stCondLst>
                                  <p:childTnLst>
                                    <p:animEffect transition="out" filter="fade">
                                      <p:cBhvr>
                                        <p:cTn id="124" dur="500"/>
                                        <p:tgtEl>
                                          <p:spTgt spid="31"/>
                                        </p:tgtEl>
                                      </p:cBhvr>
                                    </p:animEffect>
                                    <p:set>
                                      <p:cBhvr>
                                        <p:cTn id="125"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26" restart="whenNotActive" fill="hold" evtFilter="cancelBubble" nodeType="interactiveSeq">
                <p:stCondLst>
                  <p:cond evt="onClick" delay="0">
                    <p:tgtEl>
                      <p:spTgt spid="19"/>
                    </p:tgtEl>
                  </p:cond>
                </p:stCondLst>
                <p:endSync evt="end" delay="0">
                  <p:rtn val="all"/>
                </p:endSync>
                <p:childTnLst>
                  <p:par>
                    <p:cTn id="127" fill="hold">
                      <p:stCondLst>
                        <p:cond delay="0"/>
                      </p:stCondLst>
                      <p:childTnLst>
                        <p:par>
                          <p:cTn id="128" fill="hold">
                            <p:stCondLst>
                              <p:cond delay="0"/>
                            </p:stCondLst>
                            <p:childTnLst>
                              <p:par>
                                <p:cTn id="129" presetID="21" presetClass="entr" presetSubtype="1" fill="hold" grpId="0" nodeType="clickEffect">
                                  <p:stCondLst>
                                    <p:cond delay="0"/>
                                  </p:stCondLst>
                                  <p:childTnLst>
                                    <p:set>
                                      <p:cBhvr>
                                        <p:cTn id="130" dur="1" fill="hold">
                                          <p:stCondLst>
                                            <p:cond delay="0"/>
                                          </p:stCondLst>
                                        </p:cTn>
                                        <p:tgtEl>
                                          <p:spTgt spid="20"/>
                                        </p:tgtEl>
                                        <p:attrNameLst>
                                          <p:attrName>style.visibility</p:attrName>
                                        </p:attrNameLst>
                                      </p:cBhvr>
                                      <p:to>
                                        <p:strVal val="visible"/>
                                      </p:to>
                                    </p:set>
                                    <p:animEffect transition="in" filter="wheel(1)">
                                      <p:cBhvr>
                                        <p:cTn id="131" dur="1000"/>
                                        <p:tgtEl>
                                          <p:spTgt spid="20"/>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500"/>
                                        <p:tgtEl>
                                          <p:spTgt spid="32"/>
                                        </p:tgtEl>
                                      </p:cBhvr>
                                    </p:animEffect>
                                  </p:childTnLst>
                                </p:cTn>
                              </p:par>
                            </p:childTnLst>
                          </p:cTn>
                        </p:par>
                        <p:par>
                          <p:cTn id="135" fill="hold">
                            <p:stCondLst>
                              <p:cond delay="1000"/>
                            </p:stCondLst>
                            <p:childTnLst>
                              <p:par>
                                <p:cTn id="136" presetID="10" presetClass="exit" presetSubtype="0" fill="hold" grpId="1" nodeType="afterEffect">
                                  <p:stCondLst>
                                    <p:cond delay="0"/>
                                  </p:stCondLst>
                                  <p:childTnLst>
                                    <p:animEffect transition="out" filter="fade">
                                      <p:cBhvr>
                                        <p:cTn id="137" dur="500"/>
                                        <p:tgtEl>
                                          <p:spTgt spid="32"/>
                                        </p:tgtEl>
                                      </p:cBhvr>
                                    </p:animEffect>
                                    <p:set>
                                      <p:cBhvr>
                                        <p:cTn id="138"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39" restart="whenNotActive" fill="hold" evtFilter="cancelBubble" nodeType="interactiveSeq">
                <p:stCondLst>
                  <p:cond evt="onClick" delay="0">
                    <p:tgtEl>
                      <p:spTgt spid="18"/>
                    </p:tgtEl>
                  </p:cond>
                </p:stCondLst>
                <p:endSync evt="end" delay="0">
                  <p:rtn val="all"/>
                </p:endSync>
                <p:childTnLst>
                  <p:par>
                    <p:cTn id="140" fill="hold">
                      <p:stCondLst>
                        <p:cond delay="0"/>
                      </p:stCondLst>
                      <p:childTnLst>
                        <p:par>
                          <p:cTn id="141" fill="hold">
                            <p:stCondLst>
                              <p:cond delay="0"/>
                            </p:stCondLst>
                            <p:childTnLst>
                              <p:par>
                                <p:cTn id="142" presetID="32" presetClass="emph" presetSubtype="0" fill="hold" grpId="1" nodeType="clickEffect">
                                  <p:stCondLst>
                                    <p:cond delay="0"/>
                                  </p:stCondLst>
                                  <p:childTnLst>
                                    <p:animRot by="120000">
                                      <p:cBhvr>
                                        <p:cTn id="143" dur="100" fill="hold">
                                          <p:stCondLst>
                                            <p:cond delay="0"/>
                                          </p:stCondLst>
                                        </p:cTn>
                                        <p:tgtEl>
                                          <p:spTgt spid="18"/>
                                        </p:tgtEl>
                                        <p:attrNameLst>
                                          <p:attrName>r</p:attrName>
                                        </p:attrNameLst>
                                      </p:cBhvr>
                                    </p:animRot>
                                    <p:animRot by="-240000">
                                      <p:cBhvr>
                                        <p:cTn id="144" dur="200" fill="hold">
                                          <p:stCondLst>
                                            <p:cond delay="200"/>
                                          </p:stCondLst>
                                        </p:cTn>
                                        <p:tgtEl>
                                          <p:spTgt spid="18"/>
                                        </p:tgtEl>
                                        <p:attrNameLst>
                                          <p:attrName>r</p:attrName>
                                        </p:attrNameLst>
                                      </p:cBhvr>
                                    </p:animRot>
                                    <p:animRot by="240000">
                                      <p:cBhvr>
                                        <p:cTn id="145" dur="200" fill="hold">
                                          <p:stCondLst>
                                            <p:cond delay="400"/>
                                          </p:stCondLst>
                                        </p:cTn>
                                        <p:tgtEl>
                                          <p:spTgt spid="18"/>
                                        </p:tgtEl>
                                        <p:attrNameLst>
                                          <p:attrName>r</p:attrName>
                                        </p:attrNameLst>
                                      </p:cBhvr>
                                    </p:animRot>
                                    <p:animRot by="-240000">
                                      <p:cBhvr>
                                        <p:cTn id="146" dur="200" fill="hold">
                                          <p:stCondLst>
                                            <p:cond delay="600"/>
                                          </p:stCondLst>
                                        </p:cTn>
                                        <p:tgtEl>
                                          <p:spTgt spid="18"/>
                                        </p:tgtEl>
                                        <p:attrNameLst>
                                          <p:attrName>r</p:attrName>
                                        </p:attrNameLst>
                                      </p:cBhvr>
                                    </p:animRot>
                                    <p:animRot by="120000">
                                      <p:cBhvr>
                                        <p:cTn id="147" dur="200" fill="hold">
                                          <p:stCondLst>
                                            <p:cond delay="800"/>
                                          </p:stCondLst>
                                        </p:cTn>
                                        <p:tgtEl>
                                          <p:spTgt spid="18"/>
                                        </p:tgtEl>
                                        <p:attrNameLst>
                                          <p:attrName>r</p:attrName>
                                        </p:attrNameLst>
                                      </p:cBhvr>
                                    </p:animRot>
                                  </p:childTnLst>
                                </p:cTn>
                              </p:par>
                              <p:par>
                                <p:cTn id="148" presetID="32" presetClass="emph" presetSubtype="0" fill="hold" nodeType="withEffect">
                                  <p:stCondLst>
                                    <p:cond delay="0"/>
                                  </p:stCondLst>
                                  <p:childTnLst>
                                    <p:animRot by="120000">
                                      <p:cBhvr>
                                        <p:cTn id="149" dur="100" fill="hold">
                                          <p:stCondLst>
                                            <p:cond delay="0"/>
                                          </p:stCondLst>
                                        </p:cTn>
                                        <p:tgtEl>
                                          <p:spTgt spid="33"/>
                                        </p:tgtEl>
                                        <p:attrNameLst>
                                          <p:attrName>r</p:attrName>
                                        </p:attrNameLst>
                                      </p:cBhvr>
                                    </p:animRot>
                                    <p:animRot by="-240000">
                                      <p:cBhvr>
                                        <p:cTn id="150" dur="200" fill="hold">
                                          <p:stCondLst>
                                            <p:cond delay="200"/>
                                          </p:stCondLst>
                                        </p:cTn>
                                        <p:tgtEl>
                                          <p:spTgt spid="33"/>
                                        </p:tgtEl>
                                        <p:attrNameLst>
                                          <p:attrName>r</p:attrName>
                                        </p:attrNameLst>
                                      </p:cBhvr>
                                    </p:animRot>
                                    <p:animRot by="240000">
                                      <p:cBhvr>
                                        <p:cTn id="151" dur="200" fill="hold">
                                          <p:stCondLst>
                                            <p:cond delay="400"/>
                                          </p:stCondLst>
                                        </p:cTn>
                                        <p:tgtEl>
                                          <p:spTgt spid="33"/>
                                        </p:tgtEl>
                                        <p:attrNameLst>
                                          <p:attrName>r</p:attrName>
                                        </p:attrNameLst>
                                      </p:cBhvr>
                                    </p:animRot>
                                    <p:animRot by="-240000">
                                      <p:cBhvr>
                                        <p:cTn id="152" dur="200" fill="hold">
                                          <p:stCondLst>
                                            <p:cond delay="600"/>
                                          </p:stCondLst>
                                        </p:cTn>
                                        <p:tgtEl>
                                          <p:spTgt spid="33"/>
                                        </p:tgtEl>
                                        <p:attrNameLst>
                                          <p:attrName>r</p:attrName>
                                        </p:attrNameLst>
                                      </p:cBhvr>
                                    </p:animRot>
                                    <p:animRot by="120000">
                                      <p:cBhvr>
                                        <p:cTn id="153" dur="200" fill="hold">
                                          <p:stCondLst>
                                            <p:cond delay="800"/>
                                          </p:stCondLst>
                                        </p:cTn>
                                        <p:tgtEl>
                                          <p:spTgt spid="33"/>
                                        </p:tgtEl>
                                        <p:attrNameLst>
                                          <p:attrName>r</p:attrName>
                                        </p:attrNameLst>
                                      </p:cBhvr>
                                    </p:animRot>
                                  </p:childTnLst>
                                </p:cTn>
                              </p:par>
                              <p:par>
                                <p:cTn id="154" presetID="32" presetClass="emph" presetSubtype="0" fill="hold" nodeType="withEffect">
                                  <p:stCondLst>
                                    <p:cond delay="0"/>
                                  </p:stCondLst>
                                  <p:childTnLst>
                                    <p:animRot by="120000">
                                      <p:cBhvr>
                                        <p:cTn id="155" dur="100" fill="hold">
                                          <p:stCondLst>
                                            <p:cond delay="0"/>
                                          </p:stCondLst>
                                        </p:cTn>
                                        <p:tgtEl>
                                          <p:spTgt spid="30"/>
                                        </p:tgtEl>
                                        <p:attrNameLst>
                                          <p:attrName>r</p:attrName>
                                        </p:attrNameLst>
                                      </p:cBhvr>
                                    </p:animRot>
                                    <p:animRot by="-240000">
                                      <p:cBhvr>
                                        <p:cTn id="156" dur="200" fill="hold">
                                          <p:stCondLst>
                                            <p:cond delay="200"/>
                                          </p:stCondLst>
                                        </p:cTn>
                                        <p:tgtEl>
                                          <p:spTgt spid="30"/>
                                        </p:tgtEl>
                                        <p:attrNameLst>
                                          <p:attrName>r</p:attrName>
                                        </p:attrNameLst>
                                      </p:cBhvr>
                                    </p:animRot>
                                    <p:animRot by="240000">
                                      <p:cBhvr>
                                        <p:cTn id="157" dur="200" fill="hold">
                                          <p:stCondLst>
                                            <p:cond delay="400"/>
                                          </p:stCondLst>
                                        </p:cTn>
                                        <p:tgtEl>
                                          <p:spTgt spid="30"/>
                                        </p:tgtEl>
                                        <p:attrNameLst>
                                          <p:attrName>r</p:attrName>
                                        </p:attrNameLst>
                                      </p:cBhvr>
                                    </p:animRot>
                                    <p:animRot by="-240000">
                                      <p:cBhvr>
                                        <p:cTn id="158" dur="200" fill="hold">
                                          <p:stCondLst>
                                            <p:cond delay="600"/>
                                          </p:stCondLst>
                                        </p:cTn>
                                        <p:tgtEl>
                                          <p:spTgt spid="30"/>
                                        </p:tgtEl>
                                        <p:attrNameLst>
                                          <p:attrName>r</p:attrName>
                                        </p:attrNameLst>
                                      </p:cBhvr>
                                    </p:animRot>
                                    <p:animRot by="120000">
                                      <p:cBhvr>
                                        <p:cTn id="159" dur="200" fill="hold">
                                          <p:stCondLst>
                                            <p:cond delay="800"/>
                                          </p:stCondLst>
                                        </p:cTn>
                                        <p:tgtEl>
                                          <p:spTgt spid="30"/>
                                        </p:tgtEl>
                                        <p:attrNameLst>
                                          <p:attrName>r</p:attrName>
                                        </p:attrNameLst>
                                      </p:cBhvr>
                                    </p:animRot>
                                  </p:childTnLst>
                                </p:cTn>
                              </p:par>
                              <p:par>
                                <p:cTn id="160" presetID="10" presetClass="entr" presetSubtype="0" fill="hold" grpId="2" nodeType="withEffect">
                                  <p:stCondLst>
                                    <p:cond delay="0"/>
                                  </p:stCondLst>
                                  <p:childTnLst>
                                    <p:set>
                                      <p:cBhvr>
                                        <p:cTn id="161" dur="1" fill="hold">
                                          <p:stCondLst>
                                            <p:cond delay="0"/>
                                          </p:stCondLst>
                                        </p:cTn>
                                        <p:tgtEl>
                                          <p:spTgt spid="31"/>
                                        </p:tgtEl>
                                        <p:attrNameLst>
                                          <p:attrName>style.visibility</p:attrName>
                                        </p:attrNameLst>
                                      </p:cBhvr>
                                      <p:to>
                                        <p:strVal val="visible"/>
                                      </p:to>
                                    </p:set>
                                    <p:animEffect transition="in" filter="fade">
                                      <p:cBhvr>
                                        <p:cTn id="162" dur="500"/>
                                        <p:tgtEl>
                                          <p:spTgt spid="31"/>
                                        </p:tgtEl>
                                      </p:cBhvr>
                                    </p:animEffect>
                                  </p:childTnLst>
                                </p:cTn>
                              </p:par>
                            </p:childTnLst>
                          </p:cTn>
                        </p:par>
                        <p:par>
                          <p:cTn id="163" fill="hold">
                            <p:stCondLst>
                              <p:cond delay="1000"/>
                            </p:stCondLst>
                            <p:childTnLst>
                              <p:par>
                                <p:cTn id="164" presetID="10" presetClass="exit" presetSubtype="0" fill="hold" grpId="3" nodeType="afterEffect">
                                  <p:stCondLst>
                                    <p:cond delay="0"/>
                                  </p:stCondLst>
                                  <p:childTnLst>
                                    <p:animEffect transition="out" filter="fade">
                                      <p:cBhvr>
                                        <p:cTn id="165" dur="500"/>
                                        <p:tgtEl>
                                          <p:spTgt spid="31"/>
                                        </p:tgtEl>
                                      </p:cBhvr>
                                    </p:animEffect>
                                    <p:set>
                                      <p:cBhvr>
                                        <p:cTn id="166"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3" grpId="0" animBg="1"/>
      <p:bldP spid="23" grpId="0" animBg="1"/>
      <p:bldP spid="23" grpId="1" animBg="1"/>
      <p:bldP spid="21" grpId="0" animBg="1"/>
      <p:bldP spid="21" grpId="1" animBg="1"/>
      <p:bldP spid="18" grpId="0" animBg="1"/>
      <p:bldP spid="18" grpId="1" animBg="1"/>
      <p:bldP spid="19" grpId="0" animBg="1"/>
      <p:bldP spid="9" grpId="0" animBg="1"/>
      <p:bldP spid="10" grpId="0" animBg="1"/>
      <p:bldP spid="31" grpId="0"/>
      <p:bldP spid="31" grpId="1"/>
      <p:bldP spid="31" grpId="2"/>
      <p:bldP spid="31" grpId="3"/>
      <p:bldP spid="31" grpId="4"/>
      <p:bldP spid="31" grpId="5"/>
      <p:bldP spid="32" grpId="0"/>
      <p:bldP spid="32" grpId="1"/>
      <p:bldP spid="2" grpId="0"/>
      <p:bldP spid="20"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946433" y="2436960"/>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nswer A">
            <a:extLst>
              <a:ext uri="{FF2B5EF4-FFF2-40B4-BE49-F238E27FC236}">
                <a16:creationId xmlns:a16="http://schemas.microsoft.com/office/drawing/2014/main" id="{B99A81FD-082F-4B15-A80E-1815A4412B24}"/>
              </a:ext>
            </a:extLst>
          </p:cNvPr>
          <p:cNvSpPr/>
          <p:nvPr/>
        </p:nvSpPr>
        <p:spPr>
          <a:xfrm>
            <a:off x="750413" y="4232324"/>
            <a:ext cx="1535987" cy="1231614"/>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2" spcCol="180000" rtlCol="0" anchor="ctr"/>
          <a:lstStyle/>
          <a:p>
            <a:pPr algn="ctr"/>
            <a:r>
              <a:rPr lang="en-GB" sz="2800" dirty="0">
                <a:solidFill>
                  <a:schemeClr val="tx1"/>
                </a:solidFill>
              </a:rPr>
              <a:t>4</a:t>
            </a:r>
          </a:p>
          <a:p>
            <a:pPr algn="ctr"/>
            <a:r>
              <a:rPr lang="en-GB" sz="2800" dirty="0">
                <a:solidFill>
                  <a:schemeClr val="tx1"/>
                </a:solidFill>
              </a:rPr>
              <a:t>90</a:t>
            </a:r>
          </a:p>
          <a:p>
            <a:pPr algn="ctr"/>
            <a:r>
              <a:rPr lang="en-GB" sz="2800" dirty="0">
                <a:solidFill>
                  <a:schemeClr val="tx1"/>
                </a:solidFill>
              </a:rPr>
              <a:t>5</a:t>
            </a:r>
          </a:p>
          <a:p>
            <a:pPr algn="ctr"/>
            <a:r>
              <a:rPr lang="en-GB" sz="2800" dirty="0">
                <a:solidFill>
                  <a:schemeClr val="tx1"/>
                </a:solidFill>
              </a:rPr>
              <a:t>90</a:t>
            </a:r>
          </a:p>
        </p:txBody>
      </p:sp>
      <p:sp>
        <p:nvSpPr>
          <p:cNvPr id="21" name="Answer B">
            <a:extLst>
              <a:ext uri="{FF2B5EF4-FFF2-40B4-BE49-F238E27FC236}">
                <a16:creationId xmlns:a16="http://schemas.microsoft.com/office/drawing/2014/main" id="{F4AD4401-434D-4F67-B657-77D3F621D278}"/>
              </a:ext>
            </a:extLst>
          </p:cNvPr>
          <p:cNvSpPr/>
          <p:nvPr/>
        </p:nvSpPr>
        <p:spPr>
          <a:xfrm>
            <a:off x="2850034" y="4230990"/>
            <a:ext cx="1535987" cy="1231614"/>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2" spcCol="180000" rtlCol="0" anchor="ctr"/>
          <a:lstStyle/>
          <a:p>
            <a:pPr algn="ctr"/>
            <a:r>
              <a:rPr lang="en-GB" sz="2800" dirty="0">
                <a:solidFill>
                  <a:schemeClr val="tx1"/>
                </a:solidFill>
              </a:rPr>
              <a:t>11</a:t>
            </a:r>
          </a:p>
          <a:p>
            <a:pPr algn="ctr"/>
            <a:r>
              <a:rPr lang="en-GB" sz="2800" dirty="0">
                <a:solidFill>
                  <a:schemeClr val="tx1"/>
                </a:solidFill>
              </a:rPr>
              <a:t>3</a:t>
            </a:r>
          </a:p>
          <a:p>
            <a:pPr algn="ctr"/>
            <a:r>
              <a:rPr lang="en-GB" sz="2800" dirty="0">
                <a:solidFill>
                  <a:schemeClr val="tx1"/>
                </a:solidFill>
              </a:rPr>
              <a:t>13</a:t>
            </a:r>
          </a:p>
          <a:p>
            <a:pPr algn="ctr"/>
            <a:r>
              <a:rPr lang="en-GB" sz="2800" dirty="0">
                <a:solidFill>
                  <a:schemeClr val="tx1"/>
                </a:solidFill>
              </a:rPr>
              <a:t>3</a:t>
            </a:r>
          </a:p>
        </p:txBody>
      </p:sp>
      <p:sp>
        <p:nvSpPr>
          <p:cNvPr id="18" name="Answer C">
            <a:extLst>
              <a:ext uri="{FF2B5EF4-FFF2-40B4-BE49-F238E27FC236}">
                <a16:creationId xmlns:a16="http://schemas.microsoft.com/office/drawing/2014/main" id="{F4AD4401-434D-4F67-B657-77D3F621D278}"/>
              </a:ext>
            </a:extLst>
          </p:cNvPr>
          <p:cNvSpPr/>
          <p:nvPr/>
        </p:nvSpPr>
        <p:spPr>
          <a:xfrm>
            <a:off x="4851198" y="4230990"/>
            <a:ext cx="1535987" cy="1231614"/>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2" spcCol="180000" rtlCol="0" anchor="ctr"/>
          <a:lstStyle/>
          <a:p>
            <a:pPr algn="ctr"/>
            <a:r>
              <a:rPr lang="en-GB" sz="2800" dirty="0">
                <a:solidFill>
                  <a:schemeClr val="tx1"/>
                </a:solidFill>
              </a:rPr>
              <a:t>33</a:t>
            </a:r>
          </a:p>
          <a:p>
            <a:pPr algn="ctr"/>
            <a:r>
              <a:rPr lang="en-GB" sz="2800" dirty="0">
                <a:solidFill>
                  <a:schemeClr val="tx1"/>
                </a:solidFill>
              </a:rPr>
              <a:t>72</a:t>
            </a:r>
          </a:p>
          <a:p>
            <a:pPr algn="ctr"/>
            <a:r>
              <a:rPr lang="en-GB" sz="2800" dirty="0">
                <a:solidFill>
                  <a:schemeClr val="tx1"/>
                </a:solidFill>
              </a:rPr>
              <a:t>52</a:t>
            </a:r>
          </a:p>
          <a:p>
            <a:pPr algn="ctr"/>
            <a:r>
              <a:rPr lang="en-GB" sz="2800" dirty="0">
                <a:solidFill>
                  <a:schemeClr val="tx1"/>
                </a:solidFill>
              </a:rPr>
              <a:t>72</a:t>
            </a:r>
          </a:p>
        </p:txBody>
      </p:sp>
      <p:sp>
        <p:nvSpPr>
          <p:cNvPr id="19" name="Answer D">
            <a:extLst>
              <a:ext uri="{FF2B5EF4-FFF2-40B4-BE49-F238E27FC236}">
                <a16:creationId xmlns:a16="http://schemas.microsoft.com/office/drawing/2014/main" id="{65BE02EF-539D-4B48-9065-024BEF44DD40}"/>
              </a:ext>
            </a:extLst>
          </p:cNvPr>
          <p:cNvSpPr/>
          <p:nvPr/>
        </p:nvSpPr>
        <p:spPr>
          <a:xfrm>
            <a:off x="6852363" y="4230990"/>
            <a:ext cx="1535987" cy="1231614"/>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2" spcCol="180000" rtlCol="0" anchor="ctr"/>
          <a:lstStyle/>
          <a:p>
            <a:pPr algn="ctr"/>
            <a:r>
              <a:rPr lang="en-GB" sz="2800" dirty="0">
                <a:solidFill>
                  <a:schemeClr val="tx1"/>
                </a:solidFill>
              </a:rPr>
              <a:t>11</a:t>
            </a:r>
          </a:p>
          <a:p>
            <a:pPr algn="ctr"/>
            <a:r>
              <a:rPr lang="en-GB" sz="2800" dirty="0">
                <a:solidFill>
                  <a:schemeClr val="tx1"/>
                </a:solidFill>
              </a:rPr>
              <a:t>8</a:t>
            </a:r>
          </a:p>
          <a:p>
            <a:pPr algn="ctr"/>
            <a:r>
              <a:rPr lang="en-GB" sz="2800" dirty="0">
                <a:solidFill>
                  <a:schemeClr val="tx1"/>
                </a:solidFill>
              </a:rPr>
              <a:t>13</a:t>
            </a:r>
          </a:p>
          <a:p>
            <a:pPr algn="ctr"/>
            <a:r>
              <a:rPr lang="en-GB" sz="2800" dirty="0">
                <a:solidFill>
                  <a:schemeClr val="tx1"/>
                </a:solidFill>
              </a:rPr>
              <a:t>8</a:t>
            </a:r>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Quiz</a:t>
            </a:r>
          </a:p>
        </p:txBody>
      </p:sp>
      <p:sp>
        <p:nvSpPr>
          <p:cNvPr id="31" name="Try Again!">
            <a:extLst>
              <a:ext uri="{FF2B5EF4-FFF2-40B4-BE49-F238E27FC236}">
                <a16:creationId xmlns:a16="http://schemas.microsoft.com/office/drawing/2014/main" id="{3784DBBA-BA0C-4D88-B64F-C69898662580}"/>
              </a:ext>
            </a:extLst>
          </p:cNvPr>
          <p:cNvSpPr txBox="1"/>
          <p:nvPr/>
        </p:nvSpPr>
        <p:spPr>
          <a:xfrm>
            <a:off x="864240" y="5589871"/>
            <a:ext cx="7394575" cy="461665"/>
          </a:xfrm>
          <a:prstGeom prst="rect">
            <a:avLst/>
          </a:prstGeom>
          <a:noFill/>
        </p:spPr>
        <p:txBody>
          <a:bodyPr wrap="square" rtlCol="0">
            <a:spAutoFit/>
          </a:bodyPr>
          <a:lstStyle/>
          <a:p>
            <a:pPr algn="ctr"/>
            <a:r>
              <a:rPr lang="en-GB" sz="2400" dirty="0"/>
              <a:t>Try again!</a:t>
            </a:r>
          </a:p>
        </p:txBody>
      </p:sp>
      <p:sp>
        <p:nvSpPr>
          <p:cNvPr id="32" name="Correct!">
            <a:extLst>
              <a:ext uri="{FF2B5EF4-FFF2-40B4-BE49-F238E27FC236}">
                <a16:creationId xmlns:a16="http://schemas.microsoft.com/office/drawing/2014/main" id="{47D62B31-A843-4711-A22B-0A520861B3A2}"/>
              </a:ext>
            </a:extLst>
          </p:cNvPr>
          <p:cNvSpPr txBox="1"/>
          <p:nvPr/>
        </p:nvSpPr>
        <p:spPr>
          <a:xfrm>
            <a:off x="865658" y="5581060"/>
            <a:ext cx="7394575" cy="461665"/>
          </a:xfrm>
          <a:prstGeom prst="rect">
            <a:avLst/>
          </a:prstGeom>
          <a:noFill/>
        </p:spPr>
        <p:txBody>
          <a:bodyPr wrap="square" rtlCol="0">
            <a:spAutoFit/>
          </a:bodyPr>
          <a:lstStyle/>
          <a:p>
            <a:pPr algn="ctr"/>
            <a:r>
              <a:rPr lang="en-GB" sz="2400" dirty="0"/>
              <a:t>Correct!</a:t>
            </a:r>
          </a:p>
        </p:txBody>
      </p:sp>
      <p:grpSp>
        <p:nvGrpSpPr>
          <p:cNvPr id="13" name="Group 12"/>
          <p:cNvGrpSpPr/>
          <p:nvPr/>
        </p:nvGrpSpPr>
        <p:grpSpPr>
          <a:xfrm>
            <a:off x="3252390" y="2555417"/>
            <a:ext cx="918274" cy="1323439"/>
            <a:chOff x="1812100" y="3501654"/>
            <a:chExt cx="918274" cy="1323439"/>
          </a:xfrm>
        </p:grpSpPr>
        <p:sp>
          <p:nvSpPr>
            <p:cNvPr id="14" name="TextBox 13"/>
            <p:cNvSpPr txBox="1"/>
            <p:nvPr/>
          </p:nvSpPr>
          <p:spPr>
            <a:xfrm>
              <a:off x="1812100" y="3501654"/>
              <a:ext cx="918274" cy="1323439"/>
            </a:xfrm>
            <a:prstGeom prst="rect">
              <a:avLst/>
            </a:prstGeom>
            <a:noFill/>
          </p:spPr>
          <p:txBody>
            <a:bodyPr wrap="square" rtlCol="0">
              <a:spAutoFit/>
            </a:bodyPr>
            <a:lstStyle/>
            <a:p>
              <a:pPr algn="ctr"/>
              <a:r>
                <a:rPr lang="en-GB" sz="4000" b="1" dirty="0"/>
                <a:t>11</a:t>
              </a:r>
            </a:p>
            <a:p>
              <a:pPr algn="ctr"/>
              <a:r>
                <a:rPr lang="en-GB" sz="4000" b="1" dirty="0"/>
                <a:t>24</a:t>
              </a:r>
            </a:p>
          </p:txBody>
        </p:sp>
        <p:cxnSp>
          <p:nvCxnSpPr>
            <p:cNvPr id="15" name="Straight Connector 14"/>
            <p:cNvCxnSpPr/>
            <p:nvPr/>
          </p:nvCxnSpPr>
          <p:spPr>
            <a:xfrm>
              <a:off x="2039164" y="4174324"/>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2" name="Rectangle 1"/>
          <p:cNvSpPr/>
          <p:nvPr/>
        </p:nvSpPr>
        <p:spPr>
          <a:xfrm>
            <a:off x="374765" y="1891714"/>
            <a:ext cx="8388350" cy="430887"/>
          </a:xfrm>
          <a:prstGeom prst="rect">
            <a:avLst/>
          </a:prstGeom>
        </p:spPr>
        <p:txBody>
          <a:bodyPr wrap="square">
            <a:spAutoFit/>
          </a:bodyPr>
          <a:lstStyle/>
          <a:p>
            <a:pPr lvl="0" algn="ctr">
              <a:defRPr/>
            </a:pPr>
            <a:r>
              <a:rPr lang="en-GB" sz="2200" dirty="0">
                <a:solidFill>
                  <a:srgbClr val="1C1C1C"/>
                </a:solidFill>
              </a:rPr>
              <a:t>What is the lowest common denominator of these two fractions?</a:t>
            </a:r>
          </a:p>
        </p:txBody>
      </p:sp>
      <p:sp>
        <p:nvSpPr>
          <p:cNvPr id="20" name="Answer">
            <a:extLst>
              <a:ext uri="{FF2B5EF4-FFF2-40B4-BE49-F238E27FC236}">
                <a16:creationId xmlns:a16="http://schemas.microsoft.com/office/drawing/2014/main" id="{F4AD4401-434D-4F67-B657-77D3F621D278}"/>
              </a:ext>
            </a:extLst>
          </p:cNvPr>
          <p:cNvSpPr/>
          <p:nvPr/>
        </p:nvSpPr>
        <p:spPr>
          <a:xfrm>
            <a:off x="4851197" y="4229533"/>
            <a:ext cx="1535987" cy="1231614"/>
          </a:xfrm>
          <a:prstGeom prst="roundRect">
            <a:avLst>
              <a:gd name="adj" fmla="val 0"/>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p:txBody>
      </p:sp>
      <p:sp>
        <p:nvSpPr>
          <p:cNvPr id="16" name="Oval 15"/>
          <p:cNvSpPr/>
          <p:nvPr/>
        </p:nvSpPr>
        <p:spPr>
          <a:xfrm>
            <a:off x="4636565" y="2436960"/>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p:cNvGrpSpPr/>
          <p:nvPr/>
        </p:nvGrpSpPr>
        <p:grpSpPr>
          <a:xfrm>
            <a:off x="4942522" y="2555417"/>
            <a:ext cx="918274" cy="1323439"/>
            <a:chOff x="1812100" y="3501654"/>
            <a:chExt cx="918274" cy="1323439"/>
          </a:xfrm>
        </p:grpSpPr>
        <p:sp>
          <p:nvSpPr>
            <p:cNvPr id="22" name="TextBox 21"/>
            <p:cNvSpPr txBox="1"/>
            <p:nvPr/>
          </p:nvSpPr>
          <p:spPr>
            <a:xfrm>
              <a:off x="1812100" y="3501654"/>
              <a:ext cx="918274" cy="1323439"/>
            </a:xfrm>
            <a:prstGeom prst="rect">
              <a:avLst/>
            </a:prstGeom>
            <a:noFill/>
          </p:spPr>
          <p:txBody>
            <a:bodyPr wrap="square" rtlCol="0">
              <a:spAutoFit/>
            </a:bodyPr>
            <a:lstStyle/>
            <a:p>
              <a:pPr algn="ctr"/>
              <a:r>
                <a:rPr lang="en-GB" sz="4000" b="1" dirty="0"/>
                <a:t>13</a:t>
              </a:r>
            </a:p>
            <a:p>
              <a:pPr algn="ctr"/>
              <a:r>
                <a:rPr lang="en-GB" sz="4000" b="1" dirty="0"/>
                <a:t>18</a:t>
              </a:r>
            </a:p>
          </p:txBody>
        </p:sp>
        <p:cxnSp>
          <p:nvCxnSpPr>
            <p:cNvPr id="24" name="Straight Connector 23"/>
            <p:cNvCxnSpPr/>
            <p:nvPr/>
          </p:nvCxnSpPr>
          <p:spPr>
            <a:xfrm>
              <a:off x="2039164" y="4174324"/>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25" name="Pentagon 12">
            <a:extLst>
              <a:ext uri="{FF2B5EF4-FFF2-40B4-BE49-F238E27FC236}">
                <a16:creationId xmlns:a16="http://schemas.microsoft.com/office/drawing/2014/main" id="{81476A7B-076C-49A9-BF9B-8C4E92AFD1A7}"/>
              </a:ext>
            </a:extLst>
          </p:cNvPr>
          <p:cNvSpPr/>
          <p:nvPr/>
        </p:nvSpPr>
        <p:spPr>
          <a:xfrm flipH="1">
            <a:off x="3973764" y="765175"/>
            <a:ext cx="4723709"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Use common multiples to express fractions in the same denomination</a:t>
            </a:r>
          </a:p>
        </p:txBody>
      </p:sp>
      <p:cxnSp>
        <p:nvCxnSpPr>
          <p:cNvPr id="26" name="Straight Connector 25"/>
          <p:cNvCxnSpPr/>
          <p:nvPr/>
        </p:nvCxnSpPr>
        <p:spPr>
          <a:xfrm>
            <a:off x="886012" y="4862708"/>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1658898" y="4862708"/>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3005235" y="4862708"/>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3778121" y="4862708"/>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7000297" y="4862708"/>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4995037" y="4862708"/>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5767923" y="4862708"/>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7773183" y="4862708"/>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6" name="Rectangle 35">
            <a:hlinkClick r:id="rId2" action="ppaction://hlinksldjump"/>
          </p:cNvPr>
          <p:cNvSpPr/>
          <p:nvPr/>
        </p:nvSpPr>
        <p:spPr>
          <a:xfrm>
            <a:off x="444616" y="5624739"/>
            <a:ext cx="2807774" cy="468086"/>
          </a:xfrm>
          <a:prstGeom prst="rect">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3"/>
                </a:solidFill>
              </a:rPr>
              <a:t>Choose another objective</a:t>
            </a:r>
          </a:p>
        </p:txBody>
      </p:sp>
    </p:spTree>
    <p:extLst>
      <p:ext uri="{BB962C8B-B14F-4D97-AF65-F5344CB8AC3E}">
        <p14:creationId xmlns:p14="http://schemas.microsoft.com/office/powerpoint/2010/main" val="382516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right)">
                                      <p:cBhvr>
                                        <p:cTn id="11" dur="500"/>
                                        <p:tgtEl>
                                          <p:spTgt spid="2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par>
                          <p:cTn id="39" fill="hold">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par>
                          <p:cTn id="43" fill="hold">
                            <p:stCondLst>
                              <p:cond delay="2500"/>
                            </p:stCondLst>
                            <p:childTnLst>
                              <p:par>
                                <p:cTn id="44" presetID="10" presetClass="entr" presetSubtype="0" fill="hold" grpId="1"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par>
                                <p:cTn id="50" presetID="10" presetClass="entr" presetSubtype="0"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par>
                                <p:cTn id="53" presetID="10" presetClass="entr" presetSubtype="0"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par>
                                <p:cTn id="56" presetID="10" presetClass="entr" presetSubtype="0" fill="hold"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par>
                                <p:cTn id="59" presetID="10" presetClass="entr" presetSubtype="0"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par>
                                <p:cTn id="62" presetID="10" presetClass="entr" presetSubtype="0" fill="hold"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childTnLst>
                                </p:cTn>
                              </p:par>
                              <p:par>
                                <p:cTn id="65" presetID="10" presetClass="entr" presetSubtype="0"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par>
                                <p:cTn id="68" presetID="10" presetClass="entr" presetSubtype="0" fill="hold" nodeType="with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500"/>
                                        <p:tgtEl>
                                          <p:spTgt spid="35"/>
                                        </p:tgtEl>
                                      </p:cBhvr>
                                    </p:animEffect>
                                  </p:childTnLst>
                                </p:cTn>
                              </p:par>
                              <p:par>
                                <p:cTn id="71" presetID="32" presetClass="emph" presetSubtype="0" fill="hold" nodeType="withEffect">
                                  <p:stCondLst>
                                    <p:cond delay="0"/>
                                  </p:stCondLst>
                                  <p:childTnLst>
                                    <p:animRot by="120000">
                                      <p:cBhvr>
                                        <p:cTn id="72" dur="100" fill="hold">
                                          <p:stCondLst>
                                            <p:cond delay="0"/>
                                          </p:stCondLst>
                                        </p:cTn>
                                        <p:tgtEl>
                                          <p:spTgt spid="26"/>
                                        </p:tgtEl>
                                        <p:attrNameLst>
                                          <p:attrName>r</p:attrName>
                                        </p:attrNameLst>
                                      </p:cBhvr>
                                    </p:animRot>
                                    <p:animRot by="-240000">
                                      <p:cBhvr>
                                        <p:cTn id="73" dur="200" fill="hold">
                                          <p:stCondLst>
                                            <p:cond delay="200"/>
                                          </p:stCondLst>
                                        </p:cTn>
                                        <p:tgtEl>
                                          <p:spTgt spid="26"/>
                                        </p:tgtEl>
                                        <p:attrNameLst>
                                          <p:attrName>r</p:attrName>
                                        </p:attrNameLst>
                                      </p:cBhvr>
                                    </p:animRot>
                                    <p:animRot by="240000">
                                      <p:cBhvr>
                                        <p:cTn id="74" dur="200" fill="hold">
                                          <p:stCondLst>
                                            <p:cond delay="400"/>
                                          </p:stCondLst>
                                        </p:cTn>
                                        <p:tgtEl>
                                          <p:spTgt spid="26"/>
                                        </p:tgtEl>
                                        <p:attrNameLst>
                                          <p:attrName>r</p:attrName>
                                        </p:attrNameLst>
                                      </p:cBhvr>
                                    </p:animRot>
                                    <p:animRot by="-240000">
                                      <p:cBhvr>
                                        <p:cTn id="75" dur="200" fill="hold">
                                          <p:stCondLst>
                                            <p:cond delay="600"/>
                                          </p:stCondLst>
                                        </p:cTn>
                                        <p:tgtEl>
                                          <p:spTgt spid="26"/>
                                        </p:tgtEl>
                                        <p:attrNameLst>
                                          <p:attrName>r</p:attrName>
                                        </p:attrNameLst>
                                      </p:cBhvr>
                                    </p:animRot>
                                    <p:animRot by="120000">
                                      <p:cBhvr>
                                        <p:cTn id="76" dur="200" fill="hold">
                                          <p:stCondLst>
                                            <p:cond delay="800"/>
                                          </p:stCondLst>
                                        </p:cTn>
                                        <p:tgtEl>
                                          <p:spTgt spid="26"/>
                                        </p:tgtEl>
                                        <p:attrNameLst>
                                          <p:attrName>r</p:attrName>
                                        </p:attrNameLst>
                                      </p:cBhvr>
                                    </p:animRot>
                                  </p:childTnLst>
                                </p:cTn>
                              </p:par>
                              <p:par>
                                <p:cTn id="77" presetID="32" presetClass="emph" presetSubtype="0" fill="hold" nodeType="withEffect">
                                  <p:stCondLst>
                                    <p:cond delay="0"/>
                                  </p:stCondLst>
                                  <p:childTnLst>
                                    <p:animRot by="120000">
                                      <p:cBhvr>
                                        <p:cTn id="78" dur="100" fill="hold">
                                          <p:stCondLst>
                                            <p:cond delay="0"/>
                                          </p:stCondLst>
                                        </p:cTn>
                                        <p:tgtEl>
                                          <p:spTgt spid="27"/>
                                        </p:tgtEl>
                                        <p:attrNameLst>
                                          <p:attrName>r</p:attrName>
                                        </p:attrNameLst>
                                      </p:cBhvr>
                                    </p:animRot>
                                    <p:animRot by="-240000">
                                      <p:cBhvr>
                                        <p:cTn id="79" dur="200" fill="hold">
                                          <p:stCondLst>
                                            <p:cond delay="200"/>
                                          </p:stCondLst>
                                        </p:cTn>
                                        <p:tgtEl>
                                          <p:spTgt spid="27"/>
                                        </p:tgtEl>
                                        <p:attrNameLst>
                                          <p:attrName>r</p:attrName>
                                        </p:attrNameLst>
                                      </p:cBhvr>
                                    </p:animRot>
                                    <p:animRot by="240000">
                                      <p:cBhvr>
                                        <p:cTn id="80" dur="200" fill="hold">
                                          <p:stCondLst>
                                            <p:cond delay="400"/>
                                          </p:stCondLst>
                                        </p:cTn>
                                        <p:tgtEl>
                                          <p:spTgt spid="27"/>
                                        </p:tgtEl>
                                        <p:attrNameLst>
                                          <p:attrName>r</p:attrName>
                                        </p:attrNameLst>
                                      </p:cBhvr>
                                    </p:animRot>
                                    <p:animRot by="-240000">
                                      <p:cBhvr>
                                        <p:cTn id="81" dur="200" fill="hold">
                                          <p:stCondLst>
                                            <p:cond delay="600"/>
                                          </p:stCondLst>
                                        </p:cTn>
                                        <p:tgtEl>
                                          <p:spTgt spid="27"/>
                                        </p:tgtEl>
                                        <p:attrNameLst>
                                          <p:attrName>r</p:attrName>
                                        </p:attrNameLst>
                                      </p:cBhvr>
                                    </p:animRot>
                                    <p:animRot by="120000">
                                      <p:cBhvr>
                                        <p:cTn id="82" dur="200" fill="hold">
                                          <p:stCondLst>
                                            <p:cond delay="800"/>
                                          </p:stCondLst>
                                        </p:cTn>
                                        <p:tgtEl>
                                          <p:spTgt spid="27"/>
                                        </p:tgtEl>
                                        <p:attrNameLst>
                                          <p:attrName>r</p:attrName>
                                        </p:attrNameLst>
                                      </p:cBhvr>
                                    </p:animRot>
                                  </p:childTnLst>
                                </p:cTn>
                              </p:par>
                              <p:par>
                                <p:cTn id="83" presetID="32" presetClass="emph" presetSubtype="0" fill="hold" nodeType="withEffect">
                                  <p:stCondLst>
                                    <p:cond delay="0"/>
                                  </p:stCondLst>
                                  <p:childTnLst>
                                    <p:animRot by="120000">
                                      <p:cBhvr>
                                        <p:cTn id="84" dur="100" fill="hold">
                                          <p:stCondLst>
                                            <p:cond delay="0"/>
                                          </p:stCondLst>
                                        </p:cTn>
                                        <p:tgtEl>
                                          <p:spTgt spid="29"/>
                                        </p:tgtEl>
                                        <p:attrNameLst>
                                          <p:attrName>r</p:attrName>
                                        </p:attrNameLst>
                                      </p:cBhvr>
                                    </p:animRot>
                                    <p:animRot by="-240000">
                                      <p:cBhvr>
                                        <p:cTn id="85" dur="200" fill="hold">
                                          <p:stCondLst>
                                            <p:cond delay="200"/>
                                          </p:stCondLst>
                                        </p:cTn>
                                        <p:tgtEl>
                                          <p:spTgt spid="29"/>
                                        </p:tgtEl>
                                        <p:attrNameLst>
                                          <p:attrName>r</p:attrName>
                                        </p:attrNameLst>
                                      </p:cBhvr>
                                    </p:animRot>
                                    <p:animRot by="240000">
                                      <p:cBhvr>
                                        <p:cTn id="86" dur="200" fill="hold">
                                          <p:stCondLst>
                                            <p:cond delay="400"/>
                                          </p:stCondLst>
                                        </p:cTn>
                                        <p:tgtEl>
                                          <p:spTgt spid="29"/>
                                        </p:tgtEl>
                                        <p:attrNameLst>
                                          <p:attrName>r</p:attrName>
                                        </p:attrNameLst>
                                      </p:cBhvr>
                                    </p:animRot>
                                    <p:animRot by="-240000">
                                      <p:cBhvr>
                                        <p:cTn id="87" dur="200" fill="hold">
                                          <p:stCondLst>
                                            <p:cond delay="600"/>
                                          </p:stCondLst>
                                        </p:cTn>
                                        <p:tgtEl>
                                          <p:spTgt spid="29"/>
                                        </p:tgtEl>
                                        <p:attrNameLst>
                                          <p:attrName>r</p:attrName>
                                        </p:attrNameLst>
                                      </p:cBhvr>
                                    </p:animRot>
                                    <p:animRot by="120000">
                                      <p:cBhvr>
                                        <p:cTn id="88" dur="200" fill="hold">
                                          <p:stCondLst>
                                            <p:cond delay="800"/>
                                          </p:stCondLst>
                                        </p:cTn>
                                        <p:tgtEl>
                                          <p:spTgt spid="29"/>
                                        </p:tgtEl>
                                        <p:attrNameLst>
                                          <p:attrName>r</p:attrName>
                                        </p:attrNameLst>
                                      </p:cBhvr>
                                    </p:animRot>
                                  </p:childTnLst>
                                </p:cTn>
                              </p:par>
                              <p:par>
                                <p:cTn id="89" presetID="32" presetClass="emph" presetSubtype="0" fill="hold" nodeType="withEffect">
                                  <p:stCondLst>
                                    <p:cond delay="0"/>
                                  </p:stCondLst>
                                  <p:childTnLst>
                                    <p:animRot by="120000">
                                      <p:cBhvr>
                                        <p:cTn id="90" dur="100" fill="hold">
                                          <p:stCondLst>
                                            <p:cond delay="0"/>
                                          </p:stCondLst>
                                        </p:cTn>
                                        <p:tgtEl>
                                          <p:spTgt spid="28"/>
                                        </p:tgtEl>
                                        <p:attrNameLst>
                                          <p:attrName>r</p:attrName>
                                        </p:attrNameLst>
                                      </p:cBhvr>
                                    </p:animRot>
                                    <p:animRot by="-240000">
                                      <p:cBhvr>
                                        <p:cTn id="91" dur="200" fill="hold">
                                          <p:stCondLst>
                                            <p:cond delay="200"/>
                                          </p:stCondLst>
                                        </p:cTn>
                                        <p:tgtEl>
                                          <p:spTgt spid="28"/>
                                        </p:tgtEl>
                                        <p:attrNameLst>
                                          <p:attrName>r</p:attrName>
                                        </p:attrNameLst>
                                      </p:cBhvr>
                                    </p:animRot>
                                    <p:animRot by="240000">
                                      <p:cBhvr>
                                        <p:cTn id="92" dur="200" fill="hold">
                                          <p:stCondLst>
                                            <p:cond delay="400"/>
                                          </p:stCondLst>
                                        </p:cTn>
                                        <p:tgtEl>
                                          <p:spTgt spid="28"/>
                                        </p:tgtEl>
                                        <p:attrNameLst>
                                          <p:attrName>r</p:attrName>
                                        </p:attrNameLst>
                                      </p:cBhvr>
                                    </p:animRot>
                                    <p:animRot by="-240000">
                                      <p:cBhvr>
                                        <p:cTn id="93" dur="200" fill="hold">
                                          <p:stCondLst>
                                            <p:cond delay="600"/>
                                          </p:stCondLst>
                                        </p:cTn>
                                        <p:tgtEl>
                                          <p:spTgt spid="28"/>
                                        </p:tgtEl>
                                        <p:attrNameLst>
                                          <p:attrName>r</p:attrName>
                                        </p:attrNameLst>
                                      </p:cBhvr>
                                    </p:animRot>
                                    <p:animRot by="120000">
                                      <p:cBhvr>
                                        <p:cTn id="94" dur="200" fill="hold">
                                          <p:stCondLst>
                                            <p:cond delay="800"/>
                                          </p:stCondLst>
                                        </p:cTn>
                                        <p:tgtEl>
                                          <p:spTgt spid="28"/>
                                        </p:tgtEl>
                                        <p:attrNameLst>
                                          <p:attrName>r</p:attrName>
                                        </p:attrNameLst>
                                      </p:cBhvr>
                                    </p:animRot>
                                  </p:childTnLst>
                                </p:cTn>
                              </p:par>
                              <p:par>
                                <p:cTn id="95" presetID="32" presetClass="emph" presetSubtype="0" fill="hold" nodeType="withEffect">
                                  <p:stCondLst>
                                    <p:cond delay="0"/>
                                  </p:stCondLst>
                                  <p:childTnLst>
                                    <p:animRot by="120000">
                                      <p:cBhvr>
                                        <p:cTn id="96" dur="100" fill="hold">
                                          <p:stCondLst>
                                            <p:cond delay="0"/>
                                          </p:stCondLst>
                                        </p:cTn>
                                        <p:tgtEl>
                                          <p:spTgt spid="33"/>
                                        </p:tgtEl>
                                        <p:attrNameLst>
                                          <p:attrName>r</p:attrName>
                                        </p:attrNameLst>
                                      </p:cBhvr>
                                    </p:animRot>
                                    <p:animRot by="-240000">
                                      <p:cBhvr>
                                        <p:cTn id="97" dur="200" fill="hold">
                                          <p:stCondLst>
                                            <p:cond delay="200"/>
                                          </p:stCondLst>
                                        </p:cTn>
                                        <p:tgtEl>
                                          <p:spTgt spid="33"/>
                                        </p:tgtEl>
                                        <p:attrNameLst>
                                          <p:attrName>r</p:attrName>
                                        </p:attrNameLst>
                                      </p:cBhvr>
                                    </p:animRot>
                                    <p:animRot by="240000">
                                      <p:cBhvr>
                                        <p:cTn id="98" dur="200" fill="hold">
                                          <p:stCondLst>
                                            <p:cond delay="400"/>
                                          </p:stCondLst>
                                        </p:cTn>
                                        <p:tgtEl>
                                          <p:spTgt spid="33"/>
                                        </p:tgtEl>
                                        <p:attrNameLst>
                                          <p:attrName>r</p:attrName>
                                        </p:attrNameLst>
                                      </p:cBhvr>
                                    </p:animRot>
                                    <p:animRot by="-240000">
                                      <p:cBhvr>
                                        <p:cTn id="99" dur="200" fill="hold">
                                          <p:stCondLst>
                                            <p:cond delay="600"/>
                                          </p:stCondLst>
                                        </p:cTn>
                                        <p:tgtEl>
                                          <p:spTgt spid="33"/>
                                        </p:tgtEl>
                                        <p:attrNameLst>
                                          <p:attrName>r</p:attrName>
                                        </p:attrNameLst>
                                      </p:cBhvr>
                                    </p:animRot>
                                    <p:animRot by="120000">
                                      <p:cBhvr>
                                        <p:cTn id="100" dur="200" fill="hold">
                                          <p:stCondLst>
                                            <p:cond delay="800"/>
                                          </p:stCondLst>
                                        </p:cTn>
                                        <p:tgtEl>
                                          <p:spTgt spid="33"/>
                                        </p:tgtEl>
                                        <p:attrNameLst>
                                          <p:attrName>r</p:attrName>
                                        </p:attrNameLst>
                                      </p:cBhvr>
                                    </p:animRot>
                                  </p:childTnLst>
                                </p:cTn>
                              </p:par>
                              <p:par>
                                <p:cTn id="101" presetID="32" presetClass="emph" presetSubtype="0" fill="hold" nodeType="withEffect">
                                  <p:stCondLst>
                                    <p:cond delay="0"/>
                                  </p:stCondLst>
                                  <p:childTnLst>
                                    <p:animRot by="120000">
                                      <p:cBhvr>
                                        <p:cTn id="102" dur="100" fill="hold">
                                          <p:stCondLst>
                                            <p:cond delay="0"/>
                                          </p:stCondLst>
                                        </p:cTn>
                                        <p:tgtEl>
                                          <p:spTgt spid="30"/>
                                        </p:tgtEl>
                                        <p:attrNameLst>
                                          <p:attrName>r</p:attrName>
                                        </p:attrNameLst>
                                      </p:cBhvr>
                                    </p:animRot>
                                    <p:animRot by="-240000">
                                      <p:cBhvr>
                                        <p:cTn id="103" dur="200" fill="hold">
                                          <p:stCondLst>
                                            <p:cond delay="200"/>
                                          </p:stCondLst>
                                        </p:cTn>
                                        <p:tgtEl>
                                          <p:spTgt spid="30"/>
                                        </p:tgtEl>
                                        <p:attrNameLst>
                                          <p:attrName>r</p:attrName>
                                        </p:attrNameLst>
                                      </p:cBhvr>
                                    </p:animRot>
                                    <p:animRot by="240000">
                                      <p:cBhvr>
                                        <p:cTn id="104" dur="200" fill="hold">
                                          <p:stCondLst>
                                            <p:cond delay="400"/>
                                          </p:stCondLst>
                                        </p:cTn>
                                        <p:tgtEl>
                                          <p:spTgt spid="30"/>
                                        </p:tgtEl>
                                        <p:attrNameLst>
                                          <p:attrName>r</p:attrName>
                                        </p:attrNameLst>
                                      </p:cBhvr>
                                    </p:animRot>
                                    <p:animRot by="-240000">
                                      <p:cBhvr>
                                        <p:cTn id="105" dur="200" fill="hold">
                                          <p:stCondLst>
                                            <p:cond delay="600"/>
                                          </p:stCondLst>
                                        </p:cTn>
                                        <p:tgtEl>
                                          <p:spTgt spid="30"/>
                                        </p:tgtEl>
                                        <p:attrNameLst>
                                          <p:attrName>r</p:attrName>
                                        </p:attrNameLst>
                                      </p:cBhvr>
                                    </p:animRot>
                                    <p:animRot by="120000">
                                      <p:cBhvr>
                                        <p:cTn id="106" dur="200" fill="hold">
                                          <p:stCondLst>
                                            <p:cond delay="800"/>
                                          </p:stCondLst>
                                        </p:cTn>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7" restart="whenNotActive" fill="hold" evtFilter="cancelBubble" nodeType="interactiveSeq">
                <p:stCondLst>
                  <p:cond evt="onClick" delay="0">
                    <p:tgtEl>
                      <p:spTgt spid="23"/>
                    </p:tgtEl>
                  </p:cond>
                </p:stCondLst>
                <p:endSync evt="end" delay="0">
                  <p:rtn val="all"/>
                </p:endSync>
                <p:childTnLst>
                  <p:par>
                    <p:cTn id="108" fill="hold">
                      <p:stCondLst>
                        <p:cond delay="0"/>
                      </p:stCondLst>
                      <p:childTnLst>
                        <p:par>
                          <p:cTn id="109" fill="hold">
                            <p:stCondLst>
                              <p:cond delay="0"/>
                            </p:stCondLst>
                            <p:childTnLst>
                              <p:par>
                                <p:cTn id="110" presetID="32" presetClass="emph" presetSubtype="0" fill="hold" grpId="1" nodeType="clickEffect">
                                  <p:stCondLst>
                                    <p:cond delay="0"/>
                                  </p:stCondLst>
                                  <p:childTnLst>
                                    <p:animRot by="120000">
                                      <p:cBhvr>
                                        <p:cTn id="111" dur="100" fill="hold">
                                          <p:stCondLst>
                                            <p:cond delay="0"/>
                                          </p:stCondLst>
                                        </p:cTn>
                                        <p:tgtEl>
                                          <p:spTgt spid="23"/>
                                        </p:tgtEl>
                                        <p:attrNameLst>
                                          <p:attrName>r</p:attrName>
                                        </p:attrNameLst>
                                      </p:cBhvr>
                                    </p:animRot>
                                    <p:animRot by="-240000">
                                      <p:cBhvr>
                                        <p:cTn id="112" dur="200" fill="hold">
                                          <p:stCondLst>
                                            <p:cond delay="200"/>
                                          </p:stCondLst>
                                        </p:cTn>
                                        <p:tgtEl>
                                          <p:spTgt spid="23"/>
                                        </p:tgtEl>
                                        <p:attrNameLst>
                                          <p:attrName>r</p:attrName>
                                        </p:attrNameLst>
                                      </p:cBhvr>
                                    </p:animRot>
                                    <p:animRot by="240000">
                                      <p:cBhvr>
                                        <p:cTn id="113" dur="200" fill="hold">
                                          <p:stCondLst>
                                            <p:cond delay="400"/>
                                          </p:stCondLst>
                                        </p:cTn>
                                        <p:tgtEl>
                                          <p:spTgt spid="23"/>
                                        </p:tgtEl>
                                        <p:attrNameLst>
                                          <p:attrName>r</p:attrName>
                                        </p:attrNameLst>
                                      </p:cBhvr>
                                    </p:animRot>
                                    <p:animRot by="-240000">
                                      <p:cBhvr>
                                        <p:cTn id="114" dur="200" fill="hold">
                                          <p:stCondLst>
                                            <p:cond delay="600"/>
                                          </p:stCondLst>
                                        </p:cTn>
                                        <p:tgtEl>
                                          <p:spTgt spid="23"/>
                                        </p:tgtEl>
                                        <p:attrNameLst>
                                          <p:attrName>r</p:attrName>
                                        </p:attrNameLst>
                                      </p:cBhvr>
                                    </p:animRot>
                                    <p:animRot by="120000">
                                      <p:cBhvr>
                                        <p:cTn id="115" dur="200" fill="hold">
                                          <p:stCondLst>
                                            <p:cond delay="800"/>
                                          </p:stCondLst>
                                        </p:cTn>
                                        <p:tgtEl>
                                          <p:spTgt spid="23"/>
                                        </p:tgtEl>
                                        <p:attrNameLst>
                                          <p:attrName>r</p:attrName>
                                        </p:attrNameLst>
                                      </p:cBhvr>
                                    </p:animRot>
                                  </p:childTnLst>
                                </p:cTn>
                              </p:par>
                              <p:par>
                                <p:cTn id="116" presetID="10" presetClass="entr" presetSubtype="0" fill="hold" grpId="0" nodeType="withEffect">
                                  <p:stCondLst>
                                    <p:cond delay="0"/>
                                  </p:stCondLst>
                                  <p:childTnLst>
                                    <p:set>
                                      <p:cBhvr>
                                        <p:cTn id="117" dur="1" fill="hold">
                                          <p:stCondLst>
                                            <p:cond delay="0"/>
                                          </p:stCondLst>
                                        </p:cTn>
                                        <p:tgtEl>
                                          <p:spTgt spid="31"/>
                                        </p:tgtEl>
                                        <p:attrNameLst>
                                          <p:attrName>style.visibility</p:attrName>
                                        </p:attrNameLst>
                                      </p:cBhvr>
                                      <p:to>
                                        <p:strVal val="visible"/>
                                      </p:to>
                                    </p:set>
                                    <p:animEffect transition="in" filter="fade">
                                      <p:cBhvr>
                                        <p:cTn id="118" dur="500"/>
                                        <p:tgtEl>
                                          <p:spTgt spid="31"/>
                                        </p:tgtEl>
                                      </p:cBhvr>
                                    </p:animEffect>
                                  </p:childTnLst>
                                </p:cTn>
                              </p:par>
                            </p:childTnLst>
                          </p:cTn>
                        </p:par>
                        <p:par>
                          <p:cTn id="119" fill="hold">
                            <p:stCondLst>
                              <p:cond delay="1000"/>
                            </p:stCondLst>
                            <p:childTnLst>
                              <p:par>
                                <p:cTn id="120" presetID="10" presetClass="exit" presetSubtype="0" fill="hold" grpId="1" nodeType="afterEffect">
                                  <p:stCondLst>
                                    <p:cond delay="0"/>
                                  </p:stCondLst>
                                  <p:childTnLst>
                                    <p:animEffect transition="out" filter="fade">
                                      <p:cBhvr>
                                        <p:cTn id="121" dur="500"/>
                                        <p:tgtEl>
                                          <p:spTgt spid="31"/>
                                        </p:tgtEl>
                                      </p:cBhvr>
                                    </p:animEffect>
                                    <p:set>
                                      <p:cBhvr>
                                        <p:cTn id="122"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23" restart="whenNotActive" fill="hold" evtFilter="cancelBubble" nodeType="interactiveSeq">
                <p:stCondLst>
                  <p:cond evt="onClick" delay="0">
                    <p:tgtEl>
                      <p:spTgt spid="21"/>
                    </p:tgtEl>
                  </p:cond>
                </p:stCondLst>
                <p:endSync evt="end" delay="0">
                  <p:rtn val="all"/>
                </p:endSync>
                <p:childTnLst>
                  <p:par>
                    <p:cTn id="124" fill="hold">
                      <p:stCondLst>
                        <p:cond delay="0"/>
                      </p:stCondLst>
                      <p:childTnLst>
                        <p:par>
                          <p:cTn id="125" fill="hold">
                            <p:stCondLst>
                              <p:cond delay="0"/>
                            </p:stCondLst>
                            <p:childTnLst>
                              <p:par>
                                <p:cTn id="126" presetID="32" presetClass="emph" presetSubtype="0" fill="hold" grpId="1" nodeType="clickEffect">
                                  <p:stCondLst>
                                    <p:cond delay="0"/>
                                  </p:stCondLst>
                                  <p:childTnLst>
                                    <p:animRot by="120000">
                                      <p:cBhvr>
                                        <p:cTn id="127" dur="100" fill="hold">
                                          <p:stCondLst>
                                            <p:cond delay="0"/>
                                          </p:stCondLst>
                                        </p:cTn>
                                        <p:tgtEl>
                                          <p:spTgt spid="21"/>
                                        </p:tgtEl>
                                        <p:attrNameLst>
                                          <p:attrName>r</p:attrName>
                                        </p:attrNameLst>
                                      </p:cBhvr>
                                    </p:animRot>
                                    <p:animRot by="-240000">
                                      <p:cBhvr>
                                        <p:cTn id="128" dur="200" fill="hold">
                                          <p:stCondLst>
                                            <p:cond delay="200"/>
                                          </p:stCondLst>
                                        </p:cTn>
                                        <p:tgtEl>
                                          <p:spTgt spid="21"/>
                                        </p:tgtEl>
                                        <p:attrNameLst>
                                          <p:attrName>r</p:attrName>
                                        </p:attrNameLst>
                                      </p:cBhvr>
                                    </p:animRot>
                                    <p:animRot by="240000">
                                      <p:cBhvr>
                                        <p:cTn id="129" dur="200" fill="hold">
                                          <p:stCondLst>
                                            <p:cond delay="400"/>
                                          </p:stCondLst>
                                        </p:cTn>
                                        <p:tgtEl>
                                          <p:spTgt spid="21"/>
                                        </p:tgtEl>
                                        <p:attrNameLst>
                                          <p:attrName>r</p:attrName>
                                        </p:attrNameLst>
                                      </p:cBhvr>
                                    </p:animRot>
                                    <p:animRot by="-240000">
                                      <p:cBhvr>
                                        <p:cTn id="130" dur="200" fill="hold">
                                          <p:stCondLst>
                                            <p:cond delay="600"/>
                                          </p:stCondLst>
                                        </p:cTn>
                                        <p:tgtEl>
                                          <p:spTgt spid="21"/>
                                        </p:tgtEl>
                                        <p:attrNameLst>
                                          <p:attrName>r</p:attrName>
                                        </p:attrNameLst>
                                      </p:cBhvr>
                                    </p:animRot>
                                    <p:animRot by="120000">
                                      <p:cBhvr>
                                        <p:cTn id="131" dur="200" fill="hold">
                                          <p:stCondLst>
                                            <p:cond delay="800"/>
                                          </p:stCondLst>
                                        </p:cTn>
                                        <p:tgtEl>
                                          <p:spTgt spid="21"/>
                                        </p:tgtEl>
                                        <p:attrNameLst>
                                          <p:attrName>r</p:attrName>
                                        </p:attrNameLst>
                                      </p:cBhvr>
                                    </p:animRot>
                                  </p:childTnLst>
                                </p:cTn>
                              </p:par>
                              <p:par>
                                <p:cTn id="132" presetID="10" presetClass="entr" presetSubtype="0" fill="hold" grpId="4" nodeType="withEffect">
                                  <p:stCondLst>
                                    <p:cond delay="0"/>
                                  </p:stCondLst>
                                  <p:childTnLst>
                                    <p:set>
                                      <p:cBhvr>
                                        <p:cTn id="133" dur="1" fill="hold">
                                          <p:stCondLst>
                                            <p:cond delay="0"/>
                                          </p:stCondLst>
                                        </p:cTn>
                                        <p:tgtEl>
                                          <p:spTgt spid="31"/>
                                        </p:tgtEl>
                                        <p:attrNameLst>
                                          <p:attrName>style.visibility</p:attrName>
                                        </p:attrNameLst>
                                      </p:cBhvr>
                                      <p:to>
                                        <p:strVal val="visible"/>
                                      </p:to>
                                    </p:set>
                                    <p:animEffect transition="in" filter="fade">
                                      <p:cBhvr>
                                        <p:cTn id="134" dur="500"/>
                                        <p:tgtEl>
                                          <p:spTgt spid="31"/>
                                        </p:tgtEl>
                                      </p:cBhvr>
                                    </p:animEffect>
                                  </p:childTnLst>
                                </p:cTn>
                              </p:par>
                            </p:childTnLst>
                          </p:cTn>
                        </p:par>
                        <p:par>
                          <p:cTn id="135" fill="hold">
                            <p:stCondLst>
                              <p:cond delay="500"/>
                            </p:stCondLst>
                            <p:childTnLst>
                              <p:par>
                                <p:cTn id="136" presetID="10" presetClass="exit" presetSubtype="0" fill="hold" grpId="5" nodeType="afterEffect">
                                  <p:stCondLst>
                                    <p:cond delay="0"/>
                                  </p:stCondLst>
                                  <p:childTnLst>
                                    <p:animEffect transition="out" filter="fade">
                                      <p:cBhvr>
                                        <p:cTn id="137" dur="500"/>
                                        <p:tgtEl>
                                          <p:spTgt spid="31"/>
                                        </p:tgtEl>
                                      </p:cBhvr>
                                    </p:animEffect>
                                    <p:set>
                                      <p:cBhvr>
                                        <p:cTn id="138"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39" restart="whenNotActive" fill="hold" evtFilter="cancelBubble" nodeType="interactiveSeq">
                <p:stCondLst>
                  <p:cond evt="onClick" delay="0">
                    <p:tgtEl>
                      <p:spTgt spid="19"/>
                    </p:tgtEl>
                  </p:cond>
                </p:stCondLst>
                <p:endSync evt="end" delay="0">
                  <p:rtn val="all"/>
                </p:endSync>
                <p:childTnLst>
                  <p:par>
                    <p:cTn id="140" fill="hold">
                      <p:stCondLst>
                        <p:cond delay="0"/>
                      </p:stCondLst>
                      <p:childTnLst>
                        <p:par>
                          <p:cTn id="141" fill="hold">
                            <p:stCondLst>
                              <p:cond delay="0"/>
                            </p:stCondLst>
                            <p:childTnLst>
                              <p:par>
                                <p:cTn id="142" presetID="32" presetClass="emph" presetSubtype="0" fill="hold" grpId="0" nodeType="clickEffect">
                                  <p:stCondLst>
                                    <p:cond delay="0"/>
                                  </p:stCondLst>
                                  <p:childTnLst>
                                    <p:animRot by="120000">
                                      <p:cBhvr>
                                        <p:cTn id="143" dur="100" fill="hold">
                                          <p:stCondLst>
                                            <p:cond delay="0"/>
                                          </p:stCondLst>
                                        </p:cTn>
                                        <p:tgtEl>
                                          <p:spTgt spid="19"/>
                                        </p:tgtEl>
                                        <p:attrNameLst>
                                          <p:attrName>r</p:attrName>
                                        </p:attrNameLst>
                                      </p:cBhvr>
                                    </p:animRot>
                                    <p:animRot by="-240000">
                                      <p:cBhvr>
                                        <p:cTn id="144" dur="200" fill="hold">
                                          <p:stCondLst>
                                            <p:cond delay="200"/>
                                          </p:stCondLst>
                                        </p:cTn>
                                        <p:tgtEl>
                                          <p:spTgt spid="19"/>
                                        </p:tgtEl>
                                        <p:attrNameLst>
                                          <p:attrName>r</p:attrName>
                                        </p:attrNameLst>
                                      </p:cBhvr>
                                    </p:animRot>
                                    <p:animRot by="240000">
                                      <p:cBhvr>
                                        <p:cTn id="145" dur="200" fill="hold">
                                          <p:stCondLst>
                                            <p:cond delay="400"/>
                                          </p:stCondLst>
                                        </p:cTn>
                                        <p:tgtEl>
                                          <p:spTgt spid="19"/>
                                        </p:tgtEl>
                                        <p:attrNameLst>
                                          <p:attrName>r</p:attrName>
                                        </p:attrNameLst>
                                      </p:cBhvr>
                                    </p:animRot>
                                    <p:animRot by="-240000">
                                      <p:cBhvr>
                                        <p:cTn id="146" dur="200" fill="hold">
                                          <p:stCondLst>
                                            <p:cond delay="600"/>
                                          </p:stCondLst>
                                        </p:cTn>
                                        <p:tgtEl>
                                          <p:spTgt spid="19"/>
                                        </p:tgtEl>
                                        <p:attrNameLst>
                                          <p:attrName>r</p:attrName>
                                        </p:attrNameLst>
                                      </p:cBhvr>
                                    </p:animRot>
                                    <p:animRot by="120000">
                                      <p:cBhvr>
                                        <p:cTn id="147" dur="200" fill="hold">
                                          <p:stCondLst>
                                            <p:cond delay="800"/>
                                          </p:stCondLst>
                                        </p:cTn>
                                        <p:tgtEl>
                                          <p:spTgt spid="19"/>
                                        </p:tgtEl>
                                        <p:attrNameLst>
                                          <p:attrName>r</p:attrName>
                                        </p:attrNameLst>
                                      </p:cBhvr>
                                    </p:animRot>
                                  </p:childTnLst>
                                </p:cTn>
                              </p:par>
                              <p:par>
                                <p:cTn id="148" presetID="10" presetClass="entr" presetSubtype="0" fill="hold" grpId="2" nodeType="withEffect">
                                  <p:stCondLst>
                                    <p:cond delay="0"/>
                                  </p:stCondLst>
                                  <p:childTnLst>
                                    <p:set>
                                      <p:cBhvr>
                                        <p:cTn id="149" dur="1" fill="hold">
                                          <p:stCondLst>
                                            <p:cond delay="0"/>
                                          </p:stCondLst>
                                        </p:cTn>
                                        <p:tgtEl>
                                          <p:spTgt spid="31"/>
                                        </p:tgtEl>
                                        <p:attrNameLst>
                                          <p:attrName>style.visibility</p:attrName>
                                        </p:attrNameLst>
                                      </p:cBhvr>
                                      <p:to>
                                        <p:strVal val="visible"/>
                                      </p:to>
                                    </p:set>
                                    <p:animEffect transition="in" filter="fade">
                                      <p:cBhvr>
                                        <p:cTn id="150" dur="500"/>
                                        <p:tgtEl>
                                          <p:spTgt spid="31"/>
                                        </p:tgtEl>
                                      </p:cBhvr>
                                    </p:animEffect>
                                  </p:childTnLst>
                                </p:cTn>
                              </p:par>
                            </p:childTnLst>
                          </p:cTn>
                        </p:par>
                        <p:par>
                          <p:cTn id="151" fill="hold">
                            <p:stCondLst>
                              <p:cond delay="1000"/>
                            </p:stCondLst>
                            <p:childTnLst>
                              <p:par>
                                <p:cTn id="152" presetID="10" presetClass="exit" presetSubtype="0" fill="hold" grpId="3" nodeType="afterEffect">
                                  <p:stCondLst>
                                    <p:cond delay="0"/>
                                  </p:stCondLst>
                                  <p:childTnLst>
                                    <p:animEffect transition="out" filter="fade">
                                      <p:cBhvr>
                                        <p:cTn id="153" dur="500"/>
                                        <p:tgtEl>
                                          <p:spTgt spid="31"/>
                                        </p:tgtEl>
                                      </p:cBhvr>
                                    </p:animEffect>
                                    <p:set>
                                      <p:cBhvr>
                                        <p:cTn id="154"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55" restart="whenNotActive" fill="hold" evtFilter="cancelBubble" nodeType="interactiveSeq">
                <p:stCondLst>
                  <p:cond evt="onClick" delay="0">
                    <p:tgtEl>
                      <p:spTgt spid="18"/>
                    </p:tgtEl>
                  </p:cond>
                </p:stCondLst>
                <p:endSync evt="end" delay="0">
                  <p:rtn val="all"/>
                </p:endSync>
                <p:childTnLst>
                  <p:par>
                    <p:cTn id="156" fill="hold">
                      <p:stCondLst>
                        <p:cond delay="0"/>
                      </p:stCondLst>
                      <p:childTnLst>
                        <p:par>
                          <p:cTn id="157" fill="hold">
                            <p:stCondLst>
                              <p:cond delay="0"/>
                            </p:stCondLst>
                            <p:childTnLst>
                              <p:par>
                                <p:cTn id="158" presetID="21" presetClass="entr" presetSubtype="1" fill="hold" grpId="0" nodeType="clickEffect">
                                  <p:stCondLst>
                                    <p:cond delay="0"/>
                                  </p:stCondLst>
                                  <p:childTnLst>
                                    <p:set>
                                      <p:cBhvr>
                                        <p:cTn id="159" dur="1" fill="hold">
                                          <p:stCondLst>
                                            <p:cond delay="0"/>
                                          </p:stCondLst>
                                        </p:cTn>
                                        <p:tgtEl>
                                          <p:spTgt spid="20"/>
                                        </p:tgtEl>
                                        <p:attrNameLst>
                                          <p:attrName>style.visibility</p:attrName>
                                        </p:attrNameLst>
                                      </p:cBhvr>
                                      <p:to>
                                        <p:strVal val="visible"/>
                                      </p:to>
                                    </p:set>
                                    <p:animEffect transition="in" filter="wheel(1)">
                                      <p:cBhvr>
                                        <p:cTn id="160" dur="1000"/>
                                        <p:tgtEl>
                                          <p:spTgt spid="20"/>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32"/>
                                        </p:tgtEl>
                                        <p:attrNameLst>
                                          <p:attrName>style.visibility</p:attrName>
                                        </p:attrNameLst>
                                      </p:cBhvr>
                                      <p:to>
                                        <p:strVal val="visible"/>
                                      </p:to>
                                    </p:set>
                                    <p:animEffect transition="in" filter="fade">
                                      <p:cBhvr>
                                        <p:cTn id="163" dur="500"/>
                                        <p:tgtEl>
                                          <p:spTgt spid="32"/>
                                        </p:tgtEl>
                                      </p:cBhvr>
                                    </p:animEffect>
                                  </p:childTnLst>
                                </p:cTn>
                              </p:par>
                            </p:childTnLst>
                          </p:cTn>
                        </p:par>
                        <p:par>
                          <p:cTn id="164" fill="hold">
                            <p:stCondLst>
                              <p:cond delay="1000"/>
                            </p:stCondLst>
                            <p:childTnLst>
                              <p:par>
                                <p:cTn id="165" presetID="10" presetClass="exit" presetSubtype="0" fill="hold" grpId="1" nodeType="afterEffect">
                                  <p:stCondLst>
                                    <p:cond delay="0"/>
                                  </p:stCondLst>
                                  <p:childTnLst>
                                    <p:animEffect transition="out" filter="fade">
                                      <p:cBhvr>
                                        <p:cTn id="166" dur="500"/>
                                        <p:tgtEl>
                                          <p:spTgt spid="32"/>
                                        </p:tgtEl>
                                      </p:cBhvr>
                                    </p:animEffect>
                                    <p:set>
                                      <p:cBhvr>
                                        <p:cTn id="167" dur="1" fill="hold">
                                          <p:stCondLst>
                                            <p:cond delay="499"/>
                                          </p:stCondLst>
                                        </p:cTn>
                                        <p:tgtEl>
                                          <p:spTgt spid="32"/>
                                        </p:tgtEl>
                                        <p:attrNameLst>
                                          <p:attrName>style.visibility</p:attrName>
                                        </p:attrNameLst>
                                      </p:cBhvr>
                                      <p:to>
                                        <p:strVal val="hidden"/>
                                      </p:to>
                                    </p:set>
                                  </p:childTnLst>
                                </p:cTn>
                              </p:par>
                            </p:childTnLst>
                          </p:cTn>
                        </p:par>
                        <p:par>
                          <p:cTn id="168" fill="hold">
                            <p:stCondLst>
                              <p:cond delay="1500"/>
                            </p:stCondLst>
                            <p:childTnLst>
                              <p:par>
                                <p:cTn id="169" presetID="22" presetClass="entr" presetSubtype="8" fill="hold" grpId="1" nodeType="afterEffect">
                                  <p:stCondLst>
                                    <p:cond delay="0"/>
                                  </p:stCondLst>
                                  <p:childTnLst>
                                    <p:set>
                                      <p:cBhvr>
                                        <p:cTn id="170" dur="1" fill="hold">
                                          <p:stCondLst>
                                            <p:cond delay="0"/>
                                          </p:stCondLst>
                                        </p:cTn>
                                        <p:tgtEl>
                                          <p:spTgt spid="36"/>
                                        </p:tgtEl>
                                        <p:attrNameLst>
                                          <p:attrName>style.visibility</p:attrName>
                                        </p:attrNameLst>
                                      </p:cBhvr>
                                      <p:to>
                                        <p:strVal val="visible"/>
                                      </p:to>
                                    </p:set>
                                    <p:animEffect transition="in" filter="wipe(left)">
                                      <p:cBhvr>
                                        <p:cTn id="171" dur="500"/>
                                        <p:tgtEl>
                                          <p:spTgt spid="36"/>
                                        </p:tgtEl>
                                      </p:cBhvr>
                                    </p:animEffect>
                                  </p:childTnLst>
                                </p:cTn>
                              </p:par>
                            </p:childTnLst>
                          </p:cTn>
                        </p:par>
                      </p:childTnLst>
                    </p:cTn>
                  </p:par>
                </p:childTnLst>
              </p:cTn>
              <p:nextCondLst>
                <p:cond evt="onClick" delay="0">
                  <p:tgtEl>
                    <p:spTgt spid="18"/>
                  </p:tgtEl>
                </p:cond>
              </p:nextCondLst>
            </p:seq>
            <p:seq concurrent="1" nextAc="seek">
              <p:cTn id="172" restart="whenNotActive" fill="hold" evtFilter="cancelBubble" nodeType="interactiveSeq">
                <p:stCondLst>
                  <p:cond evt="onClick" delay="0">
                    <p:tgtEl>
                      <p:spTgt spid="36"/>
                    </p:tgtEl>
                  </p:cond>
                </p:stCondLst>
                <p:endSync evt="end" delay="0">
                  <p:rtn val="all"/>
                </p:endSync>
                <p:childTnLst>
                  <p:par>
                    <p:cTn id="173" fill="hold">
                      <p:stCondLst>
                        <p:cond delay="0"/>
                      </p:stCondLst>
                      <p:childTnLst>
                        <p:par>
                          <p:cTn id="174" fill="hold">
                            <p:stCondLst>
                              <p:cond delay="0"/>
                            </p:stCondLst>
                            <p:childTnLst>
                              <p:par>
                                <p:cTn id="175" presetID="3" presetClass="emph" presetSubtype="2" fill="hold" grpId="0" nodeType="clickEffect">
                                  <p:stCondLst>
                                    <p:cond delay="0"/>
                                  </p:stCondLst>
                                  <p:childTnLst>
                                    <p:animClr clrSpc="rgb" dir="cw">
                                      <p:cBhvr override="childStyle">
                                        <p:cTn id="176" dur="2000" fill="hold"/>
                                        <p:tgtEl>
                                          <p:spTgt spid="36"/>
                                        </p:tgtEl>
                                        <p:attrNameLst>
                                          <p:attrName>style.color</p:attrName>
                                        </p:attrNameLst>
                                      </p:cBhvr>
                                      <p:to>
                                        <a:srgbClr val="AED289"/>
                                      </p:to>
                                    </p:animClr>
                                  </p:childTnLst>
                                </p:cTn>
                              </p:par>
                            </p:childTnLst>
                          </p:cTn>
                        </p:par>
                      </p:childTnLst>
                    </p:cTn>
                  </p:par>
                </p:childTnLst>
              </p:cTn>
              <p:nextCondLst>
                <p:cond evt="onClick" delay="0">
                  <p:tgtEl>
                    <p:spTgt spid="36"/>
                  </p:tgtEl>
                </p:cond>
              </p:nextCondLst>
            </p:seq>
          </p:childTnLst>
        </p:cTn>
      </p:par>
    </p:tnLst>
    <p:bldLst>
      <p:bldP spid="3" grpId="0" animBg="1"/>
      <p:bldP spid="23" grpId="0" animBg="1"/>
      <p:bldP spid="23" grpId="1" animBg="1"/>
      <p:bldP spid="21" grpId="0" animBg="1"/>
      <p:bldP spid="21" grpId="1" animBg="1"/>
      <p:bldP spid="18" grpId="0" animBg="1"/>
      <p:bldP spid="19" grpId="0" animBg="1"/>
      <p:bldP spid="19" grpId="1" animBg="1"/>
      <p:bldP spid="10" grpId="0" animBg="1"/>
      <p:bldP spid="31" grpId="0"/>
      <p:bldP spid="31" grpId="1"/>
      <p:bldP spid="31" grpId="2"/>
      <p:bldP spid="31" grpId="3"/>
      <p:bldP spid="31" grpId="4"/>
      <p:bldP spid="31" grpId="5"/>
      <p:bldP spid="32" grpId="0"/>
      <p:bldP spid="32" grpId="1"/>
      <p:bldP spid="2" grpId="0"/>
      <p:bldP spid="20" grpId="0" animBg="1"/>
      <p:bldP spid="16" grpId="0" animBg="1"/>
      <p:bldP spid="25" grpId="0" animBg="1"/>
      <p:bldP spid="36" grpId="0" animBg="1"/>
      <p:bldP spid="3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entagon 12">
            <a:extLst>
              <a:ext uri="{FF2B5EF4-FFF2-40B4-BE49-F238E27FC236}">
                <a16:creationId xmlns:a16="http://schemas.microsoft.com/office/drawing/2014/main" id="{81476A7B-076C-49A9-BF9B-8C4E92AFD1A7}"/>
              </a:ext>
            </a:extLst>
          </p:cNvPr>
          <p:cNvSpPr/>
          <p:nvPr/>
        </p:nvSpPr>
        <p:spPr>
          <a:xfrm flipH="1">
            <a:off x="4857226" y="765175"/>
            <a:ext cx="3840246"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Compare and order fractions, including fractions &gt; 1</a:t>
            </a:r>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Revise</a:t>
            </a:r>
          </a:p>
        </p:txBody>
      </p:sp>
      <p:sp>
        <p:nvSpPr>
          <p:cNvPr id="2" name="Rectangle 1"/>
          <p:cNvSpPr/>
          <p:nvPr/>
        </p:nvSpPr>
        <p:spPr>
          <a:xfrm>
            <a:off x="688539" y="1625758"/>
            <a:ext cx="5116643" cy="923330"/>
          </a:xfrm>
          <a:prstGeom prst="rect">
            <a:avLst/>
          </a:prstGeom>
        </p:spPr>
        <p:txBody>
          <a:bodyPr wrap="square">
            <a:spAutoFit/>
          </a:bodyPr>
          <a:lstStyle/>
          <a:p>
            <a:pPr>
              <a:lnSpc>
                <a:spcPct val="100000"/>
              </a:lnSpc>
              <a:spcBef>
                <a:spcPct val="0"/>
              </a:spcBef>
              <a:buFont typeface="Arial" panose="020B0604020202020204" pitchFamily="34" charset="0"/>
              <a:buNone/>
            </a:pPr>
            <a:r>
              <a:rPr lang="en-GB" altLang="en-US" dirty="0"/>
              <a:t>We can order and compare fractions. When comparing fractions, we can use symbols to show which is the smaller or the larger fraction.</a:t>
            </a:r>
          </a:p>
        </p:txBody>
      </p:sp>
      <p:sp>
        <p:nvSpPr>
          <p:cNvPr id="5" name="TextBox 13">
            <a:extLst>
              <a:ext uri="{FF2B5EF4-FFF2-40B4-BE49-F238E27FC236}">
                <a16:creationId xmlns:a16="http://schemas.microsoft.com/office/drawing/2014/main" id="{AC0B5C24-08F1-4F7B-852B-9869CA1E8FD2}"/>
              </a:ext>
            </a:extLst>
          </p:cNvPr>
          <p:cNvSpPr txBox="1">
            <a:spLocks noChangeArrowheads="1"/>
          </p:cNvSpPr>
          <p:nvPr/>
        </p:nvSpPr>
        <p:spPr bwMode="auto">
          <a:xfrm>
            <a:off x="6008330" y="1676220"/>
            <a:ext cx="1160010" cy="1138773"/>
          </a:xfrm>
          <a:prstGeom prst="rect">
            <a:avLst/>
          </a:prstGeom>
          <a:solidFill>
            <a:srgbClr val="F6B59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algn="ctr"/>
            <a:r>
              <a:rPr lang="en-GB" altLang="en-US" sz="3600" dirty="0">
                <a:solidFill>
                  <a:srgbClr val="ED743E"/>
                </a:solidFill>
                <a:latin typeface="Twinkl" pitchFamily="50" charset="0"/>
              </a:rPr>
              <a:t>&lt;</a:t>
            </a:r>
          </a:p>
          <a:p>
            <a:pPr algn="ctr"/>
            <a:r>
              <a:rPr lang="en-GB" altLang="en-US" sz="1600" dirty="0">
                <a:solidFill>
                  <a:srgbClr val="ED743E"/>
                </a:solidFill>
                <a:latin typeface="Twinkl" pitchFamily="50" charset="0"/>
              </a:rPr>
              <a:t>is less than</a:t>
            </a:r>
          </a:p>
        </p:txBody>
      </p:sp>
      <p:sp>
        <p:nvSpPr>
          <p:cNvPr id="6" name="TextBox 14">
            <a:extLst>
              <a:ext uri="{FF2B5EF4-FFF2-40B4-BE49-F238E27FC236}">
                <a16:creationId xmlns:a16="http://schemas.microsoft.com/office/drawing/2014/main" id="{4FB61797-D57C-433D-B68A-5523223F919F}"/>
              </a:ext>
            </a:extLst>
          </p:cNvPr>
          <p:cNvSpPr txBox="1">
            <a:spLocks noChangeArrowheads="1"/>
          </p:cNvSpPr>
          <p:nvPr/>
        </p:nvSpPr>
        <p:spPr bwMode="auto">
          <a:xfrm>
            <a:off x="7267932" y="1676220"/>
            <a:ext cx="1160010" cy="1138773"/>
          </a:xfrm>
          <a:prstGeom prst="rect">
            <a:avLst/>
          </a:prstGeom>
          <a:solidFill>
            <a:srgbClr val="F6B59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algn="ctr"/>
            <a:r>
              <a:rPr lang="en-GB" altLang="en-US" sz="3600" dirty="0">
                <a:solidFill>
                  <a:srgbClr val="ED743E"/>
                </a:solidFill>
                <a:latin typeface="Twinkl" pitchFamily="50" charset="0"/>
              </a:rPr>
              <a:t>&gt;</a:t>
            </a:r>
          </a:p>
          <a:p>
            <a:pPr algn="ctr"/>
            <a:r>
              <a:rPr lang="en-GB" altLang="en-US" sz="1600" dirty="0">
                <a:solidFill>
                  <a:srgbClr val="ED743E"/>
                </a:solidFill>
                <a:latin typeface="Twinkl" pitchFamily="50" charset="0"/>
              </a:rPr>
              <a:t>is greater than</a:t>
            </a:r>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B8B37671-1EBA-4B74-ABA9-10DEBD7BD457}"/>
                  </a:ext>
                </a:extLst>
              </p:cNvPr>
              <p:cNvGraphicFramePr>
                <a:graphicFrameLocks noGrp="1"/>
              </p:cNvGraphicFramePr>
              <p:nvPr>
                <p:extLst>
                  <p:ext uri="{D42A27DB-BD31-4B8C-83A1-F6EECF244321}">
                    <p14:modId xmlns:p14="http://schemas.microsoft.com/office/powerpoint/2010/main" val="3234396722"/>
                  </p:ext>
                </p:extLst>
              </p:nvPr>
            </p:nvGraphicFramePr>
            <p:xfrm>
              <a:off x="688539" y="2911373"/>
              <a:ext cx="7739403" cy="3332797"/>
            </p:xfrm>
            <a:graphic>
              <a:graphicData uri="http://schemas.openxmlformats.org/drawingml/2006/table">
                <a:tbl>
                  <a:tblPr firstRow="1" bandRow="1">
                    <a:tableStyleId>{5C22544A-7EE6-4342-B048-85BDC9FD1C3A}</a:tableStyleId>
                  </a:tblPr>
                  <a:tblGrid>
                    <a:gridCol w="1436881">
                      <a:extLst>
                        <a:ext uri="{9D8B030D-6E8A-4147-A177-3AD203B41FA5}">
                          <a16:colId xmlns:a16="http://schemas.microsoft.com/office/drawing/2014/main" val="912896660"/>
                        </a:ext>
                      </a:extLst>
                    </a:gridCol>
                    <a:gridCol w="3185837">
                      <a:extLst>
                        <a:ext uri="{9D8B030D-6E8A-4147-A177-3AD203B41FA5}">
                          <a16:colId xmlns:a16="http://schemas.microsoft.com/office/drawing/2014/main" val="897835580"/>
                        </a:ext>
                      </a:extLst>
                    </a:gridCol>
                    <a:gridCol w="3116685">
                      <a:extLst>
                        <a:ext uri="{9D8B030D-6E8A-4147-A177-3AD203B41FA5}">
                          <a16:colId xmlns:a16="http://schemas.microsoft.com/office/drawing/2014/main" val="2147720083"/>
                        </a:ext>
                      </a:extLst>
                    </a:gridCol>
                  </a:tblGrid>
                  <a:tr h="7197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Twinkl" pitchFamily="50" charset="0"/>
                            </a:rPr>
                            <a:t>fractions</a:t>
                          </a:r>
                          <a:r>
                            <a:rPr lang="en-GB" sz="1400" b="1" baseline="0" dirty="0">
                              <a:solidFill>
                                <a:schemeClr val="bg1"/>
                              </a:solidFill>
                              <a:latin typeface="Twinkl" pitchFamily="50" charset="0"/>
                            </a:rPr>
                            <a:t> with </a:t>
                          </a:r>
                          <a:br>
                            <a:rPr lang="en-GB" sz="1400" b="1" baseline="0" dirty="0">
                              <a:solidFill>
                                <a:schemeClr val="bg1"/>
                              </a:solidFill>
                              <a:latin typeface="Twinkl" pitchFamily="50" charset="0"/>
                            </a:rPr>
                          </a:br>
                          <a:r>
                            <a:rPr lang="en-GB" sz="1400" b="1" baseline="0" dirty="0">
                              <a:solidFill>
                                <a:schemeClr val="bg1"/>
                              </a:solidFill>
                              <a:latin typeface="Twinkl" pitchFamily="50" charset="0"/>
                            </a:rPr>
                            <a:t>the s</a:t>
                          </a:r>
                          <a:r>
                            <a:rPr lang="en-GB" sz="1400" b="1" dirty="0">
                              <a:solidFill>
                                <a:schemeClr val="bg1"/>
                              </a:solidFill>
                              <a:latin typeface="Twinkl" pitchFamily="50" charset="0"/>
                            </a:rPr>
                            <a:t>ame denominators: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7F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Twinkl" pitchFamily="50" charset="0"/>
                            </a:rPr>
                            <a:t>fractions</a:t>
                          </a:r>
                          <a:r>
                            <a:rPr lang="en-GB" sz="1400" b="1" baseline="0" dirty="0">
                              <a:solidFill>
                                <a:schemeClr val="bg1"/>
                              </a:solidFill>
                              <a:latin typeface="Twinkl" pitchFamily="50" charset="0"/>
                            </a:rPr>
                            <a:t> with d</a:t>
                          </a:r>
                          <a:r>
                            <a:rPr lang="en-GB" altLang="en-US" sz="1400" b="1" dirty="0">
                              <a:solidFill>
                                <a:schemeClr val="bg1"/>
                              </a:solidFill>
                              <a:latin typeface="Twinkl" pitchFamily="50" charset="0"/>
                            </a:rPr>
                            <a:t>ifferent denominators: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7F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1400" b="1" dirty="0">
                              <a:solidFill>
                                <a:schemeClr val="bg1"/>
                              </a:solidFill>
                              <a:latin typeface="Twinkl" pitchFamily="50" charset="0"/>
                            </a:rPr>
                            <a:t>fractions with mixed numbers: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7F4D"/>
                        </a:solidFill>
                      </a:tcPr>
                    </a:tc>
                    <a:extLst>
                      <a:ext uri="{0D108BD9-81ED-4DB2-BD59-A6C34878D82A}">
                        <a16:rowId xmlns:a16="http://schemas.microsoft.com/office/drawing/2014/main" val="4174783574"/>
                      </a:ext>
                    </a:extLst>
                  </a:tr>
                  <a:tr h="9896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Twinkl" pitchFamily="50" charset="0"/>
                            </a:rPr>
                            <a:t>Simply compare the numerators</a:t>
                          </a:r>
                          <a:r>
                            <a:rPr lang="en-GB" sz="1400" b="0" dirty="0">
                              <a:solidFill>
                                <a:schemeClr val="tx1"/>
                              </a:solidFill>
                              <a:latin typeface="Twinkl" pitchFamily="50"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dirty="0">
                            <a:solidFill>
                              <a:schemeClr val="bg1"/>
                            </a:solidFill>
                            <a:latin typeface="Twinkl" pitchFamily="50"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B59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i="0" dirty="0">
                              <a:solidFill>
                                <a:srgbClr val="1C1C1C"/>
                              </a:solidFill>
                              <a:latin typeface="Twinkl" pitchFamily="50" charset="0"/>
                            </a:rPr>
                            <a:t>Change the fractions into equivalent fractions with the lowest common denominator, then compare the numerators. Remember that whatever we do to the denominator, we must do to the numerator.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B59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i="0" dirty="0">
                              <a:solidFill>
                                <a:srgbClr val="1C1C1C"/>
                              </a:solidFill>
                              <a:latin typeface="Twinkl" pitchFamily="50" charset="0"/>
                            </a:rPr>
                            <a:t>Change the mixed number into an improper fraction, by multiplying the whole number by the denominator and then adding on the numerator.</a:t>
                          </a:r>
                          <a:r>
                            <a:rPr lang="en-GB" altLang="en-US" sz="1200" i="0" baseline="0" dirty="0">
                              <a:solidFill>
                                <a:srgbClr val="1C1C1C"/>
                              </a:solidFill>
                              <a:latin typeface="Twinkl" pitchFamily="50" charset="0"/>
                            </a:rPr>
                            <a:t> Then, continue as appropriate.</a:t>
                          </a:r>
                          <a:endParaRPr lang="en-GB" altLang="en-US" sz="1200" i="0" dirty="0">
                            <a:solidFill>
                              <a:srgbClr val="1C1C1C"/>
                            </a:solidFill>
                            <a:latin typeface="Twinkl" pitchFamily="50"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B598"/>
                        </a:solidFill>
                      </a:tcPr>
                    </a:tc>
                    <a:extLst>
                      <a:ext uri="{0D108BD9-81ED-4DB2-BD59-A6C34878D82A}">
                        <a16:rowId xmlns:a16="http://schemas.microsoft.com/office/drawing/2014/main" val="2832560158"/>
                      </a:ext>
                    </a:extLst>
                  </a:tr>
                  <a:tr h="15954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GB" sz="1600" b="0" i="1" smtClean="0">
                                      <a:solidFill>
                                        <a:schemeClr val="tx1"/>
                                      </a:solidFill>
                                      <a:latin typeface="Cambria Math" panose="02040503050406030204" pitchFamily="18" charset="0"/>
                                    </a:rPr>
                                  </m:ctrlPr>
                                </m:fPr>
                                <m:num>
                                  <m:r>
                                    <m:rPr>
                                      <m:nor/>
                                    </m:rPr>
                                    <a:rPr lang="en-GB" sz="1600" b="0" i="0" smtClean="0">
                                      <a:solidFill>
                                        <a:schemeClr val="tx1"/>
                                      </a:solidFill>
                                      <a:latin typeface="Twinkl" pitchFamily="50" charset="0"/>
                                    </a:rPr>
                                    <m:t>5</m:t>
                                  </m:r>
                                </m:num>
                                <m:den>
                                  <m:r>
                                    <m:rPr>
                                      <m:nor/>
                                    </m:rPr>
                                    <a:rPr lang="en-GB" sz="1600" b="0" i="0" smtClean="0">
                                      <a:solidFill>
                                        <a:schemeClr val="tx1"/>
                                      </a:solidFill>
                                      <a:latin typeface="Twinkl" pitchFamily="50" charset="0"/>
                                    </a:rPr>
                                    <m:t>9</m:t>
                                  </m:r>
                                </m:den>
                              </m:f>
                            </m:oMath>
                          </a14:m>
                          <a:r>
                            <a:rPr lang="en-GB" sz="1600" b="0" dirty="0">
                              <a:solidFill>
                                <a:schemeClr val="tx1"/>
                              </a:solidFill>
                              <a:latin typeface="Twinkl" pitchFamily="50" charset="0"/>
                            </a:rPr>
                            <a:t> &gt; </a:t>
                          </a:r>
                          <a14:m>
                            <m:oMath xmlns:m="http://schemas.openxmlformats.org/officeDocument/2006/math">
                              <m:f>
                                <m:fPr>
                                  <m:ctrlPr>
                                    <a:rPr lang="en-GB" sz="1600" b="0" i="1" smtClean="0">
                                      <a:solidFill>
                                        <a:schemeClr val="tx1"/>
                                      </a:solidFill>
                                      <a:latin typeface="Cambria Math" panose="02040503050406030204" pitchFamily="18" charset="0"/>
                                    </a:rPr>
                                  </m:ctrlPr>
                                </m:fPr>
                                <m:num>
                                  <m:r>
                                    <m:rPr>
                                      <m:nor/>
                                    </m:rPr>
                                    <a:rPr lang="en-GB" sz="1600" b="0" i="0" smtClean="0">
                                      <a:solidFill>
                                        <a:schemeClr val="tx1"/>
                                      </a:solidFill>
                                      <a:latin typeface="Twinkl" pitchFamily="50" charset="0"/>
                                    </a:rPr>
                                    <m:t>2</m:t>
                                  </m:r>
                                </m:num>
                                <m:den>
                                  <m:r>
                                    <m:rPr>
                                      <m:nor/>
                                    </m:rPr>
                                    <a:rPr lang="en-GB" sz="1600" b="0" i="0" smtClean="0">
                                      <a:solidFill>
                                        <a:schemeClr val="tx1"/>
                                      </a:solidFill>
                                      <a:latin typeface="Twinkl" pitchFamily="50" charset="0"/>
                                    </a:rPr>
                                    <m:t>9</m:t>
                                  </m:r>
                                </m:den>
                              </m:f>
                            </m:oMath>
                          </a14:m>
                          <a:r>
                            <a:rPr lang="en-GB" sz="1600" b="0" dirty="0">
                              <a:solidFill>
                                <a:schemeClr val="tx1"/>
                              </a:solidFill>
                              <a:latin typeface="Twinkl" pitchFamily="50"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C5A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Compare </a:t>
                          </a:r>
                          <a14:m>
                            <m:oMath xmlns:m="http://schemas.openxmlformats.org/officeDocument/2006/math">
                              <m:f>
                                <m:fPr>
                                  <m:ctrlPr>
                                    <a:rPr lang="en-GB" sz="1400" b="0" i="1" smtClean="0">
                                      <a:solidFill>
                                        <a:schemeClr val="tx1"/>
                                      </a:solidFill>
                                      <a:latin typeface="Cambria Math" panose="02040503050406030204" pitchFamily="18" charset="0"/>
                                    </a:rPr>
                                  </m:ctrlPr>
                                </m:fPr>
                                <m:num>
                                  <m:r>
                                    <m:rPr>
                                      <m:nor/>
                                    </m:rPr>
                                    <a:rPr lang="en-GB" sz="1400" b="0" i="0" smtClean="0">
                                      <a:solidFill>
                                        <a:schemeClr val="tx1"/>
                                      </a:solidFill>
                                      <a:latin typeface="Twinkl" pitchFamily="50" charset="0"/>
                                    </a:rPr>
                                    <m:t>5</m:t>
                                  </m:r>
                                </m:num>
                                <m:den>
                                  <m:r>
                                    <m:rPr>
                                      <m:nor/>
                                    </m:rPr>
                                    <a:rPr lang="en-GB" sz="1400" b="0" i="0" smtClean="0">
                                      <a:solidFill>
                                        <a:schemeClr val="tx1"/>
                                      </a:solidFill>
                                      <a:latin typeface="Twinkl" pitchFamily="50" charset="0"/>
                                    </a:rPr>
                                    <m:t>9</m:t>
                                  </m:r>
                                </m:den>
                              </m:f>
                            </m:oMath>
                          </a14:m>
                          <a:r>
                            <a:rPr lang="en-GB" sz="1400" b="0" dirty="0">
                              <a:solidFill>
                                <a:schemeClr val="tx1"/>
                              </a:solidFill>
                              <a:latin typeface="Twinkl" pitchFamily="50" charset="0"/>
                            </a:rPr>
                            <a:t> and </a:t>
                          </a:r>
                          <a14:m>
                            <m:oMath xmlns:m="http://schemas.openxmlformats.org/officeDocument/2006/math">
                              <m:f>
                                <m:fPr>
                                  <m:ctrlPr>
                                    <a:rPr lang="en-GB" sz="1400" b="0" i="1" smtClean="0">
                                      <a:solidFill>
                                        <a:schemeClr val="tx1"/>
                                      </a:solidFill>
                                      <a:latin typeface="Cambria Math" panose="02040503050406030204" pitchFamily="18" charset="0"/>
                                    </a:rPr>
                                  </m:ctrlPr>
                                </m:fPr>
                                <m:num>
                                  <m:r>
                                    <m:rPr>
                                      <m:nor/>
                                    </m:rPr>
                                    <a:rPr lang="en-GB" sz="1400" b="0" i="0" smtClean="0">
                                      <a:solidFill>
                                        <a:schemeClr val="tx1"/>
                                      </a:solidFill>
                                      <a:latin typeface="Twinkl" pitchFamily="50" charset="0"/>
                                    </a:rPr>
                                    <m:t>3</m:t>
                                  </m:r>
                                </m:num>
                                <m:den>
                                  <m:r>
                                    <m:rPr>
                                      <m:nor/>
                                    </m:rPr>
                                    <a:rPr lang="en-GB" sz="1400" b="0" i="0" smtClean="0">
                                      <a:solidFill>
                                        <a:schemeClr val="tx1"/>
                                      </a:solidFill>
                                      <a:latin typeface="Twinkl" pitchFamily="50" charset="0"/>
                                    </a:rPr>
                                    <m:t>5</m:t>
                                  </m:r>
                                </m:den>
                              </m:f>
                            </m:oMath>
                          </a14:m>
                          <a:r>
                            <a:rPr lang="en-GB" sz="1600" b="0" dirty="0">
                              <a:solidFill>
                                <a:schemeClr val="tx1"/>
                              </a:solidFill>
                              <a:latin typeface="Twinkl" pitchFamily="50"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0" dirty="0">
                            <a:solidFill>
                              <a:schemeClr val="tx1"/>
                            </a:solidFill>
                            <a:latin typeface="Twinkl"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400" i="0" dirty="0">
                              <a:solidFill>
                                <a:srgbClr val="1C1C1C"/>
                              </a:solidFill>
                              <a:latin typeface="Twinkl" pitchFamily="50" charset="0"/>
                            </a:rPr>
                            <a:t>The lowest common multiple is 45.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C5A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rPr>
                            <a:t>Compare 1 </a:t>
                          </a:r>
                          <a14:m>
                            <m:oMath xmlns:m="http://schemas.openxmlformats.org/officeDocument/2006/math">
                              <m:f>
                                <m:fPr>
                                  <m:ctrlPr>
                                    <a:rPr lang="en-GB" sz="1100" b="0" i="1" smtClean="0">
                                      <a:solidFill>
                                        <a:schemeClr val="tx1"/>
                                      </a:solidFill>
                                      <a:latin typeface="Cambria Math" panose="02040503050406030204" pitchFamily="18" charset="0"/>
                                    </a:rPr>
                                  </m:ctrlPr>
                                </m:fPr>
                                <m:num>
                                  <m:r>
                                    <m:rPr>
                                      <m:nor/>
                                    </m:rPr>
                                    <a:rPr lang="en-GB" sz="1100" b="0" i="0" smtClean="0">
                                      <a:solidFill>
                                        <a:schemeClr val="tx1"/>
                                      </a:solidFill>
                                      <a:latin typeface="Twinkl" pitchFamily="50" charset="0"/>
                                    </a:rPr>
                                    <m:t>2</m:t>
                                  </m:r>
                                </m:num>
                                <m:den>
                                  <m:r>
                                    <m:rPr>
                                      <m:nor/>
                                    </m:rPr>
                                    <a:rPr lang="en-GB" sz="1100" b="0" i="0" smtClean="0">
                                      <a:solidFill>
                                        <a:schemeClr val="tx1"/>
                                      </a:solidFill>
                                      <a:latin typeface="Twinkl" pitchFamily="50" charset="0"/>
                                    </a:rPr>
                                    <m:t>7</m:t>
                                  </m:r>
                                </m:den>
                              </m:f>
                            </m:oMath>
                          </a14:m>
                          <a:r>
                            <a:rPr lang="en-GB" sz="1400" b="0" dirty="0">
                              <a:solidFill>
                                <a:schemeClr val="tx1"/>
                              </a:solidFill>
                              <a:latin typeface="Twinkl" pitchFamily="50" charset="0"/>
                            </a:rPr>
                            <a:t> and 1 </a:t>
                          </a:r>
                          <a14:m>
                            <m:oMath xmlns:m="http://schemas.openxmlformats.org/officeDocument/2006/math">
                              <m:f>
                                <m:fPr>
                                  <m:ctrlPr>
                                    <a:rPr lang="en-GB" sz="1100" b="0" i="1" smtClean="0">
                                      <a:solidFill>
                                        <a:schemeClr val="tx1"/>
                                      </a:solidFill>
                                      <a:latin typeface="Cambria Math" panose="02040503050406030204" pitchFamily="18" charset="0"/>
                                    </a:rPr>
                                  </m:ctrlPr>
                                </m:fPr>
                                <m:num>
                                  <m:r>
                                    <m:rPr>
                                      <m:nor/>
                                    </m:rPr>
                                    <a:rPr lang="en-GB" sz="1100" b="0" i="0" smtClean="0">
                                      <a:solidFill>
                                        <a:schemeClr val="tx1"/>
                                      </a:solidFill>
                                      <a:latin typeface="Twinkl" pitchFamily="50" charset="0"/>
                                    </a:rPr>
                                    <m:t>1</m:t>
                                  </m:r>
                                </m:num>
                                <m:den>
                                  <m:r>
                                    <m:rPr>
                                      <m:nor/>
                                    </m:rPr>
                                    <a:rPr lang="en-GB" sz="1100" b="0" i="0" smtClean="0">
                                      <a:solidFill>
                                        <a:schemeClr val="tx1"/>
                                      </a:solidFill>
                                      <a:latin typeface="Twinkl" pitchFamily="50" charset="0"/>
                                    </a:rPr>
                                    <m:t>3</m:t>
                                  </m:r>
                                </m:den>
                              </m:f>
                            </m:oMath>
                          </a14:m>
                          <a:endParaRPr lang="en-GB" sz="1400" b="0" dirty="0">
                            <a:solidFill>
                              <a:schemeClr val="tx1"/>
                            </a:solidFill>
                            <a:latin typeface="Twinkl"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Twinkl" pitchFamily="50" charset="0"/>
                            </a:rPr>
                            <a:t>As improper fractions  = </a:t>
                          </a:r>
                          <a14:m>
                            <m:oMath xmlns:m="http://schemas.openxmlformats.org/officeDocument/2006/math">
                              <m:f>
                                <m:fPr>
                                  <m:ctrlPr>
                                    <a:rPr lang="en-GB" sz="1400" b="0" i="1" smtClean="0">
                                      <a:solidFill>
                                        <a:schemeClr val="tx1"/>
                                      </a:solidFill>
                                      <a:latin typeface="Cambria Math" panose="02040503050406030204" pitchFamily="18" charset="0"/>
                                    </a:rPr>
                                  </m:ctrlPr>
                                </m:fPr>
                                <m:num>
                                  <m:r>
                                    <m:rPr>
                                      <m:nor/>
                                    </m:rPr>
                                    <a:rPr lang="en-GB" sz="1400" b="0" i="0" smtClean="0">
                                      <a:solidFill>
                                        <a:schemeClr val="tx1"/>
                                      </a:solidFill>
                                      <a:latin typeface="Twinkl" pitchFamily="50" charset="0"/>
                                    </a:rPr>
                                    <m:t>9</m:t>
                                  </m:r>
                                </m:num>
                                <m:den>
                                  <m:r>
                                    <m:rPr>
                                      <m:nor/>
                                    </m:rPr>
                                    <a:rPr lang="en-GB" sz="1400" b="0" i="0" smtClean="0">
                                      <a:solidFill>
                                        <a:schemeClr val="tx1"/>
                                      </a:solidFill>
                                      <a:latin typeface="Twinkl" pitchFamily="50" charset="0"/>
                                    </a:rPr>
                                    <m:t>7</m:t>
                                  </m:r>
                                </m:den>
                              </m:f>
                            </m:oMath>
                          </a14:m>
                          <a:r>
                            <a:rPr lang="en-GB" sz="1400" b="0" dirty="0">
                              <a:solidFill>
                                <a:schemeClr val="tx1"/>
                              </a:solidFill>
                              <a:latin typeface="Twinkl" pitchFamily="50" charset="0"/>
                            </a:rPr>
                            <a:t> and </a:t>
                          </a:r>
                          <a14:m>
                            <m:oMath xmlns:m="http://schemas.openxmlformats.org/officeDocument/2006/math">
                              <m:f>
                                <m:fPr>
                                  <m:ctrlPr>
                                    <a:rPr lang="en-GB" sz="1400" b="0" i="1" smtClean="0">
                                      <a:solidFill>
                                        <a:schemeClr val="tx1"/>
                                      </a:solidFill>
                                      <a:latin typeface="Cambria Math" panose="02040503050406030204" pitchFamily="18" charset="0"/>
                                    </a:rPr>
                                  </m:ctrlPr>
                                </m:fPr>
                                <m:num>
                                  <m:r>
                                    <m:rPr>
                                      <m:nor/>
                                    </m:rPr>
                                    <a:rPr lang="en-GB" sz="1400" b="0" i="0" smtClean="0">
                                      <a:solidFill>
                                        <a:schemeClr val="tx1"/>
                                      </a:solidFill>
                                      <a:latin typeface="Twinkl" pitchFamily="50" charset="0"/>
                                    </a:rPr>
                                    <m:t>4</m:t>
                                  </m:r>
                                </m:num>
                                <m:den>
                                  <m:r>
                                    <m:rPr>
                                      <m:nor/>
                                    </m:rPr>
                                    <a:rPr lang="en-GB" sz="1400" b="0" i="0" smtClean="0">
                                      <a:solidFill>
                                        <a:schemeClr val="tx1"/>
                                      </a:solidFill>
                                      <a:latin typeface="Twinkl" pitchFamily="50" charset="0"/>
                                    </a:rPr>
                                    <m:t>3</m:t>
                                  </m:r>
                                </m:den>
                              </m:f>
                            </m:oMath>
                          </a14:m>
                          <a:endParaRPr lang="en-GB" sz="1400" b="0" dirty="0">
                            <a:solidFill>
                              <a:schemeClr val="tx1"/>
                            </a:solidFill>
                            <a:latin typeface="Twinkl"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400" i="0" dirty="0">
                              <a:solidFill>
                                <a:srgbClr val="1C1C1C"/>
                              </a:solidFill>
                              <a:latin typeface="Twinkl" pitchFamily="50" charset="0"/>
                            </a:rPr>
                            <a:t>The lowest common multiple is 21.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C5AF"/>
                        </a:solidFill>
                      </a:tcPr>
                    </a:tc>
                    <a:extLst>
                      <a:ext uri="{0D108BD9-81ED-4DB2-BD59-A6C34878D82A}">
                        <a16:rowId xmlns:a16="http://schemas.microsoft.com/office/drawing/2014/main" val="722058147"/>
                      </a:ext>
                    </a:extLst>
                  </a:tr>
                </a:tbl>
              </a:graphicData>
            </a:graphic>
          </p:graphicFrame>
        </mc:Choice>
        <mc:Fallback xmlns="">
          <p:graphicFrame>
            <p:nvGraphicFramePr>
              <p:cNvPr id="7" name="Table 6">
                <a:extLst>
                  <a:ext uri="{FF2B5EF4-FFF2-40B4-BE49-F238E27FC236}">
                    <a16:creationId xmlns:a16="http://schemas.microsoft.com/office/drawing/2014/main" xmlns:a14="http://schemas.microsoft.com/office/drawing/2010/main" xmlns="" id="{B8B37671-1EBA-4B74-ABA9-10DEBD7BD457}"/>
                  </a:ext>
                </a:extLst>
              </p:cNvPr>
              <p:cNvGraphicFramePr>
                <a:graphicFrameLocks noGrp="1"/>
              </p:cNvGraphicFramePr>
              <p:nvPr>
                <p:extLst>
                  <p:ext uri="{D42A27DB-BD31-4B8C-83A1-F6EECF244321}">
                    <p14:modId xmlns:p14="http://schemas.microsoft.com/office/powerpoint/2010/main" val="3234396722"/>
                  </p:ext>
                </p:extLst>
              </p:nvPr>
            </p:nvGraphicFramePr>
            <p:xfrm>
              <a:off x="688539" y="2911373"/>
              <a:ext cx="7739403" cy="3332797"/>
            </p:xfrm>
            <a:graphic>
              <a:graphicData uri="http://schemas.openxmlformats.org/drawingml/2006/table">
                <a:tbl>
                  <a:tblPr firstRow="1" bandRow="1">
                    <a:tableStyleId>{5C22544A-7EE6-4342-B048-85BDC9FD1C3A}</a:tableStyleId>
                  </a:tblPr>
                  <a:tblGrid>
                    <a:gridCol w="1436881">
                      <a:extLst>
                        <a:ext uri="{9D8B030D-6E8A-4147-A177-3AD203B41FA5}">
                          <a16:colId xmlns:a16="http://schemas.microsoft.com/office/drawing/2014/main" xmlns:a14="http://schemas.microsoft.com/office/drawing/2010/main" xmlns="" val="912896660"/>
                        </a:ext>
                      </a:extLst>
                    </a:gridCol>
                    <a:gridCol w="3185837">
                      <a:extLst>
                        <a:ext uri="{9D8B030D-6E8A-4147-A177-3AD203B41FA5}">
                          <a16:colId xmlns:a16="http://schemas.microsoft.com/office/drawing/2014/main" xmlns:a14="http://schemas.microsoft.com/office/drawing/2010/main" xmlns="" val="897835580"/>
                        </a:ext>
                      </a:extLst>
                    </a:gridCol>
                    <a:gridCol w="3116685">
                      <a:extLst>
                        <a:ext uri="{9D8B030D-6E8A-4147-A177-3AD203B41FA5}">
                          <a16:colId xmlns:a16="http://schemas.microsoft.com/office/drawing/2014/main" xmlns:a14="http://schemas.microsoft.com/office/drawing/2010/main" xmlns="" val="2147720083"/>
                        </a:ext>
                      </a:extLst>
                    </a:gridCol>
                  </a:tblGrid>
                  <a:tr h="731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Twinkl" pitchFamily="50" charset="0"/>
                            </a:rPr>
                            <a:t>fractions</a:t>
                          </a:r>
                          <a:r>
                            <a:rPr lang="en-GB" sz="1400" b="1" baseline="0" dirty="0">
                              <a:solidFill>
                                <a:schemeClr val="bg1"/>
                              </a:solidFill>
                              <a:latin typeface="Twinkl" pitchFamily="50" charset="0"/>
                            </a:rPr>
                            <a:t> with </a:t>
                          </a:r>
                          <a:r>
                            <a:rPr lang="en-GB" sz="1400" b="1" baseline="0" dirty="0" smtClean="0">
                              <a:solidFill>
                                <a:schemeClr val="bg1"/>
                              </a:solidFill>
                              <a:latin typeface="Twinkl" pitchFamily="50" charset="0"/>
                            </a:rPr>
                            <a:t/>
                          </a:r>
                          <a:br>
                            <a:rPr lang="en-GB" sz="1400" b="1" baseline="0" dirty="0" smtClean="0">
                              <a:solidFill>
                                <a:schemeClr val="bg1"/>
                              </a:solidFill>
                              <a:latin typeface="Twinkl" pitchFamily="50" charset="0"/>
                            </a:rPr>
                          </a:br>
                          <a:r>
                            <a:rPr lang="en-GB" sz="1400" b="1" baseline="0" dirty="0" smtClean="0">
                              <a:solidFill>
                                <a:schemeClr val="bg1"/>
                              </a:solidFill>
                              <a:latin typeface="Twinkl" pitchFamily="50" charset="0"/>
                            </a:rPr>
                            <a:t>the </a:t>
                          </a:r>
                          <a:r>
                            <a:rPr lang="en-GB" sz="1400" b="1" baseline="0" dirty="0">
                              <a:solidFill>
                                <a:schemeClr val="bg1"/>
                              </a:solidFill>
                              <a:latin typeface="Twinkl" pitchFamily="50" charset="0"/>
                            </a:rPr>
                            <a:t>s</a:t>
                          </a:r>
                          <a:r>
                            <a:rPr lang="en-GB" sz="1400" b="1" dirty="0">
                              <a:solidFill>
                                <a:schemeClr val="bg1"/>
                              </a:solidFill>
                              <a:latin typeface="Twinkl" pitchFamily="50" charset="0"/>
                            </a:rPr>
                            <a:t>ame denominators: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7F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Twinkl" pitchFamily="50" charset="0"/>
                            </a:rPr>
                            <a:t>fractions</a:t>
                          </a:r>
                          <a:r>
                            <a:rPr lang="en-GB" sz="1400" b="1" baseline="0" dirty="0">
                              <a:solidFill>
                                <a:schemeClr val="bg1"/>
                              </a:solidFill>
                              <a:latin typeface="Twinkl" pitchFamily="50" charset="0"/>
                            </a:rPr>
                            <a:t> with d</a:t>
                          </a:r>
                          <a:r>
                            <a:rPr lang="en-GB" altLang="en-US" sz="1400" b="1" dirty="0">
                              <a:solidFill>
                                <a:schemeClr val="bg1"/>
                              </a:solidFill>
                              <a:latin typeface="Twinkl" pitchFamily="50" charset="0"/>
                            </a:rPr>
                            <a:t>ifferent denominators: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7F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1400" b="1" dirty="0">
                              <a:solidFill>
                                <a:schemeClr val="bg1"/>
                              </a:solidFill>
                              <a:latin typeface="Twinkl" pitchFamily="50" charset="0"/>
                            </a:rPr>
                            <a:t>fractions with mixed numbers: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7F4D"/>
                        </a:solidFill>
                      </a:tcPr>
                    </a:tc>
                    <a:extLst>
                      <a:ext uri="{0D108BD9-81ED-4DB2-BD59-A6C34878D82A}">
                        <a16:rowId xmlns:a16="http://schemas.microsoft.com/office/drawing/2014/main" xmlns:a14="http://schemas.microsoft.com/office/drawing/2010/main" xmlns="" val="4174783574"/>
                      </a:ext>
                    </a:extLst>
                  </a:tr>
                  <a:tr h="1005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Twinkl" pitchFamily="50" charset="0"/>
                            </a:rPr>
                            <a:t>Simply compare the numerators</a:t>
                          </a:r>
                          <a:r>
                            <a:rPr lang="en-GB" sz="1400" b="0" dirty="0">
                              <a:solidFill>
                                <a:schemeClr val="tx1"/>
                              </a:solidFill>
                              <a:latin typeface="Twinkl" pitchFamily="50"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dirty="0">
                            <a:solidFill>
                              <a:schemeClr val="bg1"/>
                            </a:solidFill>
                            <a:latin typeface="Twinkl" pitchFamily="50"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B59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i="0" dirty="0">
                              <a:solidFill>
                                <a:srgbClr val="1C1C1C"/>
                              </a:solidFill>
                              <a:latin typeface="Twinkl" pitchFamily="50" charset="0"/>
                            </a:rPr>
                            <a:t>Change the fractions into equivalent fractions with the lowest common denominator, then compare the numerators. Remember that whatever we do to the denominator, we must do to the numerator.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B59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i="0" dirty="0">
                              <a:solidFill>
                                <a:srgbClr val="1C1C1C"/>
                              </a:solidFill>
                              <a:latin typeface="Twinkl" pitchFamily="50" charset="0"/>
                            </a:rPr>
                            <a:t>Change the mixed number into an improper fraction, by multiplying the whole number by the denominator and then adding on the numerator.</a:t>
                          </a:r>
                          <a:r>
                            <a:rPr lang="en-GB" altLang="en-US" sz="1200" i="0" baseline="0" dirty="0">
                              <a:solidFill>
                                <a:srgbClr val="1C1C1C"/>
                              </a:solidFill>
                              <a:latin typeface="Twinkl" pitchFamily="50" charset="0"/>
                            </a:rPr>
                            <a:t> Then, continue as appropriate.</a:t>
                          </a:r>
                          <a:endParaRPr lang="en-GB" altLang="en-US" sz="1200" i="0" dirty="0">
                            <a:solidFill>
                              <a:srgbClr val="1C1C1C"/>
                            </a:solidFill>
                            <a:latin typeface="Twinkl" pitchFamily="50"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B598"/>
                        </a:solidFill>
                      </a:tcPr>
                    </a:tc>
                    <a:extLst>
                      <a:ext uri="{0D108BD9-81ED-4DB2-BD59-A6C34878D82A}">
                        <a16:rowId xmlns:a16="http://schemas.microsoft.com/office/drawing/2014/main" xmlns:a14="http://schemas.microsoft.com/office/drawing/2010/main" xmlns="" val="2832560158"/>
                      </a:ext>
                    </a:extLst>
                  </a:tr>
                  <a:tr h="159543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rotWithShape="0">
                          <a:blip r:embed="rId2"/>
                          <a:stretch>
                            <a:fillRect l="-424" t="-109542" r="-439407" b="-763"/>
                          </a:stretch>
                        </a:blip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rotWithShape="0">
                          <a:blip r:embed="rId2"/>
                          <a:stretch>
                            <a:fillRect l="-45315" t="-109542" r="-98279" b="-763"/>
                          </a:stretch>
                        </a:blip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rotWithShape="0">
                          <a:blip r:embed="rId2"/>
                          <a:stretch>
                            <a:fillRect l="-148438" t="-109542" r="-391" b="-763"/>
                          </a:stretch>
                        </a:blipFill>
                      </a:tcPr>
                    </a:tc>
                    <a:extLst>
                      <a:ext uri="{0D108BD9-81ED-4DB2-BD59-A6C34878D82A}">
                        <a16:rowId xmlns:a16="http://schemas.microsoft.com/office/drawing/2014/main" xmlns:a14="http://schemas.microsoft.com/office/drawing/2010/main" xmlns="" val="722058147"/>
                      </a:ext>
                    </a:extLst>
                  </a:tr>
                </a:tbl>
              </a:graphicData>
            </a:graphic>
          </p:graphicFrame>
        </mc:Fallback>
      </mc:AlternateContent>
      <mc:AlternateContent xmlns:mc="http://schemas.openxmlformats.org/markup-compatibility/2006" xmlns:a14="http://schemas.microsoft.com/office/drawing/2010/main">
        <mc:Choice Requires="a14">
          <p:sp>
            <p:nvSpPr>
              <p:cNvPr id="3" name="Rectangle 2"/>
              <p:cNvSpPr/>
              <p:nvPr/>
            </p:nvSpPr>
            <p:spPr>
              <a:xfrm>
                <a:off x="5479786" y="5645984"/>
                <a:ext cx="816249" cy="485133"/>
              </a:xfrm>
              <a:prstGeom prst="rect">
                <a:avLst/>
              </a:prstGeom>
              <a:noFill/>
            </p:spPr>
            <p:txBody>
              <a:bodyPr wrap="none">
                <a:spAutoFit/>
              </a:bodyPr>
              <a:lstStyle/>
              <a:p>
                <a14:m>
                  <m:oMath xmlns:m="http://schemas.openxmlformats.org/officeDocument/2006/math">
                    <m:f>
                      <m:fPr>
                        <m:ctrlPr>
                          <a:rPr lang="en-GB" sz="1600" i="1">
                            <a:latin typeface="Cambria Math" panose="02040503050406030204" pitchFamily="18" charset="0"/>
                          </a:rPr>
                        </m:ctrlPr>
                      </m:fPr>
                      <m:num>
                        <m:r>
                          <m:rPr>
                            <m:nor/>
                          </m:rPr>
                          <a:rPr lang="en-GB" sz="1600">
                            <a:latin typeface="Twinkl" pitchFamily="50" charset="0"/>
                          </a:rPr>
                          <m:t>9</m:t>
                        </m:r>
                      </m:num>
                      <m:den>
                        <m:r>
                          <m:rPr>
                            <m:nor/>
                          </m:rPr>
                          <a:rPr lang="en-GB" sz="1600">
                            <a:latin typeface="Twinkl" pitchFamily="50" charset="0"/>
                          </a:rPr>
                          <m:t>7</m:t>
                        </m:r>
                      </m:den>
                    </m:f>
                  </m:oMath>
                </a14:m>
                <a:r>
                  <a:rPr lang="en-GB" sz="1600" dirty="0">
                    <a:latin typeface="Twinkl" pitchFamily="50" charset="0"/>
                  </a:rPr>
                  <a:t> =  </a:t>
                </a:r>
                <a14:m>
                  <m:oMath xmlns:m="http://schemas.openxmlformats.org/officeDocument/2006/math">
                    <m:f>
                      <m:fPr>
                        <m:ctrlPr>
                          <a:rPr lang="en-GB" sz="1600" i="1">
                            <a:latin typeface="Cambria Math" panose="02040503050406030204" pitchFamily="18" charset="0"/>
                          </a:rPr>
                        </m:ctrlPr>
                      </m:fPr>
                      <m:num>
                        <m:r>
                          <m:rPr>
                            <m:nor/>
                          </m:rPr>
                          <a:rPr lang="en-GB" sz="1600">
                            <a:latin typeface="Twinkl" pitchFamily="50" charset="0"/>
                          </a:rPr>
                          <m:t>27</m:t>
                        </m:r>
                      </m:num>
                      <m:den>
                        <m:r>
                          <m:rPr>
                            <m:nor/>
                          </m:rPr>
                          <a:rPr lang="en-GB" sz="1600">
                            <a:latin typeface="Twinkl" pitchFamily="50" charset="0"/>
                          </a:rPr>
                          <m:t>21</m:t>
                        </m:r>
                      </m:den>
                    </m:f>
                  </m:oMath>
                </a14:m>
                <a:endParaRPr lang="en-GB" sz="1600" dirty="0"/>
              </a:p>
            </p:txBody>
          </p:sp>
        </mc:Choice>
        <mc:Fallback xmlns="">
          <p:sp>
            <p:nvSpPr>
              <p:cNvPr id="3" name="Rectangle 2"/>
              <p:cNvSpPr>
                <a:spLocks noRot="1" noChangeAspect="1" noMove="1" noResize="1" noEditPoints="1" noAdjustHandles="1" noChangeArrowheads="1" noChangeShapeType="1" noTextEdit="1"/>
              </p:cNvSpPr>
              <p:nvPr/>
            </p:nvSpPr>
            <p:spPr>
              <a:xfrm>
                <a:off x="5479786" y="5645984"/>
                <a:ext cx="816249" cy="485133"/>
              </a:xfrm>
              <a:prstGeom prst="rect">
                <a:avLst/>
              </a:prstGeom>
              <a:blipFill rotWithShape="0">
                <a:blip r:embed="rId3"/>
                <a:stretch>
                  <a:fillRect b="-37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478200" y="5645984"/>
                <a:ext cx="772969" cy="485133"/>
              </a:xfrm>
              <a:prstGeom prst="rect">
                <a:avLst/>
              </a:prstGeom>
              <a:noFill/>
            </p:spPr>
            <p:txBody>
              <a:bodyPr wrap="none">
                <a:spAutoFit/>
              </a:bodyPr>
              <a:lstStyle/>
              <a:p>
                <a14:m>
                  <m:oMath xmlns:m="http://schemas.openxmlformats.org/officeDocument/2006/math">
                    <m:f>
                      <m:fPr>
                        <m:ctrlPr>
                          <a:rPr lang="en-GB" sz="1600" i="1">
                            <a:latin typeface="Cambria Math" panose="02040503050406030204" pitchFamily="18" charset="0"/>
                          </a:rPr>
                        </m:ctrlPr>
                      </m:fPr>
                      <m:num>
                        <m:r>
                          <m:rPr>
                            <m:nor/>
                          </m:rPr>
                          <a:rPr lang="en-GB" sz="1600">
                            <a:latin typeface="Twinkl" pitchFamily="50" charset="0"/>
                          </a:rPr>
                          <m:t>4</m:t>
                        </m:r>
                      </m:num>
                      <m:den>
                        <m:r>
                          <m:rPr>
                            <m:nor/>
                          </m:rPr>
                          <a:rPr lang="en-GB" sz="1600">
                            <a:latin typeface="Twinkl" pitchFamily="50" charset="0"/>
                          </a:rPr>
                          <m:t>3</m:t>
                        </m:r>
                      </m:den>
                    </m:f>
                  </m:oMath>
                </a14:m>
                <a:r>
                  <a:rPr lang="en-GB" sz="1600" dirty="0">
                    <a:latin typeface="Twinkl" pitchFamily="50" charset="0"/>
                  </a:rPr>
                  <a:t> = </a:t>
                </a:r>
                <a14:m>
                  <m:oMath xmlns:m="http://schemas.openxmlformats.org/officeDocument/2006/math">
                    <m:f>
                      <m:fPr>
                        <m:ctrlPr>
                          <a:rPr lang="en-GB" sz="1600" i="1">
                            <a:latin typeface="Cambria Math" panose="02040503050406030204" pitchFamily="18" charset="0"/>
                          </a:rPr>
                        </m:ctrlPr>
                      </m:fPr>
                      <m:num>
                        <m:r>
                          <m:rPr>
                            <m:nor/>
                          </m:rPr>
                          <a:rPr lang="en-GB" sz="1600">
                            <a:latin typeface="Twinkl" pitchFamily="50" charset="0"/>
                          </a:rPr>
                          <m:t>28</m:t>
                        </m:r>
                      </m:num>
                      <m:den>
                        <m:r>
                          <m:rPr>
                            <m:nor/>
                          </m:rPr>
                          <a:rPr lang="en-GB" sz="1600">
                            <a:latin typeface="Twinkl" pitchFamily="50" charset="0"/>
                          </a:rPr>
                          <m:t>21</m:t>
                        </m:r>
                      </m:den>
                    </m:f>
                  </m:oMath>
                </a14:m>
                <a:endParaRPr lang="en-GB" sz="1600" dirty="0"/>
              </a:p>
            </p:txBody>
          </p:sp>
        </mc:Choice>
        <mc:Fallback xmlns="">
          <p:sp>
            <p:nvSpPr>
              <p:cNvPr id="4" name="Rectangle 3"/>
              <p:cNvSpPr>
                <a:spLocks noRot="1" noChangeAspect="1" noMove="1" noResize="1" noEditPoints="1" noAdjustHandles="1" noChangeArrowheads="1" noChangeShapeType="1" noTextEdit="1"/>
              </p:cNvSpPr>
              <p:nvPr/>
            </p:nvSpPr>
            <p:spPr>
              <a:xfrm>
                <a:off x="6478200" y="5645984"/>
                <a:ext cx="772969" cy="485133"/>
              </a:xfrm>
              <a:prstGeom prst="rect">
                <a:avLst/>
              </a:prstGeom>
              <a:blipFill rotWithShape="0">
                <a:blip r:embed="rId4"/>
                <a:stretch>
                  <a:fillRect b="-37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7433334" y="5645984"/>
                <a:ext cx="862737" cy="485133"/>
              </a:xfrm>
              <a:prstGeom prst="rect">
                <a:avLst/>
              </a:prstGeom>
              <a:solidFill>
                <a:schemeClr val="accent4"/>
              </a:solidFill>
            </p:spPr>
            <p:txBody>
              <a:bodyPr wrap="none">
                <a:spAutoFit/>
              </a:bodyPr>
              <a:lstStyle/>
              <a:p>
                <a14:m>
                  <m:oMath xmlns:m="http://schemas.openxmlformats.org/officeDocument/2006/math">
                    <m:f>
                      <m:fPr>
                        <m:ctrlPr>
                          <a:rPr lang="en-GB" sz="1600" i="1">
                            <a:latin typeface="Cambria Math" panose="02040503050406030204" pitchFamily="18" charset="0"/>
                          </a:rPr>
                        </m:ctrlPr>
                      </m:fPr>
                      <m:num>
                        <m:r>
                          <m:rPr>
                            <m:nor/>
                          </m:rPr>
                          <a:rPr lang="en-GB" sz="1600">
                            <a:latin typeface="Twinkl" pitchFamily="50" charset="0"/>
                          </a:rPr>
                          <m:t>27</m:t>
                        </m:r>
                      </m:num>
                      <m:den>
                        <m:r>
                          <m:rPr>
                            <m:nor/>
                          </m:rPr>
                          <a:rPr lang="en-GB" sz="1600">
                            <a:latin typeface="Twinkl" pitchFamily="50" charset="0"/>
                          </a:rPr>
                          <m:t>21</m:t>
                        </m:r>
                      </m:den>
                    </m:f>
                  </m:oMath>
                </a14:m>
                <a:r>
                  <a:rPr lang="en-GB" sz="1600" dirty="0">
                    <a:latin typeface="Twinkl" pitchFamily="50" charset="0"/>
                  </a:rPr>
                  <a:t> &lt; </a:t>
                </a:r>
                <a14:m>
                  <m:oMath xmlns:m="http://schemas.openxmlformats.org/officeDocument/2006/math">
                    <m:f>
                      <m:fPr>
                        <m:ctrlPr>
                          <a:rPr lang="en-GB" sz="1600" i="1">
                            <a:latin typeface="Cambria Math" panose="02040503050406030204" pitchFamily="18" charset="0"/>
                          </a:rPr>
                        </m:ctrlPr>
                      </m:fPr>
                      <m:num>
                        <m:r>
                          <m:rPr>
                            <m:nor/>
                          </m:rPr>
                          <a:rPr lang="en-GB" sz="1600">
                            <a:latin typeface="Twinkl" pitchFamily="50" charset="0"/>
                          </a:rPr>
                          <m:t>28</m:t>
                        </m:r>
                      </m:num>
                      <m:den>
                        <m:r>
                          <m:rPr>
                            <m:nor/>
                          </m:rPr>
                          <a:rPr lang="en-GB" sz="1600">
                            <a:latin typeface="Twinkl" pitchFamily="50" charset="0"/>
                          </a:rPr>
                          <m:t>21</m:t>
                        </m:r>
                      </m:den>
                    </m:f>
                  </m:oMath>
                </a14:m>
                <a:endParaRPr lang="en-GB" sz="1600" dirty="0"/>
              </a:p>
            </p:txBody>
          </p:sp>
        </mc:Choice>
        <mc:Fallback xmlns="">
          <p:sp>
            <p:nvSpPr>
              <p:cNvPr id="8" name="Rectangle 7"/>
              <p:cNvSpPr>
                <a:spLocks noRot="1" noChangeAspect="1" noMove="1" noResize="1" noEditPoints="1" noAdjustHandles="1" noChangeArrowheads="1" noChangeShapeType="1" noTextEdit="1"/>
              </p:cNvSpPr>
              <p:nvPr/>
            </p:nvSpPr>
            <p:spPr>
              <a:xfrm>
                <a:off x="7433334" y="5645984"/>
                <a:ext cx="862737" cy="485133"/>
              </a:xfrm>
              <a:prstGeom prst="rect">
                <a:avLst/>
              </a:prstGeom>
              <a:blipFill rotWithShape="0">
                <a:blip r:embed="rId5"/>
                <a:stretch>
                  <a:fillRect b="-37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211831" y="5650580"/>
                <a:ext cx="771365" cy="486543"/>
              </a:xfrm>
              <a:prstGeom prst="rect">
                <a:avLst/>
              </a:prstGeom>
              <a:noFill/>
            </p:spPr>
            <p:txBody>
              <a:bodyPr wrap="none">
                <a:spAutoFit/>
              </a:bodyPr>
              <a:lstStyle/>
              <a:p>
                <a14:m>
                  <m:oMath xmlns:m="http://schemas.openxmlformats.org/officeDocument/2006/math">
                    <m:f>
                      <m:fPr>
                        <m:ctrlPr>
                          <a:rPr lang="en-GB" sz="1600" i="1">
                            <a:latin typeface="Cambria Math" panose="02040503050406030204" pitchFamily="18" charset="0"/>
                          </a:rPr>
                        </m:ctrlPr>
                      </m:fPr>
                      <m:num>
                        <m:r>
                          <m:rPr>
                            <m:nor/>
                          </m:rPr>
                          <a:rPr lang="en-GB" sz="1600">
                            <a:latin typeface="Twinkl" pitchFamily="50" charset="0"/>
                          </a:rPr>
                          <m:t>5</m:t>
                        </m:r>
                      </m:num>
                      <m:den>
                        <m:r>
                          <m:rPr>
                            <m:nor/>
                          </m:rPr>
                          <a:rPr lang="en-GB" sz="1600">
                            <a:latin typeface="Twinkl" pitchFamily="50" charset="0"/>
                          </a:rPr>
                          <m:t>9</m:t>
                        </m:r>
                      </m:den>
                    </m:f>
                  </m:oMath>
                </a14:m>
                <a:r>
                  <a:rPr lang="en-GB" sz="1600" dirty="0">
                    <a:latin typeface="Twinkl" pitchFamily="50" charset="0"/>
                  </a:rPr>
                  <a:t> = </a:t>
                </a:r>
                <a14:m>
                  <m:oMath xmlns:m="http://schemas.openxmlformats.org/officeDocument/2006/math">
                    <m:f>
                      <m:fPr>
                        <m:ctrlPr>
                          <a:rPr lang="en-GB" sz="1600" i="1">
                            <a:latin typeface="Cambria Math" panose="02040503050406030204" pitchFamily="18" charset="0"/>
                          </a:rPr>
                        </m:ctrlPr>
                      </m:fPr>
                      <m:num>
                        <m:r>
                          <m:rPr>
                            <m:nor/>
                          </m:rPr>
                          <a:rPr lang="en-GB" sz="1600">
                            <a:latin typeface="Twinkl" pitchFamily="50" charset="0"/>
                          </a:rPr>
                          <m:t>25</m:t>
                        </m:r>
                      </m:num>
                      <m:den>
                        <m:r>
                          <m:rPr>
                            <m:nor/>
                          </m:rPr>
                          <a:rPr lang="en-GB" sz="1600">
                            <a:latin typeface="Twinkl" pitchFamily="50" charset="0"/>
                          </a:rPr>
                          <m:t>45</m:t>
                        </m:r>
                      </m:den>
                    </m:f>
                  </m:oMath>
                </a14:m>
                <a:endParaRPr lang="en-GB" sz="1600" dirty="0"/>
              </a:p>
            </p:txBody>
          </p:sp>
        </mc:Choice>
        <mc:Fallback xmlns="">
          <p:sp>
            <p:nvSpPr>
              <p:cNvPr id="11" name="Rectangle 10"/>
              <p:cNvSpPr>
                <a:spLocks noRot="1" noChangeAspect="1" noMove="1" noResize="1" noEditPoints="1" noAdjustHandles="1" noChangeArrowheads="1" noChangeShapeType="1" noTextEdit="1"/>
              </p:cNvSpPr>
              <p:nvPr/>
            </p:nvSpPr>
            <p:spPr>
              <a:xfrm>
                <a:off x="2211831" y="5650580"/>
                <a:ext cx="771365" cy="486543"/>
              </a:xfrm>
              <a:prstGeom prst="rect">
                <a:avLst/>
              </a:prstGeom>
              <a:blipFill rotWithShape="0">
                <a:blip r:embed="rId6"/>
                <a:stretch>
                  <a:fillRect b="-37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157431" y="5644575"/>
                <a:ext cx="766557" cy="486543"/>
              </a:xfrm>
              <a:prstGeom prst="rect">
                <a:avLst/>
              </a:prstGeom>
              <a:noFill/>
            </p:spPr>
            <p:txBody>
              <a:bodyPr wrap="none">
                <a:spAutoFit/>
              </a:bodyPr>
              <a:lstStyle/>
              <a:p>
                <a14:m>
                  <m:oMath xmlns:m="http://schemas.openxmlformats.org/officeDocument/2006/math">
                    <m:f>
                      <m:fPr>
                        <m:ctrlPr>
                          <a:rPr lang="en-GB" sz="1600" i="1">
                            <a:latin typeface="Cambria Math" panose="02040503050406030204" pitchFamily="18" charset="0"/>
                          </a:rPr>
                        </m:ctrlPr>
                      </m:fPr>
                      <m:num>
                        <m:r>
                          <m:rPr>
                            <m:nor/>
                          </m:rPr>
                          <a:rPr lang="en-GB" sz="1600">
                            <a:latin typeface="Twinkl" pitchFamily="50" charset="0"/>
                          </a:rPr>
                          <m:t>3</m:t>
                        </m:r>
                      </m:num>
                      <m:den>
                        <m:r>
                          <m:rPr>
                            <m:nor/>
                          </m:rPr>
                          <a:rPr lang="en-GB" sz="1600">
                            <a:latin typeface="Twinkl" pitchFamily="50" charset="0"/>
                          </a:rPr>
                          <m:t>5</m:t>
                        </m:r>
                      </m:den>
                    </m:f>
                  </m:oMath>
                </a14:m>
                <a:r>
                  <a:rPr lang="en-GB" sz="1600" dirty="0">
                    <a:latin typeface="Twinkl" pitchFamily="50" charset="0"/>
                  </a:rPr>
                  <a:t> = </a:t>
                </a:r>
                <a14:m>
                  <m:oMath xmlns:m="http://schemas.openxmlformats.org/officeDocument/2006/math">
                    <m:f>
                      <m:fPr>
                        <m:ctrlPr>
                          <a:rPr lang="en-GB" sz="1600" i="1">
                            <a:latin typeface="Cambria Math" panose="02040503050406030204" pitchFamily="18" charset="0"/>
                          </a:rPr>
                        </m:ctrlPr>
                      </m:fPr>
                      <m:num>
                        <m:r>
                          <m:rPr>
                            <m:nor/>
                          </m:rPr>
                          <a:rPr lang="en-GB" sz="1600">
                            <a:latin typeface="Twinkl" pitchFamily="50" charset="0"/>
                          </a:rPr>
                          <m:t>27</m:t>
                        </m:r>
                      </m:num>
                      <m:den>
                        <m:r>
                          <m:rPr>
                            <m:nor/>
                          </m:rPr>
                          <a:rPr lang="en-GB" sz="1600">
                            <a:latin typeface="Twinkl" pitchFamily="50" charset="0"/>
                          </a:rPr>
                          <m:t>45</m:t>
                        </m:r>
                      </m:den>
                    </m:f>
                  </m:oMath>
                </a14:m>
                <a:endParaRPr lang="en-GB" sz="1600" dirty="0"/>
              </a:p>
            </p:txBody>
          </p:sp>
        </mc:Choice>
        <mc:Fallback xmlns="">
          <p:sp>
            <p:nvSpPr>
              <p:cNvPr id="12" name="Rectangle 11"/>
              <p:cNvSpPr>
                <a:spLocks noRot="1" noChangeAspect="1" noMove="1" noResize="1" noEditPoints="1" noAdjustHandles="1" noChangeArrowheads="1" noChangeShapeType="1" noTextEdit="1"/>
              </p:cNvSpPr>
              <p:nvPr/>
            </p:nvSpPr>
            <p:spPr>
              <a:xfrm>
                <a:off x="3157431" y="5644575"/>
                <a:ext cx="766557" cy="486543"/>
              </a:xfrm>
              <a:prstGeom prst="rect">
                <a:avLst/>
              </a:prstGeom>
              <a:blipFill rotWithShape="0">
                <a:blip r:embed="rId7"/>
                <a:stretch>
                  <a:fillRect b="-37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098222" y="5644574"/>
                <a:ext cx="880369" cy="486543"/>
              </a:xfrm>
              <a:prstGeom prst="rect">
                <a:avLst/>
              </a:prstGeom>
              <a:solidFill>
                <a:schemeClr val="accent4"/>
              </a:solidFill>
            </p:spPr>
            <p:txBody>
              <a:bodyPr wrap="none">
                <a:spAutoFit/>
              </a:bodyPr>
              <a:lstStyle/>
              <a:p>
                <a14:m>
                  <m:oMath xmlns:m="http://schemas.openxmlformats.org/officeDocument/2006/math">
                    <m:f>
                      <m:fPr>
                        <m:ctrlPr>
                          <a:rPr lang="en-GB" sz="1600" i="1">
                            <a:latin typeface="Cambria Math" panose="02040503050406030204" pitchFamily="18" charset="0"/>
                          </a:rPr>
                        </m:ctrlPr>
                      </m:fPr>
                      <m:num>
                        <m:r>
                          <m:rPr>
                            <m:nor/>
                          </m:rPr>
                          <a:rPr lang="en-GB" sz="1600">
                            <a:latin typeface="Twinkl" pitchFamily="50" charset="0"/>
                          </a:rPr>
                          <m:t>25</m:t>
                        </m:r>
                      </m:num>
                      <m:den>
                        <m:r>
                          <m:rPr>
                            <m:nor/>
                          </m:rPr>
                          <a:rPr lang="en-GB" sz="1600">
                            <a:latin typeface="Twinkl" pitchFamily="50" charset="0"/>
                          </a:rPr>
                          <m:t>45</m:t>
                        </m:r>
                      </m:den>
                    </m:f>
                  </m:oMath>
                </a14:m>
                <a:r>
                  <a:rPr lang="en-GB" sz="1600" dirty="0">
                    <a:latin typeface="Twinkl" pitchFamily="50" charset="0"/>
                  </a:rPr>
                  <a:t> &lt; </a:t>
                </a:r>
                <a14:m>
                  <m:oMath xmlns:m="http://schemas.openxmlformats.org/officeDocument/2006/math">
                    <m:f>
                      <m:fPr>
                        <m:ctrlPr>
                          <a:rPr lang="en-GB" sz="1600" i="1">
                            <a:latin typeface="Cambria Math" panose="02040503050406030204" pitchFamily="18" charset="0"/>
                          </a:rPr>
                        </m:ctrlPr>
                      </m:fPr>
                      <m:num>
                        <m:r>
                          <m:rPr>
                            <m:nor/>
                          </m:rPr>
                          <a:rPr lang="en-GB" sz="1600">
                            <a:latin typeface="Twinkl" pitchFamily="50" charset="0"/>
                          </a:rPr>
                          <m:t>27</m:t>
                        </m:r>
                      </m:num>
                      <m:den>
                        <m:r>
                          <m:rPr>
                            <m:nor/>
                          </m:rPr>
                          <a:rPr lang="en-GB" sz="1600">
                            <a:latin typeface="Twinkl" pitchFamily="50" charset="0"/>
                          </a:rPr>
                          <m:t>45</m:t>
                        </m:r>
                      </m:den>
                    </m:f>
                  </m:oMath>
                </a14:m>
                <a:endParaRPr lang="en-GB" sz="1600" dirty="0"/>
              </a:p>
            </p:txBody>
          </p:sp>
        </mc:Choice>
        <mc:Fallback xmlns="">
          <p:sp>
            <p:nvSpPr>
              <p:cNvPr id="13" name="Rectangle 12"/>
              <p:cNvSpPr>
                <a:spLocks noRot="1" noChangeAspect="1" noMove="1" noResize="1" noEditPoints="1" noAdjustHandles="1" noChangeArrowheads="1" noChangeShapeType="1" noTextEdit="1"/>
              </p:cNvSpPr>
              <p:nvPr/>
            </p:nvSpPr>
            <p:spPr>
              <a:xfrm>
                <a:off x="4098222" y="5644574"/>
                <a:ext cx="880369" cy="486543"/>
              </a:xfrm>
              <a:prstGeom prst="rect">
                <a:avLst/>
              </a:prstGeom>
              <a:blipFill rotWithShape="0">
                <a:blip r:embed="rId8"/>
                <a:stretch>
                  <a:fillRect b="-3750"/>
                </a:stretch>
              </a:blipFill>
            </p:spPr>
            <p:txBody>
              <a:bodyPr/>
              <a:lstStyle/>
              <a:p>
                <a:r>
                  <a:rPr lang="en-GB">
                    <a:noFill/>
                  </a:rPr>
                  <a:t> </a:t>
                </a:r>
              </a:p>
            </p:txBody>
          </p:sp>
        </mc:Fallback>
      </mc:AlternateContent>
      <p:sp>
        <p:nvSpPr>
          <p:cNvPr id="14" name="Rectangle 13"/>
          <p:cNvSpPr/>
          <p:nvPr/>
        </p:nvSpPr>
        <p:spPr>
          <a:xfrm>
            <a:off x="688539" y="2565866"/>
            <a:ext cx="5220200" cy="369332"/>
          </a:xfrm>
          <a:prstGeom prst="rect">
            <a:avLst/>
          </a:prstGeom>
        </p:spPr>
        <p:txBody>
          <a:bodyPr wrap="square">
            <a:spAutoFit/>
          </a:bodyPr>
          <a:lstStyle/>
          <a:p>
            <a:pPr>
              <a:lnSpc>
                <a:spcPct val="100000"/>
              </a:lnSpc>
              <a:spcBef>
                <a:spcPct val="0"/>
              </a:spcBef>
              <a:buFont typeface="Arial" panose="020B0604020202020204" pitchFamily="34" charset="0"/>
              <a:buNone/>
            </a:pPr>
            <a:r>
              <a:rPr lang="en-GB" altLang="en-US" b="1" dirty="0"/>
              <a:t>To compare and order…</a:t>
            </a:r>
          </a:p>
        </p:txBody>
      </p:sp>
    </p:spTree>
    <p:extLst>
      <p:ext uri="{BB962C8B-B14F-4D97-AF65-F5344CB8AC3E}">
        <p14:creationId xmlns:p14="http://schemas.microsoft.com/office/powerpoint/2010/main" val="426883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p:bldP spid="5" grpId="0" animBg="1"/>
      <p:bldP spid="6" grpId="0" animBg="1"/>
      <p:bldP spid="3" grpId="0"/>
      <p:bldP spid="4" grpId="0"/>
      <p:bldP spid="8" grpId="0" animBg="1"/>
      <p:bldP spid="11" grpId="0"/>
      <p:bldP spid="12" grpId="0"/>
      <p:bldP spid="13" grpId="0" animBg="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242454" y="2922538"/>
            <a:ext cx="659091" cy="659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nswer A">
            <a:extLst>
              <a:ext uri="{FF2B5EF4-FFF2-40B4-BE49-F238E27FC236}">
                <a16:creationId xmlns:a16="http://schemas.microsoft.com/office/drawing/2014/main" id="{B99A81FD-082F-4B15-A80E-1815A4412B24}"/>
              </a:ext>
            </a:extLst>
          </p:cNvPr>
          <p:cNvSpPr/>
          <p:nvPr/>
        </p:nvSpPr>
        <p:spPr>
          <a:xfrm>
            <a:off x="2745886" y="4453072"/>
            <a:ext cx="1535987" cy="646332"/>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&lt;</a:t>
            </a:r>
          </a:p>
        </p:txBody>
      </p:sp>
      <p:sp>
        <p:nvSpPr>
          <p:cNvPr id="21" name="Answer B">
            <a:extLst>
              <a:ext uri="{FF2B5EF4-FFF2-40B4-BE49-F238E27FC236}">
                <a16:creationId xmlns:a16="http://schemas.microsoft.com/office/drawing/2014/main" id="{F4AD4401-434D-4F67-B657-77D3F621D278}"/>
              </a:ext>
            </a:extLst>
          </p:cNvPr>
          <p:cNvSpPr/>
          <p:nvPr/>
        </p:nvSpPr>
        <p:spPr>
          <a:xfrm>
            <a:off x="4845507" y="4451738"/>
            <a:ext cx="1535987" cy="646332"/>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&gt;</a:t>
            </a:r>
          </a:p>
        </p:txBody>
      </p:sp>
      <p:sp>
        <p:nvSpPr>
          <p:cNvPr id="9" name="Pentagon 12">
            <a:extLst>
              <a:ext uri="{FF2B5EF4-FFF2-40B4-BE49-F238E27FC236}">
                <a16:creationId xmlns:a16="http://schemas.microsoft.com/office/drawing/2014/main" id="{81476A7B-076C-49A9-BF9B-8C4E92AFD1A7}"/>
              </a:ext>
            </a:extLst>
          </p:cNvPr>
          <p:cNvSpPr/>
          <p:nvPr/>
        </p:nvSpPr>
        <p:spPr>
          <a:xfrm flipH="1">
            <a:off x="4857225" y="765175"/>
            <a:ext cx="3840247"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Compare and order fractions, including fractions &gt; 1</a:t>
            </a:r>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Quiz</a:t>
            </a:r>
          </a:p>
        </p:txBody>
      </p:sp>
      <p:sp>
        <p:nvSpPr>
          <p:cNvPr id="31" name="Try Again!">
            <a:extLst>
              <a:ext uri="{FF2B5EF4-FFF2-40B4-BE49-F238E27FC236}">
                <a16:creationId xmlns:a16="http://schemas.microsoft.com/office/drawing/2014/main" id="{3784DBBA-BA0C-4D88-B64F-C69898662580}"/>
              </a:ext>
            </a:extLst>
          </p:cNvPr>
          <p:cNvSpPr txBox="1"/>
          <p:nvPr/>
        </p:nvSpPr>
        <p:spPr>
          <a:xfrm>
            <a:off x="864240" y="5589871"/>
            <a:ext cx="7394575" cy="461665"/>
          </a:xfrm>
          <a:prstGeom prst="rect">
            <a:avLst/>
          </a:prstGeom>
          <a:noFill/>
        </p:spPr>
        <p:txBody>
          <a:bodyPr wrap="square" rtlCol="0">
            <a:spAutoFit/>
          </a:bodyPr>
          <a:lstStyle/>
          <a:p>
            <a:pPr algn="ctr"/>
            <a:r>
              <a:rPr lang="en-GB" sz="2400" dirty="0"/>
              <a:t>Try again!</a:t>
            </a:r>
          </a:p>
        </p:txBody>
      </p:sp>
      <p:sp>
        <p:nvSpPr>
          <p:cNvPr id="32" name="Correct!">
            <a:extLst>
              <a:ext uri="{FF2B5EF4-FFF2-40B4-BE49-F238E27FC236}">
                <a16:creationId xmlns:a16="http://schemas.microsoft.com/office/drawing/2014/main" id="{47D62B31-A843-4711-A22B-0A520861B3A2}"/>
              </a:ext>
            </a:extLst>
          </p:cNvPr>
          <p:cNvSpPr txBox="1"/>
          <p:nvPr/>
        </p:nvSpPr>
        <p:spPr>
          <a:xfrm>
            <a:off x="865658" y="5581060"/>
            <a:ext cx="7394575" cy="461665"/>
          </a:xfrm>
          <a:prstGeom prst="rect">
            <a:avLst/>
          </a:prstGeom>
          <a:noFill/>
        </p:spPr>
        <p:txBody>
          <a:bodyPr wrap="square" rtlCol="0">
            <a:spAutoFit/>
          </a:bodyPr>
          <a:lstStyle/>
          <a:p>
            <a:pPr algn="ctr"/>
            <a:r>
              <a:rPr lang="en-GB" sz="2400" dirty="0"/>
              <a:t>Correct!</a:t>
            </a:r>
          </a:p>
        </p:txBody>
      </p:sp>
      <p:grpSp>
        <p:nvGrpSpPr>
          <p:cNvPr id="13" name="Group 12"/>
          <p:cNvGrpSpPr/>
          <p:nvPr/>
        </p:nvGrpSpPr>
        <p:grpSpPr>
          <a:xfrm>
            <a:off x="3363599" y="2579414"/>
            <a:ext cx="918274" cy="1323439"/>
            <a:chOff x="1812100" y="3501654"/>
            <a:chExt cx="918274" cy="1323439"/>
          </a:xfrm>
        </p:grpSpPr>
        <p:sp>
          <p:nvSpPr>
            <p:cNvPr id="14" name="TextBox 13"/>
            <p:cNvSpPr txBox="1"/>
            <p:nvPr/>
          </p:nvSpPr>
          <p:spPr>
            <a:xfrm>
              <a:off x="1812100" y="3501654"/>
              <a:ext cx="918274" cy="1323439"/>
            </a:xfrm>
            <a:prstGeom prst="rect">
              <a:avLst/>
            </a:prstGeom>
            <a:noFill/>
          </p:spPr>
          <p:txBody>
            <a:bodyPr wrap="square" rtlCol="0">
              <a:spAutoFit/>
            </a:bodyPr>
            <a:lstStyle/>
            <a:p>
              <a:pPr algn="ctr"/>
              <a:r>
                <a:rPr lang="en-GB" sz="4000" b="1" dirty="0"/>
                <a:t>5</a:t>
              </a:r>
            </a:p>
            <a:p>
              <a:pPr algn="ctr"/>
              <a:r>
                <a:rPr lang="en-GB" sz="4000" b="1" dirty="0"/>
                <a:t>8</a:t>
              </a:r>
            </a:p>
          </p:txBody>
        </p:sp>
        <p:cxnSp>
          <p:nvCxnSpPr>
            <p:cNvPr id="15" name="Straight Connector 14"/>
            <p:cNvCxnSpPr/>
            <p:nvPr/>
          </p:nvCxnSpPr>
          <p:spPr>
            <a:xfrm>
              <a:off x="2039164" y="4174324"/>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2" name="Rectangle 1"/>
          <p:cNvSpPr/>
          <p:nvPr/>
        </p:nvSpPr>
        <p:spPr>
          <a:xfrm>
            <a:off x="755650" y="1722779"/>
            <a:ext cx="7632700" cy="430887"/>
          </a:xfrm>
          <a:prstGeom prst="rect">
            <a:avLst/>
          </a:prstGeom>
        </p:spPr>
        <p:txBody>
          <a:bodyPr wrap="square">
            <a:spAutoFit/>
          </a:bodyPr>
          <a:lstStyle/>
          <a:p>
            <a:pPr lvl="0" algn="ctr">
              <a:defRPr/>
            </a:pPr>
            <a:r>
              <a:rPr lang="en-GB" sz="2200" dirty="0">
                <a:solidFill>
                  <a:srgbClr val="1C1C1C"/>
                </a:solidFill>
              </a:rPr>
              <a:t>Choose the correct symbol to compare these fractions.</a:t>
            </a:r>
          </a:p>
        </p:txBody>
      </p:sp>
      <p:sp>
        <p:nvSpPr>
          <p:cNvPr id="20" name="Answer B">
            <a:extLst>
              <a:ext uri="{FF2B5EF4-FFF2-40B4-BE49-F238E27FC236}">
                <a16:creationId xmlns:a16="http://schemas.microsoft.com/office/drawing/2014/main" id="{F4AD4401-434D-4F67-B657-77D3F621D278}"/>
              </a:ext>
            </a:extLst>
          </p:cNvPr>
          <p:cNvSpPr/>
          <p:nvPr/>
        </p:nvSpPr>
        <p:spPr>
          <a:xfrm>
            <a:off x="4845507" y="4450281"/>
            <a:ext cx="1535987" cy="646332"/>
          </a:xfrm>
          <a:prstGeom prst="roundRect">
            <a:avLst>
              <a:gd name="adj" fmla="val 0"/>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p:txBody>
      </p:sp>
      <p:grpSp>
        <p:nvGrpSpPr>
          <p:cNvPr id="16" name="Group 15"/>
          <p:cNvGrpSpPr/>
          <p:nvPr/>
        </p:nvGrpSpPr>
        <p:grpSpPr>
          <a:xfrm>
            <a:off x="4819863" y="2579414"/>
            <a:ext cx="918274" cy="1323439"/>
            <a:chOff x="1812100" y="3501654"/>
            <a:chExt cx="918274" cy="1323439"/>
          </a:xfrm>
        </p:grpSpPr>
        <p:sp>
          <p:nvSpPr>
            <p:cNvPr id="17" name="TextBox 16"/>
            <p:cNvSpPr txBox="1"/>
            <p:nvPr/>
          </p:nvSpPr>
          <p:spPr>
            <a:xfrm>
              <a:off x="1812100" y="3501654"/>
              <a:ext cx="918274" cy="1323439"/>
            </a:xfrm>
            <a:prstGeom prst="rect">
              <a:avLst/>
            </a:prstGeom>
            <a:noFill/>
          </p:spPr>
          <p:txBody>
            <a:bodyPr wrap="square" rtlCol="0">
              <a:spAutoFit/>
            </a:bodyPr>
            <a:lstStyle/>
            <a:p>
              <a:pPr algn="ctr"/>
              <a:r>
                <a:rPr lang="en-GB" sz="4000" b="1" dirty="0"/>
                <a:t>4</a:t>
              </a:r>
            </a:p>
            <a:p>
              <a:pPr algn="ctr"/>
              <a:r>
                <a:rPr lang="en-GB" sz="4000" b="1" dirty="0"/>
                <a:t>7</a:t>
              </a:r>
            </a:p>
          </p:txBody>
        </p:sp>
        <p:cxnSp>
          <p:nvCxnSpPr>
            <p:cNvPr id="22" name="Straight Connector 21"/>
            <p:cNvCxnSpPr/>
            <p:nvPr/>
          </p:nvCxnSpPr>
          <p:spPr>
            <a:xfrm>
              <a:off x="2039164" y="4174324"/>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4" name="Rectangle 3"/>
          <p:cNvSpPr/>
          <p:nvPr/>
        </p:nvSpPr>
        <p:spPr>
          <a:xfrm>
            <a:off x="4404220" y="3084304"/>
            <a:ext cx="335559" cy="33555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373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par>
                          <p:cTn id="29" fill="hold">
                            <p:stCondLst>
                              <p:cond delay="500"/>
                            </p:stCondLst>
                            <p:childTnLst>
                              <p:par>
                                <p:cTn id="30" presetID="10" presetClass="entr" presetSubtype="0" fill="hold" grpId="1"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23"/>
                    </p:tgtEl>
                  </p:cond>
                </p:stCondLst>
                <p:endSync evt="end" delay="0">
                  <p:rtn val="all"/>
                </p:endSync>
                <p:childTnLst>
                  <p:par>
                    <p:cTn id="38" fill="hold">
                      <p:stCondLst>
                        <p:cond delay="0"/>
                      </p:stCondLst>
                      <p:childTnLst>
                        <p:par>
                          <p:cTn id="39" fill="hold">
                            <p:stCondLst>
                              <p:cond delay="0"/>
                            </p:stCondLst>
                            <p:childTnLst>
                              <p:par>
                                <p:cTn id="40" presetID="32" presetClass="emph" presetSubtype="0" fill="hold" grpId="0" nodeType="clickEffect">
                                  <p:stCondLst>
                                    <p:cond delay="0"/>
                                  </p:stCondLst>
                                  <p:childTnLst>
                                    <p:animRot by="120000">
                                      <p:cBhvr>
                                        <p:cTn id="41" dur="100" fill="hold">
                                          <p:stCondLst>
                                            <p:cond delay="0"/>
                                          </p:stCondLst>
                                        </p:cTn>
                                        <p:tgtEl>
                                          <p:spTgt spid="23"/>
                                        </p:tgtEl>
                                        <p:attrNameLst>
                                          <p:attrName>r</p:attrName>
                                        </p:attrNameLst>
                                      </p:cBhvr>
                                    </p:animRot>
                                    <p:animRot by="-240000">
                                      <p:cBhvr>
                                        <p:cTn id="42" dur="200" fill="hold">
                                          <p:stCondLst>
                                            <p:cond delay="200"/>
                                          </p:stCondLst>
                                        </p:cTn>
                                        <p:tgtEl>
                                          <p:spTgt spid="23"/>
                                        </p:tgtEl>
                                        <p:attrNameLst>
                                          <p:attrName>r</p:attrName>
                                        </p:attrNameLst>
                                      </p:cBhvr>
                                    </p:animRot>
                                    <p:animRot by="240000">
                                      <p:cBhvr>
                                        <p:cTn id="43" dur="200" fill="hold">
                                          <p:stCondLst>
                                            <p:cond delay="400"/>
                                          </p:stCondLst>
                                        </p:cTn>
                                        <p:tgtEl>
                                          <p:spTgt spid="23"/>
                                        </p:tgtEl>
                                        <p:attrNameLst>
                                          <p:attrName>r</p:attrName>
                                        </p:attrNameLst>
                                      </p:cBhvr>
                                    </p:animRot>
                                    <p:animRot by="-240000">
                                      <p:cBhvr>
                                        <p:cTn id="44" dur="200" fill="hold">
                                          <p:stCondLst>
                                            <p:cond delay="600"/>
                                          </p:stCondLst>
                                        </p:cTn>
                                        <p:tgtEl>
                                          <p:spTgt spid="23"/>
                                        </p:tgtEl>
                                        <p:attrNameLst>
                                          <p:attrName>r</p:attrName>
                                        </p:attrNameLst>
                                      </p:cBhvr>
                                    </p:animRot>
                                    <p:animRot by="120000">
                                      <p:cBhvr>
                                        <p:cTn id="45" dur="200" fill="hold">
                                          <p:stCondLst>
                                            <p:cond delay="800"/>
                                          </p:stCondLst>
                                        </p:cTn>
                                        <p:tgtEl>
                                          <p:spTgt spid="23"/>
                                        </p:tgtEl>
                                        <p:attrNameLst>
                                          <p:attrName>r</p:attrName>
                                        </p:attrNameLst>
                                      </p:cBhvr>
                                    </p:animRot>
                                  </p:childTnLst>
                                </p:cTn>
                              </p:par>
                              <p:par>
                                <p:cTn id="46" presetID="10" presetClass="entr" presetSubtype="0" fill="hold" grpId="4"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childTnLst>
                          </p:cTn>
                        </p:par>
                        <p:par>
                          <p:cTn id="49" fill="hold">
                            <p:stCondLst>
                              <p:cond delay="1000"/>
                            </p:stCondLst>
                            <p:childTnLst>
                              <p:par>
                                <p:cTn id="50" presetID="10" presetClass="exit" presetSubtype="0" fill="hold" grpId="5" nodeType="afterEffect">
                                  <p:stCondLst>
                                    <p:cond delay="0"/>
                                  </p:stCondLst>
                                  <p:childTnLst>
                                    <p:animEffect transition="out" filter="fade">
                                      <p:cBhvr>
                                        <p:cTn id="51" dur="500"/>
                                        <p:tgtEl>
                                          <p:spTgt spid="31"/>
                                        </p:tgtEl>
                                      </p:cBhvr>
                                    </p:animEffect>
                                    <p:set>
                                      <p:cBhvr>
                                        <p:cTn id="52"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3" restart="whenNotActive" fill="hold" evtFilter="cancelBubble" nodeType="interactiveSeq">
                <p:stCondLst>
                  <p:cond evt="onClick" delay="0">
                    <p:tgtEl>
                      <p:spTgt spid="21"/>
                    </p:tgtEl>
                  </p:cond>
                </p:stCondLst>
                <p:endSync evt="end" delay="0">
                  <p:rtn val="all"/>
                </p:endSync>
                <p:childTnLst>
                  <p:par>
                    <p:cTn id="54" fill="hold">
                      <p:stCondLst>
                        <p:cond delay="0"/>
                      </p:stCondLst>
                      <p:childTnLst>
                        <p:par>
                          <p:cTn id="55" fill="hold">
                            <p:stCondLst>
                              <p:cond delay="0"/>
                            </p:stCondLst>
                            <p:childTnLst>
                              <p:par>
                                <p:cTn id="56" presetID="21" presetClass="entr" presetSubtype="1"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heel(1)">
                                      <p:cBhvr>
                                        <p:cTn id="58" dur="1000"/>
                                        <p:tgtEl>
                                          <p:spTgt spid="2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childTnLst>
                          </p:cTn>
                        </p:par>
                        <p:par>
                          <p:cTn id="62" fill="hold">
                            <p:stCondLst>
                              <p:cond delay="1000"/>
                            </p:stCondLst>
                            <p:childTnLst>
                              <p:par>
                                <p:cTn id="63" presetID="10" presetClass="exit" presetSubtype="0" fill="hold" grpId="1" nodeType="afterEffect">
                                  <p:stCondLst>
                                    <p:cond delay="0"/>
                                  </p:stCondLst>
                                  <p:childTnLst>
                                    <p:animEffect transition="out" filter="fade">
                                      <p:cBhvr>
                                        <p:cTn id="64" dur="500"/>
                                        <p:tgtEl>
                                          <p:spTgt spid="32"/>
                                        </p:tgtEl>
                                      </p:cBhvr>
                                    </p:animEffect>
                                    <p:set>
                                      <p:cBhvr>
                                        <p:cTn id="65"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3" grpId="0" animBg="1"/>
      <p:bldP spid="23" grpId="0" animBg="1"/>
      <p:bldP spid="23" grpId="1" animBg="1"/>
      <p:bldP spid="21" grpId="0" animBg="1"/>
      <p:bldP spid="9" grpId="0" animBg="1"/>
      <p:bldP spid="10" grpId="0" animBg="1"/>
      <p:bldP spid="31" grpId="4"/>
      <p:bldP spid="31" grpId="5"/>
      <p:bldP spid="32" grpId="0"/>
      <p:bldP spid="32" grpId="1"/>
      <p:bldP spid="2" grpId="0"/>
      <p:bldP spid="20"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242454" y="2922538"/>
            <a:ext cx="659091" cy="659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nswer A">
            <a:extLst>
              <a:ext uri="{FF2B5EF4-FFF2-40B4-BE49-F238E27FC236}">
                <a16:creationId xmlns:a16="http://schemas.microsoft.com/office/drawing/2014/main" id="{B99A81FD-082F-4B15-A80E-1815A4412B24}"/>
              </a:ext>
            </a:extLst>
          </p:cNvPr>
          <p:cNvSpPr/>
          <p:nvPr/>
        </p:nvSpPr>
        <p:spPr>
          <a:xfrm>
            <a:off x="2745886" y="4453072"/>
            <a:ext cx="1535987" cy="646332"/>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&lt;</a:t>
            </a:r>
          </a:p>
        </p:txBody>
      </p:sp>
      <p:sp>
        <p:nvSpPr>
          <p:cNvPr id="21" name="Answer B">
            <a:extLst>
              <a:ext uri="{FF2B5EF4-FFF2-40B4-BE49-F238E27FC236}">
                <a16:creationId xmlns:a16="http://schemas.microsoft.com/office/drawing/2014/main" id="{F4AD4401-434D-4F67-B657-77D3F621D278}"/>
              </a:ext>
            </a:extLst>
          </p:cNvPr>
          <p:cNvSpPr/>
          <p:nvPr/>
        </p:nvSpPr>
        <p:spPr>
          <a:xfrm>
            <a:off x="4845507" y="4451738"/>
            <a:ext cx="1535987" cy="646332"/>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&gt;</a:t>
            </a:r>
          </a:p>
        </p:txBody>
      </p:sp>
      <p:sp>
        <p:nvSpPr>
          <p:cNvPr id="9" name="Pentagon 12">
            <a:extLst>
              <a:ext uri="{FF2B5EF4-FFF2-40B4-BE49-F238E27FC236}">
                <a16:creationId xmlns:a16="http://schemas.microsoft.com/office/drawing/2014/main" id="{81476A7B-076C-49A9-BF9B-8C4E92AFD1A7}"/>
              </a:ext>
            </a:extLst>
          </p:cNvPr>
          <p:cNvSpPr/>
          <p:nvPr/>
        </p:nvSpPr>
        <p:spPr>
          <a:xfrm flipH="1">
            <a:off x="4845507" y="765175"/>
            <a:ext cx="3851966"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Compare and order fractions, including fractions &gt; 1</a:t>
            </a:r>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Quiz</a:t>
            </a:r>
          </a:p>
        </p:txBody>
      </p:sp>
      <p:sp>
        <p:nvSpPr>
          <p:cNvPr id="31" name="Try Again!">
            <a:extLst>
              <a:ext uri="{FF2B5EF4-FFF2-40B4-BE49-F238E27FC236}">
                <a16:creationId xmlns:a16="http://schemas.microsoft.com/office/drawing/2014/main" id="{3784DBBA-BA0C-4D88-B64F-C69898662580}"/>
              </a:ext>
            </a:extLst>
          </p:cNvPr>
          <p:cNvSpPr txBox="1"/>
          <p:nvPr/>
        </p:nvSpPr>
        <p:spPr>
          <a:xfrm>
            <a:off x="864240" y="5589871"/>
            <a:ext cx="7394575" cy="461665"/>
          </a:xfrm>
          <a:prstGeom prst="rect">
            <a:avLst/>
          </a:prstGeom>
          <a:noFill/>
        </p:spPr>
        <p:txBody>
          <a:bodyPr wrap="square" rtlCol="0">
            <a:spAutoFit/>
          </a:bodyPr>
          <a:lstStyle/>
          <a:p>
            <a:pPr algn="ctr"/>
            <a:r>
              <a:rPr lang="en-GB" sz="2400" dirty="0"/>
              <a:t>Try again!</a:t>
            </a:r>
          </a:p>
        </p:txBody>
      </p:sp>
      <p:sp>
        <p:nvSpPr>
          <p:cNvPr id="32" name="Correct!">
            <a:extLst>
              <a:ext uri="{FF2B5EF4-FFF2-40B4-BE49-F238E27FC236}">
                <a16:creationId xmlns:a16="http://schemas.microsoft.com/office/drawing/2014/main" id="{47D62B31-A843-4711-A22B-0A520861B3A2}"/>
              </a:ext>
            </a:extLst>
          </p:cNvPr>
          <p:cNvSpPr txBox="1"/>
          <p:nvPr/>
        </p:nvSpPr>
        <p:spPr>
          <a:xfrm>
            <a:off x="865658" y="5581060"/>
            <a:ext cx="7394575" cy="461665"/>
          </a:xfrm>
          <a:prstGeom prst="rect">
            <a:avLst/>
          </a:prstGeom>
          <a:noFill/>
        </p:spPr>
        <p:txBody>
          <a:bodyPr wrap="square" rtlCol="0">
            <a:spAutoFit/>
          </a:bodyPr>
          <a:lstStyle/>
          <a:p>
            <a:pPr algn="ctr"/>
            <a:r>
              <a:rPr lang="en-GB" sz="2400" dirty="0"/>
              <a:t>Correct!</a:t>
            </a:r>
          </a:p>
        </p:txBody>
      </p:sp>
      <p:grpSp>
        <p:nvGrpSpPr>
          <p:cNvPr id="13" name="Group 12"/>
          <p:cNvGrpSpPr/>
          <p:nvPr/>
        </p:nvGrpSpPr>
        <p:grpSpPr>
          <a:xfrm>
            <a:off x="3363599" y="2579414"/>
            <a:ext cx="918274" cy="1323439"/>
            <a:chOff x="1812100" y="3501654"/>
            <a:chExt cx="918274" cy="1323439"/>
          </a:xfrm>
        </p:grpSpPr>
        <p:sp>
          <p:nvSpPr>
            <p:cNvPr id="14" name="TextBox 13"/>
            <p:cNvSpPr txBox="1"/>
            <p:nvPr/>
          </p:nvSpPr>
          <p:spPr>
            <a:xfrm>
              <a:off x="1812100" y="3501654"/>
              <a:ext cx="918274" cy="1323439"/>
            </a:xfrm>
            <a:prstGeom prst="rect">
              <a:avLst/>
            </a:prstGeom>
            <a:noFill/>
          </p:spPr>
          <p:txBody>
            <a:bodyPr wrap="square" rtlCol="0">
              <a:spAutoFit/>
            </a:bodyPr>
            <a:lstStyle/>
            <a:p>
              <a:pPr algn="ctr"/>
              <a:r>
                <a:rPr lang="en-GB" sz="4000" b="1" dirty="0"/>
                <a:t>7</a:t>
              </a:r>
            </a:p>
            <a:p>
              <a:pPr algn="ctr"/>
              <a:r>
                <a:rPr lang="en-GB" sz="4000" b="1" dirty="0"/>
                <a:t>12</a:t>
              </a:r>
            </a:p>
          </p:txBody>
        </p:sp>
        <p:cxnSp>
          <p:nvCxnSpPr>
            <p:cNvPr id="15" name="Straight Connector 14"/>
            <p:cNvCxnSpPr/>
            <p:nvPr/>
          </p:nvCxnSpPr>
          <p:spPr>
            <a:xfrm>
              <a:off x="2039164" y="4174324"/>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2" name="Rectangle 1"/>
          <p:cNvSpPr/>
          <p:nvPr/>
        </p:nvSpPr>
        <p:spPr>
          <a:xfrm>
            <a:off x="755650" y="1722779"/>
            <a:ext cx="7632700" cy="430887"/>
          </a:xfrm>
          <a:prstGeom prst="rect">
            <a:avLst/>
          </a:prstGeom>
        </p:spPr>
        <p:txBody>
          <a:bodyPr wrap="square">
            <a:spAutoFit/>
          </a:bodyPr>
          <a:lstStyle/>
          <a:p>
            <a:pPr lvl="0" algn="ctr">
              <a:defRPr/>
            </a:pPr>
            <a:r>
              <a:rPr lang="en-GB" sz="2200" dirty="0">
                <a:solidFill>
                  <a:srgbClr val="1C1C1C"/>
                </a:solidFill>
              </a:rPr>
              <a:t>Choose the correct symbol to compare these fractions.</a:t>
            </a:r>
          </a:p>
        </p:txBody>
      </p:sp>
      <p:sp>
        <p:nvSpPr>
          <p:cNvPr id="20" name="Answer B">
            <a:extLst>
              <a:ext uri="{FF2B5EF4-FFF2-40B4-BE49-F238E27FC236}">
                <a16:creationId xmlns:a16="http://schemas.microsoft.com/office/drawing/2014/main" id="{F4AD4401-434D-4F67-B657-77D3F621D278}"/>
              </a:ext>
            </a:extLst>
          </p:cNvPr>
          <p:cNvSpPr/>
          <p:nvPr/>
        </p:nvSpPr>
        <p:spPr>
          <a:xfrm>
            <a:off x="4845507" y="4450281"/>
            <a:ext cx="1535987" cy="646332"/>
          </a:xfrm>
          <a:prstGeom prst="roundRect">
            <a:avLst>
              <a:gd name="adj" fmla="val 0"/>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p:txBody>
      </p:sp>
      <p:grpSp>
        <p:nvGrpSpPr>
          <p:cNvPr id="16" name="Group 15"/>
          <p:cNvGrpSpPr/>
          <p:nvPr/>
        </p:nvGrpSpPr>
        <p:grpSpPr>
          <a:xfrm>
            <a:off x="4819863" y="2579414"/>
            <a:ext cx="918274" cy="1323439"/>
            <a:chOff x="1812100" y="3501654"/>
            <a:chExt cx="918274" cy="1323439"/>
          </a:xfrm>
        </p:grpSpPr>
        <p:sp>
          <p:nvSpPr>
            <p:cNvPr id="17" name="TextBox 16"/>
            <p:cNvSpPr txBox="1"/>
            <p:nvPr/>
          </p:nvSpPr>
          <p:spPr>
            <a:xfrm>
              <a:off x="1812100" y="3501654"/>
              <a:ext cx="918274" cy="1323439"/>
            </a:xfrm>
            <a:prstGeom prst="rect">
              <a:avLst/>
            </a:prstGeom>
            <a:noFill/>
          </p:spPr>
          <p:txBody>
            <a:bodyPr wrap="square" rtlCol="0">
              <a:spAutoFit/>
            </a:bodyPr>
            <a:lstStyle/>
            <a:p>
              <a:pPr algn="ctr"/>
              <a:r>
                <a:rPr lang="en-GB" sz="4000" b="1" dirty="0"/>
                <a:t>3</a:t>
              </a:r>
            </a:p>
            <a:p>
              <a:pPr algn="ctr"/>
              <a:r>
                <a:rPr lang="en-GB" sz="4000" b="1" dirty="0"/>
                <a:t>7</a:t>
              </a:r>
            </a:p>
          </p:txBody>
        </p:sp>
        <p:cxnSp>
          <p:nvCxnSpPr>
            <p:cNvPr id="22" name="Straight Connector 21"/>
            <p:cNvCxnSpPr/>
            <p:nvPr/>
          </p:nvCxnSpPr>
          <p:spPr>
            <a:xfrm>
              <a:off x="2039164" y="4174324"/>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4" name="Rectangle 3"/>
          <p:cNvSpPr/>
          <p:nvPr/>
        </p:nvSpPr>
        <p:spPr>
          <a:xfrm>
            <a:off x="4404220" y="3084304"/>
            <a:ext cx="335559" cy="33555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0317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par>
                          <p:cTn id="29" fill="hold">
                            <p:stCondLst>
                              <p:cond delay="500"/>
                            </p:stCondLst>
                            <p:childTnLst>
                              <p:par>
                                <p:cTn id="30" presetID="10" presetClass="entr" presetSubtype="0" fill="hold" grpId="1"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23"/>
                    </p:tgtEl>
                  </p:cond>
                </p:stCondLst>
                <p:endSync evt="end" delay="0">
                  <p:rtn val="all"/>
                </p:endSync>
                <p:childTnLst>
                  <p:par>
                    <p:cTn id="38" fill="hold">
                      <p:stCondLst>
                        <p:cond delay="0"/>
                      </p:stCondLst>
                      <p:childTnLst>
                        <p:par>
                          <p:cTn id="39" fill="hold">
                            <p:stCondLst>
                              <p:cond delay="0"/>
                            </p:stCondLst>
                            <p:childTnLst>
                              <p:par>
                                <p:cTn id="40" presetID="32" presetClass="emph" presetSubtype="0" fill="hold" grpId="0" nodeType="clickEffect">
                                  <p:stCondLst>
                                    <p:cond delay="0"/>
                                  </p:stCondLst>
                                  <p:childTnLst>
                                    <p:animRot by="120000">
                                      <p:cBhvr>
                                        <p:cTn id="41" dur="100" fill="hold">
                                          <p:stCondLst>
                                            <p:cond delay="0"/>
                                          </p:stCondLst>
                                        </p:cTn>
                                        <p:tgtEl>
                                          <p:spTgt spid="23"/>
                                        </p:tgtEl>
                                        <p:attrNameLst>
                                          <p:attrName>r</p:attrName>
                                        </p:attrNameLst>
                                      </p:cBhvr>
                                    </p:animRot>
                                    <p:animRot by="-240000">
                                      <p:cBhvr>
                                        <p:cTn id="42" dur="200" fill="hold">
                                          <p:stCondLst>
                                            <p:cond delay="200"/>
                                          </p:stCondLst>
                                        </p:cTn>
                                        <p:tgtEl>
                                          <p:spTgt spid="23"/>
                                        </p:tgtEl>
                                        <p:attrNameLst>
                                          <p:attrName>r</p:attrName>
                                        </p:attrNameLst>
                                      </p:cBhvr>
                                    </p:animRot>
                                    <p:animRot by="240000">
                                      <p:cBhvr>
                                        <p:cTn id="43" dur="200" fill="hold">
                                          <p:stCondLst>
                                            <p:cond delay="400"/>
                                          </p:stCondLst>
                                        </p:cTn>
                                        <p:tgtEl>
                                          <p:spTgt spid="23"/>
                                        </p:tgtEl>
                                        <p:attrNameLst>
                                          <p:attrName>r</p:attrName>
                                        </p:attrNameLst>
                                      </p:cBhvr>
                                    </p:animRot>
                                    <p:animRot by="-240000">
                                      <p:cBhvr>
                                        <p:cTn id="44" dur="200" fill="hold">
                                          <p:stCondLst>
                                            <p:cond delay="600"/>
                                          </p:stCondLst>
                                        </p:cTn>
                                        <p:tgtEl>
                                          <p:spTgt spid="23"/>
                                        </p:tgtEl>
                                        <p:attrNameLst>
                                          <p:attrName>r</p:attrName>
                                        </p:attrNameLst>
                                      </p:cBhvr>
                                    </p:animRot>
                                    <p:animRot by="120000">
                                      <p:cBhvr>
                                        <p:cTn id="45" dur="200" fill="hold">
                                          <p:stCondLst>
                                            <p:cond delay="800"/>
                                          </p:stCondLst>
                                        </p:cTn>
                                        <p:tgtEl>
                                          <p:spTgt spid="23"/>
                                        </p:tgtEl>
                                        <p:attrNameLst>
                                          <p:attrName>r</p:attrName>
                                        </p:attrNameLst>
                                      </p:cBhvr>
                                    </p:animRot>
                                  </p:childTnLst>
                                </p:cTn>
                              </p:par>
                              <p:par>
                                <p:cTn id="46" presetID="10" presetClass="entr" presetSubtype="0"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childTnLst>
                          </p:cTn>
                        </p:par>
                        <p:par>
                          <p:cTn id="49" fill="hold">
                            <p:stCondLst>
                              <p:cond delay="1000"/>
                            </p:stCondLst>
                            <p:childTnLst>
                              <p:par>
                                <p:cTn id="50" presetID="10" presetClass="exit" presetSubtype="0" fill="hold" grpId="1" nodeType="afterEffect">
                                  <p:stCondLst>
                                    <p:cond delay="0"/>
                                  </p:stCondLst>
                                  <p:childTnLst>
                                    <p:animEffect transition="out" filter="fade">
                                      <p:cBhvr>
                                        <p:cTn id="51" dur="500"/>
                                        <p:tgtEl>
                                          <p:spTgt spid="31"/>
                                        </p:tgtEl>
                                      </p:cBhvr>
                                    </p:animEffect>
                                    <p:set>
                                      <p:cBhvr>
                                        <p:cTn id="52"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3" restart="whenNotActive" fill="hold" evtFilter="cancelBubble" nodeType="interactiveSeq">
                <p:stCondLst>
                  <p:cond evt="onClick" delay="0">
                    <p:tgtEl>
                      <p:spTgt spid="21"/>
                    </p:tgtEl>
                  </p:cond>
                </p:stCondLst>
                <p:endSync evt="end" delay="0">
                  <p:rtn val="all"/>
                </p:endSync>
                <p:childTnLst>
                  <p:par>
                    <p:cTn id="54" fill="hold">
                      <p:stCondLst>
                        <p:cond delay="0"/>
                      </p:stCondLst>
                      <p:childTnLst>
                        <p:par>
                          <p:cTn id="55" fill="hold">
                            <p:stCondLst>
                              <p:cond delay="0"/>
                            </p:stCondLst>
                            <p:childTnLst>
                              <p:par>
                                <p:cTn id="56" presetID="21" presetClass="entr" presetSubtype="1"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heel(1)">
                                      <p:cBhvr>
                                        <p:cTn id="58" dur="1000"/>
                                        <p:tgtEl>
                                          <p:spTgt spid="2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childTnLst>
                          </p:cTn>
                        </p:par>
                        <p:par>
                          <p:cTn id="62" fill="hold">
                            <p:stCondLst>
                              <p:cond delay="1000"/>
                            </p:stCondLst>
                            <p:childTnLst>
                              <p:par>
                                <p:cTn id="63" presetID="10" presetClass="exit" presetSubtype="0" fill="hold" grpId="1" nodeType="afterEffect">
                                  <p:stCondLst>
                                    <p:cond delay="0"/>
                                  </p:stCondLst>
                                  <p:childTnLst>
                                    <p:animEffect transition="out" filter="fade">
                                      <p:cBhvr>
                                        <p:cTn id="64" dur="500"/>
                                        <p:tgtEl>
                                          <p:spTgt spid="32"/>
                                        </p:tgtEl>
                                      </p:cBhvr>
                                    </p:animEffect>
                                    <p:set>
                                      <p:cBhvr>
                                        <p:cTn id="65"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3" grpId="0" animBg="1"/>
      <p:bldP spid="23" grpId="0" animBg="1"/>
      <p:bldP spid="23" grpId="1" animBg="1"/>
      <p:bldP spid="21" grpId="0" animBg="1"/>
      <p:bldP spid="9" grpId="0" animBg="1"/>
      <p:bldP spid="10" grpId="0" animBg="1"/>
      <p:bldP spid="31" grpId="0"/>
      <p:bldP spid="31" grpId="1"/>
      <p:bldP spid="32" grpId="0"/>
      <p:bldP spid="32" grpId="1"/>
      <p:bldP spid="2" grpId="0"/>
      <p:bldP spid="20"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242454" y="2922538"/>
            <a:ext cx="659091" cy="659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nswer A">
            <a:extLst>
              <a:ext uri="{FF2B5EF4-FFF2-40B4-BE49-F238E27FC236}">
                <a16:creationId xmlns:a16="http://schemas.microsoft.com/office/drawing/2014/main" id="{B99A81FD-082F-4B15-A80E-1815A4412B24}"/>
              </a:ext>
            </a:extLst>
          </p:cNvPr>
          <p:cNvSpPr/>
          <p:nvPr/>
        </p:nvSpPr>
        <p:spPr>
          <a:xfrm>
            <a:off x="2745886" y="4453072"/>
            <a:ext cx="1535987" cy="646332"/>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&lt;</a:t>
            </a:r>
          </a:p>
        </p:txBody>
      </p:sp>
      <p:sp>
        <p:nvSpPr>
          <p:cNvPr id="21" name="Answer B">
            <a:extLst>
              <a:ext uri="{FF2B5EF4-FFF2-40B4-BE49-F238E27FC236}">
                <a16:creationId xmlns:a16="http://schemas.microsoft.com/office/drawing/2014/main" id="{F4AD4401-434D-4F67-B657-77D3F621D278}"/>
              </a:ext>
            </a:extLst>
          </p:cNvPr>
          <p:cNvSpPr/>
          <p:nvPr/>
        </p:nvSpPr>
        <p:spPr>
          <a:xfrm>
            <a:off x="4845507" y="4451738"/>
            <a:ext cx="1535987" cy="646332"/>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&gt;</a:t>
            </a:r>
          </a:p>
        </p:txBody>
      </p:sp>
      <p:sp>
        <p:nvSpPr>
          <p:cNvPr id="9" name="Pentagon 12">
            <a:extLst>
              <a:ext uri="{FF2B5EF4-FFF2-40B4-BE49-F238E27FC236}">
                <a16:creationId xmlns:a16="http://schemas.microsoft.com/office/drawing/2014/main" id="{81476A7B-076C-49A9-BF9B-8C4E92AFD1A7}"/>
              </a:ext>
            </a:extLst>
          </p:cNvPr>
          <p:cNvSpPr/>
          <p:nvPr/>
        </p:nvSpPr>
        <p:spPr>
          <a:xfrm flipH="1">
            <a:off x="4845507" y="765175"/>
            <a:ext cx="3851966"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Compare and order fractions, including fractions &gt; 1</a:t>
            </a:r>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Quiz</a:t>
            </a:r>
          </a:p>
        </p:txBody>
      </p:sp>
      <p:sp>
        <p:nvSpPr>
          <p:cNvPr id="31" name="Try Again!">
            <a:extLst>
              <a:ext uri="{FF2B5EF4-FFF2-40B4-BE49-F238E27FC236}">
                <a16:creationId xmlns:a16="http://schemas.microsoft.com/office/drawing/2014/main" id="{3784DBBA-BA0C-4D88-B64F-C69898662580}"/>
              </a:ext>
            </a:extLst>
          </p:cNvPr>
          <p:cNvSpPr txBox="1"/>
          <p:nvPr/>
        </p:nvSpPr>
        <p:spPr>
          <a:xfrm>
            <a:off x="864240" y="5589871"/>
            <a:ext cx="7394575" cy="461665"/>
          </a:xfrm>
          <a:prstGeom prst="rect">
            <a:avLst/>
          </a:prstGeom>
          <a:noFill/>
        </p:spPr>
        <p:txBody>
          <a:bodyPr wrap="square" rtlCol="0">
            <a:spAutoFit/>
          </a:bodyPr>
          <a:lstStyle/>
          <a:p>
            <a:pPr algn="ctr"/>
            <a:r>
              <a:rPr lang="en-GB" sz="2400" dirty="0"/>
              <a:t>Try again!</a:t>
            </a:r>
          </a:p>
        </p:txBody>
      </p:sp>
      <p:sp>
        <p:nvSpPr>
          <p:cNvPr id="32" name="Correct!">
            <a:extLst>
              <a:ext uri="{FF2B5EF4-FFF2-40B4-BE49-F238E27FC236}">
                <a16:creationId xmlns:a16="http://schemas.microsoft.com/office/drawing/2014/main" id="{47D62B31-A843-4711-A22B-0A520861B3A2}"/>
              </a:ext>
            </a:extLst>
          </p:cNvPr>
          <p:cNvSpPr txBox="1"/>
          <p:nvPr/>
        </p:nvSpPr>
        <p:spPr>
          <a:xfrm>
            <a:off x="865658" y="5581060"/>
            <a:ext cx="7394575" cy="461665"/>
          </a:xfrm>
          <a:prstGeom prst="rect">
            <a:avLst/>
          </a:prstGeom>
          <a:noFill/>
        </p:spPr>
        <p:txBody>
          <a:bodyPr wrap="square" rtlCol="0">
            <a:spAutoFit/>
          </a:bodyPr>
          <a:lstStyle/>
          <a:p>
            <a:pPr algn="ctr"/>
            <a:r>
              <a:rPr lang="en-GB" sz="2400" dirty="0"/>
              <a:t>Correct!</a:t>
            </a:r>
          </a:p>
        </p:txBody>
      </p:sp>
      <p:grpSp>
        <p:nvGrpSpPr>
          <p:cNvPr id="13" name="Group 12"/>
          <p:cNvGrpSpPr/>
          <p:nvPr/>
        </p:nvGrpSpPr>
        <p:grpSpPr>
          <a:xfrm>
            <a:off x="3257068" y="2579414"/>
            <a:ext cx="918274" cy="1323439"/>
            <a:chOff x="1812100" y="3501654"/>
            <a:chExt cx="918274" cy="1323439"/>
          </a:xfrm>
        </p:grpSpPr>
        <p:sp>
          <p:nvSpPr>
            <p:cNvPr id="14" name="TextBox 13"/>
            <p:cNvSpPr txBox="1"/>
            <p:nvPr/>
          </p:nvSpPr>
          <p:spPr>
            <a:xfrm>
              <a:off x="1812100" y="3501654"/>
              <a:ext cx="918274" cy="1323439"/>
            </a:xfrm>
            <a:prstGeom prst="rect">
              <a:avLst/>
            </a:prstGeom>
            <a:noFill/>
          </p:spPr>
          <p:txBody>
            <a:bodyPr wrap="square" rtlCol="0">
              <a:spAutoFit/>
            </a:bodyPr>
            <a:lstStyle/>
            <a:p>
              <a:pPr algn="ctr"/>
              <a:r>
                <a:rPr lang="en-GB" sz="4000" b="1" dirty="0"/>
                <a:t>3</a:t>
              </a:r>
            </a:p>
            <a:p>
              <a:pPr algn="ctr"/>
              <a:r>
                <a:rPr lang="en-GB" sz="4000" b="1" dirty="0"/>
                <a:t>4</a:t>
              </a:r>
            </a:p>
          </p:txBody>
        </p:sp>
        <p:cxnSp>
          <p:nvCxnSpPr>
            <p:cNvPr id="15" name="Straight Connector 14"/>
            <p:cNvCxnSpPr/>
            <p:nvPr/>
          </p:nvCxnSpPr>
          <p:spPr>
            <a:xfrm>
              <a:off x="2039164" y="4174324"/>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2" name="Rectangle 1"/>
          <p:cNvSpPr/>
          <p:nvPr/>
        </p:nvSpPr>
        <p:spPr>
          <a:xfrm>
            <a:off x="755650" y="1722779"/>
            <a:ext cx="7632700" cy="430887"/>
          </a:xfrm>
          <a:prstGeom prst="rect">
            <a:avLst/>
          </a:prstGeom>
        </p:spPr>
        <p:txBody>
          <a:bodyPr wrap="square">
            <a:spAutoFit/>
          </a:bodyPr>
          <a:lstStyle/>
          <a:p>
            <a:pPr lvl="0" algn="ctr">
              <a:defRPr/>
            </a:pPr>
            <a:r>
              <a:rPr lang="en-GB" sz="2200" dirty="0">
                <a:solidFill>
                  <a:srgbClr val="1C1C1C"/>
                </a:solidFill>
              </a:rPr>
              <a:t>Choose the correct symbol to compare these fractions.</a:t>
            </a:r>
          </a:p>
        </p:txBody>
      </p:sp>
      <p:sp>
        <p:nvSpPr>
          <p:cNvPr id="20" name="Answer B">
            <a:extLst>
              <a:ext uri="{FF2B5EF4-FFF2-40B4-BE49-F238E27FC236}">
                <a16:creationId xmlns:a16="http://schemas.microsoft.com/office/drawing/2014/main" id="{F4AD4401-434D-4F67-B657-77D3F621D278}"/>
              </a:ext>
            </a:extLst>
          </p:cNvPr>
          <p:cNvSpPr/>
          <p:nvPr/>
        </p:nvSpPr>
        <p:spPr>
          <a:xfrm>
            <a:off x="2716138" y="4450281"/>
            <a:ext cx="1535987" cy="646332"/>
          </a:xfrm>
          <a:prstGeom prst="roundRect">
            <a:avLst>
              <a:gd name="adj" fmla="val 0"/>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p:txBody>
      </p:sp>
      <p:grpSp>
        <p:nvGrpSpPr>
          <p:cNvPr id="16" name="Group 15"/>
          <p:cNvGrpSpPr/>
          <p:nvPr/>
        </p:nvGrpSpPr>
        <p:grpSpPr>
          <a:xfrm>
            <a:off x="5279905" y="2579414"/>
            <a:ext cx="918274" cy="1323439"/>
            <a:chOff x="2378673" y="3501654"/>
            <a:chExt cx="918274" cy="1323439"/>
          </a:xfrm>
        </p:grpSpPr>
        <p:sp>
          <p:nvSpPr>
            <p:cNvPr id="17" name="TextBox 16"/>
            <p:cNvSpPr txBox="1"/>
            <p:nvPr/>
          </p:nvSpPr>
          <p:spPr>
            <a:xfrm>
              <a:off x="2378673" y="3501654"/>
              <a:ext cx="918274" cy="1323439"/>
            </a:xfrm>
            <a:prstGeom prst="rect">
              <a:avLst/>
            </a:prstGeom>
            <a:noFill/>
          </p:spPr>
          <p:txBody>
            <a:bodyPr wrap="square" rtlCol="0">
              <a:spAutoFit/>
            </a:bodyPr>
            <a:lstStyle/>
            <a:p>
              <a:pPr algn="ctr"/>
              <a:r>
                <a:rPr lang="en-GB" sz="4000" b="1" dirty="0"/>
                <a:t>8</a:t>
              </a:r>
            </a:p>
            <a:p>
              <a:pPr algn="ctr"/>
              <a:r>
                <a:rPr lang="en-GB" sz="4000" b="1" dirty="0"/>
                <a:t>9</a:t>
              </a:r>
            </a:p>
          </p:txBody>
        </p:sp>
        <p:cxnSp>
          <p:nvCxnSpPr>
            <p:cNvPr id="22" name="Straight Connector 21"/>
            <p:cNvCxnSpPr/>
            <p:nvPr/>
          </p:nvCxnSpPr>
          <p:spPr>
            <a:xfrm>
              <a:off x="2605737" y="4174324"/>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4" name="Rectangle 3"/>
          <p:cNvSpPr/>
          <p:nvPr/>
        </p:nvSpPr>
        <p:spPr>
          <a:xfrm>
            <a:off x="4404220" y="3084304"/>
            <a:ext cx="335559" cy="33555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2999241" y="2769094"/>
            <a:ext cx="544644" cy="830997"/>
          </a:xfrm>
          <a:prstGeom prst="rect">
            <a:avLst/>
          </a:prstGeom>
        </p:spPr>
        <p:txBody>
          <a:bodyPr wrap="square">
            <a:spAutoFit/>
          </a:bodyPr>
          <a:lstStyle/>
          <a:p>
            <a:pPr lvl="0" algn="ctr">
              <a:defRPr/>
            </a:pPr>
            <a:r>
              <a:rPr lang="en-GB" sz="4800" b="1" dirty="0">
                <a:solidFill>
                  <a:srgbClr val="1C1C1C"/>
                </a:solidFill>
              </a:rPr>
              <a:t>1</a:t>
            </a:r>
          </a:p>
        </p:txBody>
      </p:sp>
      <p:sp>
        <p:nvSpPr>
          <p:cNvPr id="19" name="Rectangle 18"/>
          <p:cNvSpPr/>
          <p:nvPr/>
        </p:nvSpPr>
        <p:spPr>
          <a:xfrm>
            <a:off x="5022078" y="2769094"/>
            <a:ext cx="544644" cy="830997"/>
          </a:xfrm>
          <a:prstGeom prst="rect">
            <a:avLst/>
          </a:prstGeom>
        </p:spPr>
        <p:txBody>
          <a:bodyPr wrap="square">
            <a:spAutoFit/>
          </a:bodyPr>
          <a:lstStyle/>
          <a:p>
            <a:pPr lvl="0" algn="ctr">
              <a:defRPr/>
            </a:pPr>
            <a:r>
              <a:rPr lang="en-GB" sz="4800" b="1" dirty="0">
                <a:solidFill>
                  <a:srgbClr val="1C1C1C"/>
                </a:solidFill>
              </a:rPr>
              <a:t>1</a:t>
            </a:r>
          </a:p>
        </p:txBody>
      </p:sp>
    </p:spTree>
    <p:extLst>
      <p:ext uri="{BB962C8B-B14F-4D97-AF65-F5344CB8AC3E}">
        <p14:creationId xmlns:p14="http://schemas.microsoft.com/office/powerpoint/2010/main" val="226766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par>
                          <p:cTn id="35" fill="hold">
                            <p:stCondLst>
                              <p:cond delay="500"/>
                            </p:stCondLst>
                            <p:childTnLst>
                              <p:par>
                                <p:cTn id="36" presetID="10" presetClass="entr" presetSubtype="0" fill="hold" grpId="1"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23"/>
                    </p:tgtEl>
                  </p:cond>
                </p:stCondLst>
                <p:endSync evt="end" delay="0">
                  <p:rtn val="all"/>
                </p:endSync>
                <p:childTnLst>
                  <p:par>
                    <p:cTn id="44" fill="hold">
                      <p:stCondLst>
                        <p:cond delay="0"/>
                      </p:stCondLst>
                      <p:childTnLst>
                        <p:par>
                          <p:cTn id="45" fill="hold">
                            <p:stCondLst>
                              <p:cond delay="0"/>
                            </p:stCondLst>
                            <p:childTnLst>
                              <p:par>
                                <p:cTn id="46" presetID="21" presetClass="entr" presetSubtype="1"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heel(1)">
                                      <p:cBhvr>
                                        <p:cTn id="48" dur="1000"/>
                                        <p:tgtEl>
                                          <p:spTgt spid="2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childTnLst>
                          </p:cTn>
                        </p:par>
                        <p:par>
                          <p:cTn id="52" fill="hold">
                            <p:stCondLst>
                              <p:cond delay="1000"/>
                            </p:stCondLst>
                            <p:childTnLst>
                              <p:par>
                                <p:cTn id="53" presetID="10" presetClass="exit" presetSubtype="0" fill="hold" grpId="1" nodeType="afterEffect">
                                  <p:stCondLst>
                                    <p:cond delay="0"/>
                                  </p:stCondLst>
                                  <p:childTnLst>
                                    <p:animEffect transition="out" filter="fade">
                                      <p:cBhvr>
                                        <p:cTn id="54" dur="500"/>
                                        <p:tgtEl>
                                          <p:spTgt spid="32"/>
                                        </p:tgtEl>
                                      </p:cBhvr>
                                    </p:animEffect>
                                    <p:set>
                                      <p:cBhvr>
                                        <p:cTn id="55"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6" restart="whenNotActive" fill="hold" evtFilter="cancelBubble" nodeType="interactiveSeq">
                <p:stCondLst>
                  <p:cond evt="onClick" delay="0">
                    <p:tgtEl>
                      <p:spTgt spid="21"/>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1" nodeType="clickEffect">
                                  <p:stCondLst>
                                    <p:cond delay="0"/>
                                  </p:stCondLst>
                                  <p:childTnLst>
                                    <p:animRot by="120000">
                                      <p:cBhvr>
                                        <p:cTn id="60" dur="100" fill="hold">
                                          <p:stCondLst>
                                            <p:cond delay="0"/>
                                          </p:stCondLst>
                                        </p:cTn>
                                        <p:tgtEl>
                                          <p:spTgt spid="21"/>
                                        </p:tgtEl>
                                        <p:attrNameLst>
                                          <p:attrName>r</p:attrName>
                                        </p:attrNameLst>
                                      </p:cBhvr>
                                    </p:animRot>
                                    <p:animRot by="-240000">
                                      <p:cBhvr>
                                        <p:cTn id="61" dur="200" fill="hold">
                                          <p:stCondLst>
                                            <p:cond delay="200"/>
                                          </p:stCondLst>
                                        </p:cTn>
                                        <p:tgtEl>
                                          <p:spTgt spid="21"/>
                                        </p:tgtEl>
                                        <p:attrNameLst>
                                          <p:attrName>r</p:attrName>
                                        </p:attrNameLst>
                                      </p:cBhvr>
                                    </p:animRot>
                                    <p:animRot by="240000">
                                      <p:cBhvr>
                                        <p:cTn id="62" dur="200" fill="hold">
                                          <p:stCondLst>
                                            <p:cond delay="400"/>
                                          </p:stCondLst>
                                        </p:cTn>
                                        <p:tgtEl>
                                          <p:spTgt spid="21"/>
                                        </p:tgtEl>
                                        <p:attrNameLst>
                                          <p:attrName>r</p:attrName>
                                        </p:attrNameLst>
                                      </p:cBhvr>
                                    </p:animRot>
                                    <p:animRot by="-240000">
                                      <p:cBhvr>
                                        <p:cTn id="63" dur="200" fill="hold">
                                          <p:stCondLst>
                                            <p:cond delay="600"/>
                                          </p:stCondLst>
                                        </p:cTn>
                                        <p:tgtEl>
                                          <p:spTgt spid="21"/>
                                        </p:tgtEl>
                                        <p:attrNameLst>
                                          <p:attrName>r</p:attrName>
                                        </p:attrNameLst>
                                      </p:cBhvr>
                                    </p:animRot>
                                    <p:animRot by="120000">
                                      <p:cBhvr>
                                        <p:cTn id="64" dur="200" fill="hold">
                                          <p:stCondLst>
                                            <p:cond delay="800"/>
                                          </p:stCondLst>
                                        </p:cTn>
                                        <p:tgtEl>
                                          <p:spTgt spid="21"/>
                                        </p:tgtEl>
                                        <p:attrNameLst>
                                          <p:attrName>r</p:attrName>
                                        </p:attrNameLst>
                                      </p:cBhvr>
                                    </p:animRot>
                                  </p:childTnLst>
                                </p:cTn>
                              </p:par>
                              <p:par>
                                <p:cTn id="65" presetID="10"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childTnLst>
                          </p:cTn>
                        </p:par>
                        <p:par>
                          <p:cTn id="68" fill="hold">
                            <p:stCondLst>
                              <p:cond delay="500"/>
                            </p:stCondLst>
                            <p:childTnLst>
                              <p:par>
                                <p:cTn id="69" presetID="10" presetClass="exit" presetSubtype="0" fill="hold" grpId="1" nodeType="afterEffect">
                                  <p:stCondLst>
                                    <p:cond delay="0"/>
                                  </p:stCondLst>
                                  <p:childTnLst>
                                    <p:animEffect transition="out" filter="fade">
                                      <p:cBhvr>
                                        <p:cTn id="70" dur="500"/>
                                        <p:tgtEl>
                                          <p:spTgt spid="31"/>
                                        </p:tgtEl>
                                      </p:cBhvr>
                                    </p:animEffect>
                                    <p:set>
                                      <p:cBhvr>
                                        <p:cTn id="71"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3" grpId="0" animBg="1"/>
      <p:bldP spid="23" grpId="1" animBg="1"/>
      <p:bldP spid="21" grpId="0" animBg="1"/>
      <p:bldP spid="21" grpId="1" animBg="1"/>
      <p:bldP spid="9" grpId="0" animBg="1"/>
      <p:bldP spid="10" grpId="0" animBg="1"/>
      <p:bldP spid="31" grpId="0"/>
      <p:bldP spid="31" grpId="1"/>
      <p:bldP spid="32" grpId="0"/>
      <p:bldP spid="32" grpId="1"/>
      <p:bldP spid="2" grpId="0"/>
      <p:bldP spid="20" grpId="0" animBg="1"/>
      <p:bldP spid="4" grpId="0" animBg="1"/>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242454" y="2922538"/>
            <a:ext cx="659091" cy="659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nswer A">
            <a:extLst>
              <a:ext uri="{FF2B5EF4-FFF2-40B4-BE49-F238E27FC236}">
                <a16:creationId xmlns:a16="http://schemas.microsoft.com/office/drawing/2014/main" id="{B99A81FD-082F-4B15-A80E-1815A4412B24}"/>
              </a:ext>
            </a:extLst>
          </p:cNvPr>
          <p:cNvSpPr/>
          <p:nvPr/>
        </p:nvSpPr>
        <p:spPr>
          <a:xfrm>
            <a:off x="2745886" y="4453072"/>
            <a:ext cx="1535987" cy="646332"/>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&lt;</a:t>
            </a:r>
          </a:p>
        </p:txBody>
      </p:sp>
      <p:sp>
        <p:nvSpPr>
          <p:cNvPr id="21" name="Answer B">
            <a:extLst>
              <a:ext uri="{FF2B5EF4-FFF2-40B4-BE49-F238E27FC236}">
                <a16:creationId xmlns:a16="http://schemas.microsoft.com/office/drawing/2014/main" id="{F4AD4401-434D-4F67-B657-77D3F621D278}"/>
              </a:ext>
            </a:extLst>
          </p:cNvPr>
          <p:cNvSpPr/>
          <p:nvPr/>
        </p:nvSpPr>
        <p:spPr>
          <a:xfrm>
            <a:off x="4845507" y="4451738"/>
            <a:ext cx="1535987" cy="646332"/>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&gt;</a:t>
            </a:r>
          </a:p>
        </p:txBody>
      </p:sp>
      <p:sp>
        <p:nvSpPr>
          <p:cNvPr id="9" name="Pentagon 12">
            <a:extLst>
              <a:ext uri="{FF2B5EF4-FFF2-40B4-BE49-F238E27FC236}">
                <a16:creationId xmlns:a16="http://schemas.microsoft.com/office/drawing/2014/main" id="{81476A7B-076C-49A9-BF9B-8C4E92AFD1A7}"/>
              </a:ext>
            </a:extLst>
          </p:cNvPr>
          <p:cNvSpPr/>
          <p:nvPr/>
        </p:nvSpPr>
        <p:spPr>
          <a:xfrm flipH="1">
            <a:off x="4845507" y="765175"/>
            <a:ext cx="3851966"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Compare and order fractions, including fractions &gt; 1</a:t>
            </a:r>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Quiz</a:t>
            </a:r>
          </a:p>
        </p:txBody>
      </p:sp>
      <p:sp>
        <p:nvSpPr>
          <p:cNvPr id="31" name="Try Again!">
            <a:extLst>
              <a:ext uri="{FF2B5EF4-FFF2-40B4-BE49-F238E27FC236}">
                <a16:creationId xmlns:a16="http://schemas.microsoft.com/office/drawing/2014/main" id="{3784DBBA-BA0C-4D88-B64F-C69898662580}"/>
              </a:ext>
            </a:extLst>
          </p:cNvPr>
          <p:cNvSpPr txBox="1"/>
          <p:nvPr/>
        </p:nvSpPr>
        <p:spPr>
          <a:xfrm>
            <a:off x="864240" y="5589871"/>
            <a:ext cx="7394575" cy="461665"/>
          </a:xfrm>
          <a:prstGeom prst="rect">
            <a:avLst/>
          </a:prstGeom>
          <a:noFill/>
        </p:spPr>
        <p:txBody>
          <a:bodyPr wrap="square" rtlCol="0">
            <a:spAutoFit/>
          </a:bodyPr>
          <a:lstStyle/>
          <a:p>
            <a:pPr algn="ctr"/>
            <a:r>
              <a:rPr lang="en-GB" sz="2400" dirty="0"/>
              <a:t>Try again!</a:t>
            </a:r>
          </a:p>
        </p:txBody>
      </p:sp>
      <p:sp>
        <p:nvSpPr>
          <p:cNvPr id="32" name="Correct!">
            <a:extLst>
              <a:ext uri="{FF2B5EF4-FFF2-40B4-BE49-F238E27FC236}">
                <a16:creationId xmlns:a16="http://schemas.microsoft.com/office/drawing/2014/main" id="{47D62B31-A843-4711-A22B-0A520861B3A2}"/>
              </a:ext>
            </a:extLst>
          </p:cNvPr>
          <p:cNvSpPr txBox="1"/>
          <p:nvPr/>
        </p:nvSpPr>
        <p:spPr>
          <a:xfrm>
            <a:off x="865658" y="5581060"/>
            <a:ext cx="7394575" cy="461665"/>
          </a:xfrm>
          <a:prstGeom prst="rect">
            <a:avLst/>
          </a:prstGeom>
          <a:noFill/>
        </p:spPr>
        <p:txBody>
          <a:bodyPr wrap="square" rtlCol="0">
            <a:spAutoFit/>
          </a:bodyPr>
          <a:lstStyle/>
          <a:p>
            <a:pPr algn="ctr"/>
            <a:r>
              <a:rPr lang="en-GB" sz="2400" dirty="0"/>
              <a:t>Correct!</a:t>
            </a:r>
          </a:p>
        </p:txBody>
      </p:sp>
      <p:grpSp>
        <p:nvGrpSpPr>
          <p:cNvPr id="13" name="Group 12"/>
          <p:cNvGrpSpPr/>
          <p:nvPr/>
        </p:nvGrpSpPr>
        <p:grpSpPr>
          <a:xfrm>
            <a:off x="3257068" y="2579414"/>
            <a:ext cx="918274" cy="1323439"/>
            <a:chOff x="1812100" y="3501654"/>
            <a:chExt cx="918274" cy="1323439"/>
          </a:xfrm>
        </p:grpSpPr>
        <p:sp>
          <p:nvSpPr>
            <p:cNvPr id="14" name="TextBox 13"/>
            <p:cNvSpPr txBox="1"/>
            <p:nvPr/>
          </p:nvSpPr>
          <p:spPr>
            <a:xfrm>
              <a:off x="1812100" y="3501654"/>
              <a:ext cx="918274" cy="1323439"/>
            </a:xfrm>
            <a:prstGeom prst="rect">
              <a:avLst/>
            </a:prstGeom>
            <a:noFill/>
          </p:spPr>
          <p:txBody>
            <a:bodyPr wrap="square" rtlCol="0">
              <a:spAutoFit/>
            </a:bodyPr>
            <a:lstStyle/>
            <a:p>
              <a:pPr algn="ctr"/>
              <a:r>
                <a:rPr lang="en-GB" sz="4000" b="1" dirty="0"/>
                <a:t>3</a:t>
              </a:r>
            </a:p>
            <a:p>
              <a:pPr algn="ctr"/>
              <a:r>
                <a:rPr lang="en-GB" sz="4000" b="1" dirty="0"/>
                <a:t>5</a:t>
              </a:r>
            </a:p>
          </p:txBody>
        </p:sp>
        <p:cxnSp>
          <p:nvCxnSpPr>
            <p:cNvPr id="15" name="Straight Connector 14"/>
            <p:cNvCxnSpPr/>
            <p:nvPr/>
          </p:nvCxnSpPr>
          <p:spPr>
            <a:xfrm>
              <a:off x="2039164" y="4174324"/>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2" name="Rectangle 1"/>
          <p:cNvSpPr/>
          <p:nvPr/>
        </p:nvSpPr>
        <p:spPr>
          <a:xfrm>
            <a:off x="755650" y="1722779"/>
            <a:ext cx="7632700" cy="430887"/>
          </a:xfrm>
          <a:prstGeom prst="rect">
            <a:avLst/>
          </a:prstGeom>
        </p:spPr>
        <p:txBody>
          <a:bodyPr wrap="square">
            <a:spAutoFit/>
          </a:bodyPr>
          <a:lstStyle/>
          <a:p>
            <a:pPr lvl="0" algn="ctr">
              <a:defRPr/>
            </a:pPr>
            <a:r>
              <a:rPr lang="en-GB" sz="2200" dirty="0">
                <a:solidFill>
                  <a:srgbClr val="1C1C1C"/>
                </a:solidFill>
              </a:rPr>
              <a:t>Choose the correct symbol to compare these fractions.</a:t>
            </a:r>
          </a:p>
        </p:txBody>
      </p:sp>
      <p:sp>
        <p:nvSpPr>
          <p:cNvPr id="20" name="Answer B">
            <a:extLst>
              <a:ext uri="{FF2B5EF4-FFF2-40B4-BE49-F238E27FC236}">
                <a16:creationId xmlns:a16="http://schemas.microsoft.com/office/drawing/2014/main" id="{F4AD4401-434D-4F67-B657-77D3F621D278}"/>
              </a:ext>
            </a:extLst>
          </p:cNvPr>
          <p:cNvSpPr/>
          <p:nvPr/>
        </p:nvSpPr>
        <p:spPr>
          <a:xfrm>
            <a:off x="2716138" y="4450281"/>
            <a:ext cx="1535987" cy="646332"/>
          </a:xfrm>
          <a:prstGeom prst="roundRect">
            <a:avLst>
              <a:gd name="adj" fmla="val 0"/>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p:txBody>
      </p:sp>
      <p:grpSp>
        <p:nvGrpSpPr>
          <p:cNvPr id="16" name="Group 15"/>
          <p:cNvGrpSpPr/>
          <p:nvPr/>
        </p:nvGrpSpPr>
        <p:grpSpPr>
          <a:xfrm>
            <a:off x="5279905" y="2579414"/>
            <a:ext cx="918274" cy="1323439"/>
            <a:chOff x="2378673" y="3501654"/>
            <a:chExt cx="918274" cy="1323439"/>
          </a:xfrm>
        </p:grpSpPr>
        <p:sp>
          <p:nvSpPr>
            <p:cNvPr id="17" name="TextBox 16"/>
            <p:cNvSpPr txBox="1"/>
            <p:nvPr/>
          </p:nvSpPr>
          <p:spPr>
            <a:xfrm>
              <a:off x="2378673" y="3501654"/>
              <a:ext cx="918274" cy="1323439"/>
            </a:xfrm>
            <a:prstGeom prst="rect">
              <a:avLst/>
            </a:prstGeom>
            <a:noFill/>
          </p:spPr>
          <p:txBody>
            <a:bodyPr wrap="square" rtlCol="0">
              <a:spAutoFit/>
            </a:bodyPr>
            <a:lstStyle/>
            <a:p>
              <a:pPr algn="ctr"/>
              <a:r>
                <a:rPr lang="en-GB" sz="4000" b="1" dirty="0"/>
                <a:t>2</a:t>
              </a:r>
            </a:p>
            <a:p>
              <a:pPr algn="ctr"/>
              <a:r>
                <a:rPr lang="en-GB" sz="4000" b="1" dirty="0"/>
                <a:t>3</a:t>
              </a:r>
            </a:p>
          </p:txBody>
        </p:sp>
        <p:cxnSp>
          <p:nvCxnSpPr>
            <p:cNvPr id="22" name="Straight Connector 21"/>
            <p:cNvCxnSpPr/>
            <p:nvPr/>
          </p:nvCxnSpPr>
          <p:spPr>
            <a:xfrm>
              <a:off x="2605737" y="4174324"/>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4" name="Rectangle 3"/>
          <p:cNvSpPr/>
          <p:nvPr/>
        </p:nvSpPr>
        <p:spPr>
          <a:xfrm>
            <a:off x="4404220" y="3084304"/>
            <a:ext cx="335559" cy="33555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2999241" y="2769094"/>
            <a:ext cx="544644" cy="830997"/>
          </a:xfrm>
          <a:prstGeom prst="rect">
            <a:avLst/>
          </a:prstGeom>
        </p:spPr>
        <p:txBody>
          <a:bodyPr wrap="square">
            <a:spAutoFit/>
          </a:bodyPr>
          <a:lstStyle/>
          <a:p>
            <a:pPr lvl="0" algn="ctr">
              <a:defRPr/>
            </a:pPr>
            <a:r>
              <a:rPr lang="en-GB" sz="4800" b="1" dirty="0">
                <a:solidFill>
                  <a:srgbClr val="1C1C1C"/>
                </a:solidFill>
              </a:rPr>
              <a:t>1</a:t>
            </a:r>
          </a:p>
        </p:txBody>
      </p:sp>
      <p:sp>
        <p:nvSpPr>
          <p:cNvPr id="19" name="Rectangle 18"/>
          <p:cNvSpPr/>
          <p:nvPr/>
        </p:nvSpPr>
        <p:spPr>
          <a:xfrm>
            <a:off x="5022078" y="2769094"/>
            <a:ext cx="544644" cy="830997"/>
          </a:xfrm>
          <a:prstGeom prst="rect">
            <a:avLst/>
          </a:prstGeom>
        </p:spPr>
        <p:txBody>
          <a:bodyPr wrap="square">
            <a:spAutoFit/>
          </a:bodyPr>
          <a:lstStyle/>
          <a:p>
            <a:pPr lvl="0" algn="ctr">
              <a:defRPr/>
            </a:pPr>
            <a:r>
              <a:rPr lang="en-GB" sz="4800" b="1" dirty="0">
                <a:solidFill>
                  <a:srgbClr val="1C1C1C"/>
                </a:solidFill>
              </a:rPr>
              <a:t>1</a:t>
            </a:r>
          </a:p>
        </p:txBody>
      </p:sp>
    </p:spTree>
    <p:extLst>
      <p:ext uri="{BB962C8B-B14F-4D97-AF65-F5344CB8AC3E}">
        <p14:creationId xmlns:p14="http://schemas.microsoft.com/office/powerpoint/2010/main" val="123339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23"/>
                    </p:tgtEl>
                  </p:cond>
                </p:stCondLst>
                <p:endSync evt="end" delay="0">
                  <p:rtn val="all"/>
                </p:endSync>
                <p:childTnLst>
                  <p:par>
                    <p:cTn id="44" fill="hold">
                      <p:stCondLst>
                        <p:cond delay="0"/>
                      </p:stCondLst>
                      <p:childTnLst>
                        <p:par>
                          <p:cTn id="45" fill="hold">
                            <p:stCondLst>
                              <p:cond delay="0"/>
                            </p:stCondLst>
                            <p:childTnLst>
                              <p:par>
                                <p:cTn id="46" presetID="21" presetClass="entr" presetSubtype="1"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heel(1)">
                                      <p:cBhvr>
                                        <p:cTn id="48" dur="1000"/>
                                        <p:tgtEl>
                                          <p:spTgt spid="2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childTnLst>
                          </p:cTn>
                        </p:par>
                        <p:par>
                          <p:cTn id="52" fill="hold">
                            <p:stCondLst>
                              <p:cond delay="1000"/>
                            </p:stCondLst>
                            <p:childTnLst>
                              <p:par>
                                <p:cTn id="53" presetID="10" presetClass="exit" presetSubtype="0" fill="hold" grpId="1" nodeType="afterEffect">
                                  <p:stCondLst>
                                    <p:cond delay="0"/>
                                  </p:stCondLst>
                                  <p:childTnLst>
                                    <p:animEffect transition="out" filter="fade">
                                      <p:cBhvr>
                                        <p:cTn id="54" dur="500"/>
                                        <p:tgtEl>
                                          <p:spTgt spid="32"/>
                                        </p:tgtEl>
                                      </p:cBhvr>
                                    </p:animEffect>
                                    <p:set>
                                      <p:cBhvr>
                                        <p:cTn id="55"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6" restart="whenNotActive" fill="hold" evtFilter="cancelBubble" nodeType="interactiveSeq">
                <p:stCondLst>
                  <p:cond evt="onClick" delay="0">
                    <p:tgtEl>
                      <p:spTgt spid="21"/>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1" nodeType="clickEffect">
                                  <p:stCondLst>
                                    <p:cond delay="0"/>
                                  </p:stCondLst>
                                  <p:childTnLst>
                                    <p:animRot by="120000">
                                      <p:cBhvr>
                                        <p:cTn id="60" dur="100" fill="hold">
                                          <p:stCondLst>
                                            <p:cond delay="0"/>
                                          </p:stCondLst>
                                        </p:cTn>
                                        <p:tgtEl>
                                          <p:spTgt spid="21"/>
                                        </p:tgtEl>
                                        <p:attrNameLst>
                                          <p:attrName>r</p:attrName>
                                        </p:attrNameLst>
                                      </p:cBhvr>
                                    </p:animRot>
                                    <p:animRot by="-240000">
                                      <p:cBhvr>
                                        <p:cTn id="61" dur="200" fill="hold">
                                          <p:stCondLst>
                                            <p:cond delay="200"/>
                                          </p:stCondLst>
                                        </p:cTn>
                                        <p:tgtEl>
                                          <p:spTgt spid="21"/>
                                        </p:tgtEl>
                                        <p:attrNameLst>
                                          <p:attrName>r</p:attrName>
                                        </p:attrNameLst>
                                      </p:cBhvr>
                                    </p:animRot>
                                    <p:animRot by="240000">
                                      <p:cBhvr>
                                        <p:cTn id="62" dur="200" fill="hold">
                                          <p:stCondLst>
                                            <p:cond delay="400"/>
                                          </p:stCondLst>
                                        </p:cTn>
                                        <p:tgtEl>
                                          <p:spTgt spid="21"/>
                                        </p:tgtEl>
                                        <p:attrNameLst>
                                          <p:attrName>r</p:attrName>
                                        </p:attrNameLst>
                                      </p:cBhvr>
                                    </p:animRot>
                                    <p:animRot by="-240000">
                                      <p:cBhvr>
                                        <p:cTn id="63" dur="200" fill="hold">
                                          <p:stCondLst>
                                            <p:cond delay="600"/>
                                          </p:stCondLst>
                                        </p:cTn>
                                        <p:tgtEl>
                                          <p:spTgt spid="21"/>
                                        </p:tgtEl>
                                        <p:attrNameLst>
                                          <p:attrName>r</p:attrName>
                                        </p:attrNameLst>
                                      </p:cBhvr>
                                    </p:animRot>
                                    <p:animRot by="120000">
                                      <p:cBhvr>
                                        <p:cTn id="64" dur="200" fill="hold">
                                          <p:stCondLst>
                                            <p:cond delay="800"/>
                                          </p:stCondLst>
                                        </p:cTn>
                                        <p:tgtEl>
                                          <p:spTgt spid="21"/>
                                        </p:tgtEl>
                                        <p:attrNameLst>
                                          <p:attrName>r</p:attrName>
                                        </p:attrNameLst>
                                      </p:cBhvr>
                                    </p:animRot>
                                  </p:childTnLst>
                                </p:cTn>
                              </p:par>
                              <p:par>
                                <p:cTn id="65" presetID="10"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childTnLst>
                          </p:cTn>
                        </p:par>
                        <p:par>
                          <p:cTn id="68" fill="hold">
                            <p:stCondLst>
                              <p:cond delay="500"/>
                            </p:stCondLst>
                            <p:childTnLst>
                              <p:par>
                                <p:cTn id="69" presetID="10" presetClass="exit" presetSubtype="0" fill="hold" grpId="1" nodeType="afterEffect">
                                  <p:stCondLst>
                                    <p:cond delay="0"/>
                                  </p:stCondLst>
                                  <p:childTnLst>
                                    <p:animEffect transition="out" filter="fade">
                                      <p:cBhvr>
                                        <p:cTn id="70" dur="500"/>
                                        <p:tgtEl>
                                          <p:spTgt spid="31"/>
                                        </p:tgtEl>
                                      </p:cBhvr>
                                    </p:animEffect>
                                    <p:set>
                                      <p:cBhvr>
                                        <p:cTn id="71"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3" grpId="0" animBg="1"/>
      <p:bldP spid="23" grpId="0" animBg="1"/>
      <p:bldP spid="21" grpId="0" animBg="1"/>
      <p:bldP spid="21" grpId="1" animBg="1"/>
      <p:bldP spid="9" grpId="0" animBg="1"/>
      <p:bldP spid="10" grpId="0" animBg="1"/>
      <p:bldP spid="31" grpId="0"/>
      <p:bldP spid="31" grpId="1"/>
      <p:bldP spid="32" grpId="0"/>
      <p:bldP spid="32" grpId="1"/>
      <p:bldP spid="2" grpId="0"/>
      <p:bldP spid="20" grpId="0" animBg="1"/>
      <p:bldP spid="4" grpId="0" animBg="1"/>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entagon 12">
            <a:extLst>
              <a:ext uri="{FF2B5EF4-FFF2-40B4-BE49-F238E27FC236}">
                <a16:creationId xmlns:a16="http://schemas.microsoft.com/office/drawing/2014/main" id="{81476A7B-076C-49A9-BF9B-8C4E92AFD1A7}"/>
              </a:ext>
            </a:extLst>
          </p:cNvPr>
          <p:cNvSpPr/>
          <p:nvPr/>
        </p:nvSpPr>
        <p:spPr>
          <a:xfrm flipH="1">
            <a:off x="4848836" y="765175"/>
            <a:ext cx="3848633"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Compare and order fractions, including fractions &gt; 1</a:t>
            </a:r>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Quiz</a:t>
            </a:r>
          </a:p>
        </p:txBody>
      </p:sp>
      <p:sp>
        <p:nvSpPr>
          <p:cNvPr id="31" name="Try Again!">
            <a:extLst>
              <a:ext uri="{FF2B5EF4-FFF2-40B4-BE49-F238E27FC236}">
                <a16:creationId xmlns:a16="http://schemas.microsoft.com/office/drawing/2014/main" id="{3784DBBA-BA0C-4D88-B64F-C69898662580}"/>
              </a:ext>
            </a:extLst>
          </p:cNvPr>
          <p:cNvSpPr txBox="1"/>
          <p:nvPr/>
        </p:nvSpPr>
        <p:spPr>
          <a:xfrm>
            <a:off x="864240" y="5589871"/>
            <a:ext cx="7394575" cy="461665"/>
          </a:xfrm>
          <a:prstGeom prst="rect">
            <a:avLst/>
          </a:prstGeom>
          <a:noFill/>
        </p:spPr>
        <p:txBody>
          <a:bodyPr wrap="square" rtlCol="0">
            <a:spAutoFit/>
          </a:bodyPr>
          <a:lstStyle/>
          <a:p>
            <a:pPr algn="ctr"/>
            <a:r>
              <a:rPr lang="en-GB" sz="2400" dirty="0"/>
              <a:t>Try again!</a:t>
            </a:r>
          </a:p>
        </p:txBody>
      </p:sp>
      <p:sp>
        <p:nvSpPr>
          <p:cNvPr id="32" name="Correct!">
            <a:extLst>
              <a:ext uri="{FF2B5EF4-FFF2-40B4-BE49-F238E27FC236}">
                <a16:creationId xmlns:a16="http://schemas.microsoft.com/office/drawing/2014/main" id="{47D62B31-A843-4711-A22B-0A520861B3A2}"/>
              </a:ext>
            </a:extLst>
          </p:cNvPr>
          <p:cNvSpPr txBox="1"/>
          <p:nvPr/>
        </p:nvSpPr>
        <p:spPr>
          <a:xfrm>
            <a:off x="865658" y="5581060"/>
            <a:ext cx="7394575" cy="461665"/>
          </a:xfrm>
          <a:prstGeom prst="rect">
            <a:avLst/>
          </a:prstGeom>
          <a:noFill/>
        </p:spPr>
        <p:txBody>
          <a:bodyPr wrap="square" rtlCol="0">
            <a:spAutoFit/>
          </a:bodyPr>
          <a:lstStyle/>
          <a:p>
            <a:pPr algn="ctr"/>
            <a:r>
              <a:rPr lang="en-GB" sz="2400" dirty="0"/>
              <a:t>Correct!</a:t>
            </a:r>
          </a:p>
        </p:txBody>
      </p:sp>
      <p:sp>
        <p:nvSpPr>
          <p:cNvPr id="2" name="Rectangle 1"/>
          <p:cNvSpPr/>
          <p:nvPr/>
        </p:nvSpPr>
        <p:spPr>
          <a:xfrm>
            <a:off x="755650" y="1722779"/>
            <a:ext cx="7632700" cy="430887"/>
          </a:xfrm>
          <a:prstGeom prst="rect">
            <a:avLst/>
          </a:prstGeom>
        </p:spPr>
        <p:txBody>
          <a:bodyPr wrap="square">
            <a:spAutoFit/>
          </a:bodyPr>
          <a:lstStyle/>
          <a:p>
            <a:pPr lvl="0" algn="ctr">
              <a:defRPr/>
            </a:pPr>
            <a:r>
              <a:rPr lang="en-GB" sz="2200" dirty="0">
                <a:solidFill>
                  <a:srgbClr val="1C1C1C"/>
                </a:solidFill>
              </a:rPr>
              <a:t>Which of these fractions is the smallest?</a:t>
            </a:r>
          </a:p>
        </p:txBody>
      </p:sp>
      <p:grpSp>
        <p:nvGrpSpPr>
          <p:cNvPr id="7" name="Answer 1"/>
          <p:cNvGrpSpPr/>
          <p:nvPr/>
        </p:nvGrpSpPr>
        <p:grpSpPr>
          <a:xfrm>
            <a:off x="2001024" y="2915133"/>
            <a:ext cx="1560352" cy="1560352"/>
            <a:chOff x="2001024" y="2915133"/>
            <a:chExt cx="1560352" cy="1560352"/>
          </a:xfrm>
        </p:grpSpPr>
        <p:sp>
          <p:nvSpPr>
            <p:cNvPr id="24" name="Oval 23"/>
            <p:cNvSpPr/>
            <p:nvPr/>
          </p:nvSpPr>
          <p:spPr>
            <a:xfrm>
              <a:off x="2001024" y="2915133"/>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p:cNvGrpSpPr/>
            <p:nvPr/>
          </p:nvGrpSpPr>
          <p:grpSpPr>
            <a:xfrm>
              <a:off x="2306981" y="3033590"/>
              <a:ext cx="918274" cy="1323439"/>
              <a:chOff x="1812100" y="3501654"/>
              <a:chExt cx="918274" cy="1323439"/>
            </a:xfrm>
          </p:grpSpPr>
          <p:sp>
            <p:nvSpPr>
              <p:cNvPr id="26" name="TextBox 25"/>
              <p:cNvSpPr txBox="1"/>
              <p:nvPr/>
            </p:nvSpPr>
            <p:spPr>
              <a:xfrm>
                <a:off x="1812100" y="3501654"/>
                <a:ext cx="918274" cy="1323439"/>
              </a:xfrm>
              <a:prstGeom prst="rect">
                <a:avLst/>
              </a:prstGeom>
              <a:noFill/>
            </p:spPr>
            <p:txBody>
              <a:bodyPr wrap="square" rtlCol="0">
                <a:spAutoFit/>
              </a:bodyPr>
              <a:lstStyle/>
              <a:p>
                <a:pPr algn="ctr"/>
                <a:r>
                  <a:rPr lang="en-GB" sz="4000" b="1" dirty="0"/>
                  <a:t>13</a:t>
                </a:r>
              </a:p>
              <a:p>
                <a:pPr algn="ctr"/>
                <a:r>
                  <a:rPr lang="en-GB" sz="4000" b="1" dirty="0"/>
                  <a:t>15</a:t>
                </a:r>
              </a:p>
            </p:txBody>
          </p:sp>
          <p:cxnSp>
            <p:nvCxnSpPr>
              <p:cNvPr id="27" name="Straight Connector 26"/>
              <p:cNvCxnSpPr/>
              <p:nvPr/>
            </p:nvCxnSpPr>
            <p:spPr>
              <a:xfrm>
                <a:off x="2039164" y="4174324"/>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grpSp>
      <p:sp>
        <p:nvSpPr>
          <p:cNvPr id="28" name="Answer 2 - Circle"/>
          <p:cNvSpPr/>
          <p:nvPr/>
        </p:nvSpPr>
        <p:spPr>
          <a:xfrm>
            <a:off x="3778379" y="2915133"/>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Answer 2 - Fraction"/>
          <p:cNvGrpSpPr/>
          <p:nvPr/>
        </p:nvGrpSpPr>
        <p:grpSpPr>
          <a:xfrm>
            <a:off x="4099418" y="3033590"/>
            <a:ext cx="918274" cy="1323439"/>
            <a:chOff x="1812100" y="3501654"/>
            <a:chExt cx="918274" cy="1323439"/>
          </a:xfrm>
        </p:grpSpPr>
        <p:sp>
          <p:nvSpPr>
            <p:cNvPr id="30" name="TextBox 29"/>
            <p:cNvSpPr txBox="1"/>
            <p:nvPr/>
          </p:nvSpPr>
          <p:spPr>
            <a:xfrm>
              <a:off x="1812100" y="3501654"/>
              <a:ext cx="918274" cy="1323439"/>
            </a:xfrm>
            <a:prstGeom prst="rect">
              <a:avLst/>
            </a:prstGeom>
            <a:noFill/>
          </p:spPr>
          <p:txBody>
            <a:bodyPr wrap="square" rtlCol="0">
              <a:spAutoFit/>
            </a:bodyPr>
            <a:lstStyle/>
            <a:p>
              <a:pPr algn="ctr"/>
              <a:r>
                <a:rPr lang="en-GB" sz="4000" b="1" dirty="0"/>
                <a:t>5</a:t>
              </a:r>
            </a:p>
            <a:p>
              <a:pPr algn="ctr"/>
              <a:r>
                <a:rPr lang="en-GB" sz="4000" b="1" dirty="0"/>
                <a:t>6</a:t>
              </a:r>
            </a:p>
          </p:txBody>
        </p:sp>
        <p:cxnSp>
          <p:nvCxnSpPr>
            <p:cNvPr id="33" name="Straight Connector 32"/>
            <p:cNvCxnSpPr/>
            <p:nvPr/>
          </p:nvCxnSpPr>
          <p:spPr>
            <a:xfrm>
              <a:off x="2039164" y="4174324"/>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grpSp>
        <p:nvGrpSpPr>
          <p:cNvPr id="5" name="Answer 3"/>
          <p:cNvGrpSpPr/>
          <p:nvPr/>
        </p:nvGrpSpPr>
        <p:grpSpPr>
          <a:xfrm>
            <a:off x="5555733" y="2915133"/>
            <a:ext cx="1560352" cy="1560352"/>
            <a:chOff x="5555733" y="2915133"/>
            <a:chExt cx="1560352" cy="1560352"/>
          </a:xfrm>
        </p:grpSpPr>
        <p:sp>
          <p:nvSpPr>
            <p:cNvPr id="34" name="Oval 33"/>
            <p:cNvSpPr/>
            <p:nvPr/>
          </p:nvSpPr>
          <p:spPr>
            <a:xfrm>
              <a:off x="5555733" y="2915133"/>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5" name="Group 34"/>
            <p:cNvGrpSpPr/>
            <p:nvPr/>
          </p:nvGrpSpPr>
          <p:grpSpPr>
            <a:xfrm>
              <a:off x="5861690" y="3033590"/>
              <a:ext cx="918274" cy="1323439"/>
              <a:chOff x="1812100" y="3501654"/>
              <a:chExt cx="918274" cy="1323439"/>
            </a:xfrm>
          </p:grpSpPr>
          <p:sp>
            <p:nvSpPr>
              <p:cNvPr id="36" name="TextBox 35"/>
              <p:cNvSpPr txBox="1"/>
              <p:nvPr/>
            </p:nvSpPr>
            <p:spPr>
              <a:xfrm>
                <a:off x="1812100" y="3501654"/>
                <a:ext cx="918274" cy="1323439"/>
              </a:xfrm>
              <a:prstGeom prst="rect">
                <a:avLst/>
              </a:prstGeom>
              <a:noFill/>
            </p:spPr>
            <p:txBody>
              <a:bodyPr wrap="square" rtlCol="0">
                <a:spAutoFit/>
              </a:bodyPr>
              <a:lstStyle/>
              <a:p>
                <a:pPr algn="ctr"/>
                <a:r>
                  <a:rPr lang="en-GB" sz="4000" b="1" dirty="0"/>
                  <a:t>9</a:t>
                </a:r>
              </a:p>
              <a:p>
                <a:pPr algn="ctr"/>
                <a:r>
                  <a:rPr lang="en-GB" sz="4000" b="1" dirty="0"/>
                  <a:t>10</a:t>
                </a:r>
              </a:p>
            </p:txBody>
          </p:sp>
          <p:cxnSp>
            <p:nvCxnSpPr>
              <p:cNvPr id="37" name="Straight Connector 36"/>
              <p:cNvCxnSpPr/>
              <p:nvPr/>
            </p:nvCxnSpPr>
            <p:spPr>
              <a:xfrm>
                <a:off x="2039164" y="4174324"/>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04041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nodeType="clickEffect">
                                  <p:stCondLst>
                                    <p:cond delay="0"/>
                                  </p:stCondLst>
                                  <p:childTnLst>
                                    <p:animRot by="120000">
                                      <p:cBhvr>
                                        <p:cTn id="33" dur="100" fill="hold">
                                          <p:stCondLst>
                                            <p:cond delay="0"/>
                                          </p:stCondLst>
                                        </p:cTn>
                                        <p:tgtEl>
                                          <p:spTgt spid="5"/>
                                        </p:tgtEl>
                                        <p:attrNameLst>
                                          <p:attrName>r</p:attrName>
                                        </p:attrNameLst>
                                      </p:cBhvr>
                                    </p:animRot>
                                    <p:animRot by="-240000">
                                      <p:cBhvr>
                                        <p:cTn id="34" dur="200" fill="hold">
                                          <p:stCondLst>
                                            <p:cond delay="200"/>
                                          </p:stCondLst>
                                        </p:cTn>
                                        <p:tgtEl>
                                          <p:spTgt spid="5"/>
                                        </p:tgtEl>
                                        <p:attrNameLst>
                                          <p:attrName>r</p:attrName>
                                        </p:attrNameLst>
                                      </p:cBhvr>
                                    </p:animRot>
                                    <p:animRot by="240000">
                                      <p:cBhvr>
                                        <p:cTn id="35" dur="200" fill="hold">
                                          <p:stCondLst>
                                            <p:cond delay="400"/>
                                          </p:stCondLst>
                                        </p:cTn>
                                        <p:tgtEl>
                                          <p:spTgt spid="5"/>
                                        </p:tgtEl>
                                        <p:attrNameLst>
                                          <p:attrName>r</p:attrName>
                                        </p:attrNameLst>
                                      </p:cBhvr>
                                    </p:animRot>
                                    <p:animRot by="-240000">
                                      <p:cBhvr>
                                        <p:cTn id="36" dur="200" fill="hold">
                                          <p:stCondLst>
                                            <p:cond delay="600"/>
                                          </p:stCondLst>
                                        </p:cTn>
                                        <p:tgtEl>
                                          <p:spTgt spid="5"/>
                                        </p:tgtEl>
                                        <p:attrNameLst>
                                          <p:attrName>r</p:attrName>
                                        </p:attrNameLst>
                                      </p:cBhvr>
                                    </p:animRot>
                                    <p:animRot by="120000">
                                      <p:cBhvr>
                                        <p:cTn id="37" dur="200" fill="hold">
                                          <p:stCondLst>
                                            <p:cond delay="800"/>
                                          </p:stCondLst>
                                        </p:cTn>
                                        <p:tgtEl>
                                          <p:spTgt spid="5"/>
                                        </p:tgtEl>
                                        <p:attrNameLst>
                                          <p:attrName>r</p:attrName>
                                        </p:attrNameLst>
                                      </p:cBhvr>
                                    </p:animRo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childTnLst>
                          </p:cTn>
                        </p:par>
                        <p:par>
                          <p:cTn id="41" fill="hold">
                            <p:stCondLst>
                              <p:cond delay="1000"/>
                            </p:stCondLst>
                            <p:childTnLst>
                              <p:par>
                                <p:cTn id="42" presetID="10" presetClass="exit" presetSubtype="0" fill="hold" grpId="1" nodeType="afterEffect">
                                  <p:stCondLst>
                                    <p:cond delay="0"/>
                                  </p:stCondLst>
                                  <p:childTnLst>
                                    <p:animEffect transition="out" filter="fade">
                                      <p:cBhvr>
                                        <p:cTn id="43" dur="500"/>
                                        <p:tgtEl>
                                          <p:spTgt spid="31"/>
                                        </p:tgtEl>
                                      </p:cBhvr>
                                    </p:animEffect>
                                    <p:set>
                                      <p:cBhvr>
                                        <p:cTn id="44"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45" restart="whenNotActive" fill="hold" evtFilter="cancelBubble" nodeType="interactiveSeq">
                <p:stCondLst>
                  <p:cond evt="onClick" delay="0">
                    <p:tgtEl>
                      <p:spTgt spid="28"/>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000" fill="hold"/>
                                        <p:tgtEl>
                                          <p:spTgt spid="28"/>
                                        </p:tgtEl>
                                        <p:attrNameLst>
                                          <p:attrName>fillcolor</p:attrName>
                                        </p:attrNameLst>
                                      </p:cBhvr>
                                      <p:to>
                                        <a:srgbClr val="79AD42"/>
                                      </p:to>
                                    </p:animClr>
                                    <p:set>
                                      <p:cBhvr>
                                        <p:cTn id="50" dur="2000" fill="hold"/>
                                        <p:tgtEl>
                                          <p:spTgt spid="28"/>
                                        </p:tgtEl>
                                        <p:attrNameLst>
                                          <p:attrName>fill.type</p:attrName>
                                        </p:attrNameLst>
                                      </p:cBhvr>
                                      <p:to>
                                        <p:strVal val="solid"/>
                                      </p:to>
                                    </p:set>
                                    <p:set>
                                      <p:cBhvr>
                                        <p:cTn id="51" dur="2000" fill="hold"/>
                                        <p:tgtEl>
                                          <p:spTgt spid="28"/>
                                        </p:tgtEl>
                                        <p:attrNameLst>
                                          <p:attrName>fill.on</p:attrName>
                                        </p:attrNameLst>
                                      </p:cBhvr>
                                      <p:to>
                                        <p:strVal val="true"/>
                                      </p:to>
                                    </p:set>
                                  </p:childTnLst>
                                </p:cTn>
                              </p:par>
                              <p:par>
                                <p:cTn id="52" presetID="10"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childTnLst>
                          </p:cTn>
                        </p:par>
                        <p:par>
                          <p:cTn id="55" fill="hold">
                            <p:stCondLst>
                              <p:cond delay="2000"/>
                            </p:stCondLst>
                            <p:childTnLst>
                              <p:par>
                                <p:cTn id="56" presetID="10" presetClass="exit" presetSubtype="0" fill="hold" grpId="1" nodeType="afterEffect">
                                  <p:stCondLst>
                                    <p:cond delay="0"/>
                                  </p:stCondLst>
                                  <p:childTnLst>
                                    <p:animEffect transition="out" filter="fade">
                                      <p:cBhvr>
                                        <p:cTn id="57" dur="500"/>
                                        <p:tgtEl>
                                          <p:spTgt spid="32"/>
                                        </p:tgtEl>
                                      </p:cBhvr>
                                    </p:animEffect>
                                    <p:set>
                                      <p:cBhvr>
                                        <p:cTn id="58"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59" restart="whenNotActive" fill="hold" evtFilter="cancelBubble" nodeType="interactiveSeq">
                <p:stCondLst>
                  <p:cond evt="onClick" delay="0">
                    <p:tgtEl>
                      <p:spTgt spid="29"/>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000" fill="hold"/>
                                        <p:tgtEl>
                                          <p:spTgt spid="28"/>
                                        </p:tgtEl>
                                        <p:attrNameLst>
                                          <p:attrName>fillcolor</p:attrName>
                                        </p:attrNameLst>
                                      </p:cBhvr>
                                      <p:to>
                                        <a:srgbClr val="79AD42"/>
                                      </p:to>
                                    </p:animClr>
                                    <p:set>
                                      <p:cBhvr>
                                        <p:cTn id="64" dur="2000" fill="hold"/>
                                        <p:tgtEl>
                                          <p:spTgt spid="28"/>
                                        </p:tgtEl>
                                        <p:attrNameLst>
                                          <p:attrName>fill.type</p:attrName>
                                        </p:attrNameLst>
                                      </p:cBhvr>
                                      <p:to>
                                        <p:strVal val="solid"/>
                                      </p:to>
                                    </p:set>
                                    <p:set>
                                      <p:cBhvr>
                                        <p:cTn id="65" dur="2000" fill="hold"/>
                                        <p:tgtEl>
                                          <p:spTgt spid="28"/>
                                        </p:tgtEl>
                                        <p:attrNameLst>
                                          <p:attrName>fill.on</p:attrName>
                                        </p:attrNameLst>
                                      </p:cBhvr>
                                      <p:to>
                                        <p:strVal val="true"/>
                                      </p:to>
                                    </p:set>
                                  </p:childTnLst>
                                </p:cTn>
                              </p:par>
                              <p:par>
                                <p:cTn id="66" presetID="10" presetClass="entr" presetSubtype="0" fill="hold" grpId="2"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500"/>
                                        <p:tgtEl>
                                          <p:spTgt spid="32"/>
                                        </p:tgtEl>
                                      </p:cBhvr>
                                    </p:animEffect>
                                  </p:childTnLst>
                                </p:cTn>
                              </p:par>
                              <p:par>
                                <p:cTn id="69" presetID="10" presetClass="exit" presetSubtype="0" fill="hold" grpId="3" nodeType="withEffect">
                                  <p:stCondLst>
                                    <p:cond delay="2000"/>
                                  </p:stCondLst>
                                  <p:childTnLst>
                                    <p:animEffect transition="out" filter="fade">
                                      <p:cBhvr>
                                        <p:cTn id="70" dur="500"/>
                                        <p:tgtEl>
                                          <p:spTgt spid="32"/>
                                        </p:tgtEl>
                                      </p:cBhvr>
                                    </p:animEffect>
                                    <p:set>
                                      <p:cBhvr>
                                        <p:cTn id="7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72" restart="whenNotActive" fill="hold" evtFilter="cancelBubble" nodeType="interactiveSeq">
                <p:stCondLst>
                  <p:cond evt="onClick" delay="0">
                    <p:tgtEl>
                      <p:spTgt spid="7"/>
                    </p:tgtEl>
                  </p:cond>
                </p:stCondLst>
                <p:endSync evt="end" delay="0">
                  <p:rtn val="all"/>
                </p:endSync>
                <p:childTnLst>
                  <p:par>
                    <p:cTn id="73" fill="hold">
                      <p:stCondLst>
                        <p:cond delay="0"/>
                      </p:stCondLst>
                      <p:childTnLst>
                        <p:par>
                          <p:cTn id="74" fill="hold">
                            <p:stCondLst>
                              <p:cond delay="0"/>
                            </p:stCondLst>
                            <p:childTnLst>
                              <p:par>
                                <p:cTn id="75" presetID="32" presetClass="emph" presetSubtype="0" fill="hold" nodeType="clickEffect">
                                  <p:stCondLst>
                                    <p:cond delay="0"/>
                                  </p:stCondLst>
                                  <p:childTnLst>
                                    <p:animRot by="120000">
                                      <p:cBhvr>
                                        <p:cTn id="76" dur="100" fill="hold">
                                          <p:stCondLst>
                                            <p:cond delay="0"/>
                                          </p:stCondLst>
                                        </p:cTn>
                                        <p:tgtEl>
                                          <p:spTgt spid="7"/>
                                        </p:tgtEl>
                                        <p:attrNameLst>
                                          <p:attrName>r</p:attrName>
                                        </p:attrNameLst>
                                      </p:cBhvr>
                                    </p:animRot>
                                    <p:animRot by="-240000">
                                      <p:cBhvr>
                                        <p:cTn id="77" dur="200" fill="hold">
                                          <p:stCondLst>
                                            <p:cond delay="200"/>
                                          </p:stCondLst>
                                        </p:cTn>
                                        <p:tgtEl>
                                          <p:spTgt spid="7"/>
                                        </p:tgtEl>
                                        <p:attrNameLst>
                                          <p:attrName>r</p:attrName>
                                        </p:attrNameLst>
                                      </p:cBhvr>
                                    </p:animRot>
                                    <p:animRot by="240000">
                                      <p:cBhvr>
                                        <p:cTn id="78" dur="200" fill="hold">
                                          <p:stCondLst>
                                            <p:cond delay="400"/>
                                          </p:stCondLst>
                                        </p:cTn>
                                        <p:tgtEl>
                                          <p:spTgt spid="7"/>
                                        </p:tgtEl>
                                        <p:attrNameLst>
                                          <p:attrName>r</p:attrName>
                                        </p:attrNameLst>
                                      </p:cBhvr>
                                    </p:animRot>
                                    <p:animRot by="-240000">
                                      <p:cBhvr>
                                        <p:cTn id="79" dur="200" fill="hold">
                                          <p:stCondLst>
                                            <p:cond delay="600"/>
                                          </p:stCondLst>
                                        </p:cTn>
                                        <p:tgtEl>
                                          <p:spTgt spid="7"/>
                                        </p:tgtEl>
                                        <p:attrNameLst>
                                          <p:attrName>r</p:attrName>
                                        </p:attrNameLst>
                                      </p:cBhvr>
                                    </p:animRot>
                                    <p:animRot by="120000">
                                      <p:cBhvr>
                                        <p:cTn id="80" dur="200" fill="hold">
                                          <p:stCondLst>
                                            <p:cond delay="800"/>
                                          </p:stCondLst>
                                        </p:cTn>
                                        <p:tgtEl>
                                          <p:spTgt spid="7"/>
                                        </p:tgtEl>
                                        <p:attrNameLst>
                                          <p:attrName>r</p:attrName>
                                        </p:attrNameLst>
                                      </p:cBhvr>
                                    </p:animRot>
                                  </p:childTnLst>
                                </p:cTn>
                              </p:par>
                              <p:par>
                                <p:cTn id="81" presetID="10" presetClass="entr" presetSubtype="0" fill="hold" grpId="2" nodeType="with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500"/>
                                        <p:tgtEl>
                                          <p:spTgt spid="31"/>
                                        </p:tgtEl>
                                      </p:cBhvr>
                                    </p:animEffect>
                                  </p:childTnLst>
                                </p:cTn>
                              </p:par>
                              <p:par>
                                <p:cTn id="84" presetID="10" presetClass="exit" presetSubtype="0" fill="hold" grpId="3" nodeType="withEffect">
                                  <p:stCondLst>
                                    <p:cond delay="2000"/>
                                  </p:stCondLst>
                                  <p:childTnLst>
                                    <p:animEffect transition="out" filter="fade">
                                      <p:cBhvr>
                                        <p:cTn id="85" dur="500"/>
                                        <p:tgtEl>
                                          <p:spTgt spid="31"/>
                                        </p:tgtEl>
                                      </p:cBhvr>
                                    </p:animEffect>
                                    <p:set>
                                      <p:cBhvr>
                                        <p:cTn id="86"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9" grpId="0" animBg="1"/>
      <p:bldP spid="10" grpId="0" animBg="1"/>
      <p:bldP spid="31" grpId="0"/>
      <p:bldP spid="31" grpId="1"/>
      <p:bldP spid="31" grpId="2"/>
      <p:bldP spid="31" grpId="3"/>
      <p:bldP spid="32" grpId="0"/>
      <p:bldP spid="32" grpId="1"/>
      <p:bldP spid="32" grpId="2"/>
      <p:bldP spid="32" grpId="3"/>
      <p:bldP spid="2" grpId="0"/>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Fractions</a:t>
            </a:r>
          </a:p>
        </p:txBody>
      </p:sp>
      <p:sp>
        <p:nvSpPr>
          <p:cNvPr id="10" name="Rectangle 9">
            <a:hlinkClick r:id="rId2" action="ppaction://hlinksldjump"/>
          </p:cNvPr>
          <p:cNvSpPr/>
          <p:nvPr/>
        </p:nvSpPr>
        <p:spPr>
          <a:xfrm>
            <a:off x="4748169" y="1297032"/>
            <a:ext cx="3020037" cy="984774"/>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defRPr/>
            </a:pPr>
            <a:r>
              <a:rPr lang="en-GB" altLang="en-US" sz="1600" b="1">
                <a:solidFill>
                  <a:schemeClr val="tx1"/>
                </a:solidFill>
              </a:rPr>
              <a:t>Use common multiples to express fractions in </a:t>
            </a:r>
          </a:p>
          <a:p>
            <a:pPr algn="ctr">
              <a:spcBef>
                <a:spcPct val="0"/>
              </a:spcBef>
              <a:defRPr/>
            </a:pPr>
            <a:r>
              <a:rPr lang="en-GB" altLang="en-US" sz="1600" b="1">
                <a:solidFill>
                  <a:schemeClr val="tx1"/>
                </a:solidFill>
              </a:rPr>
              <a:t>the same denomination</a:t>
            </a:r>
            <a:endParaRPr lang="en-GB" altLang="en-US" sz="1600" b="1" dirty="0">
              <a:solidFill>
                <a:schemeClr val="tx1"/>
              </a:solidFill>
            </a:endParaRPr>
          </a:p>
        </p:txBody>
      </p:sp>
      <p:sp>
        <p:nvSpPr>
          <p:cNvPr id="11" name="Rectangle 10">
            <a:hlinkClick r:id="rId3" action="ppaction://hlinksldjump"/>
          </p:cNvPr>
          <p:cNvSpPr/>
          <p:nvPr/>
        </p:nvSpPr>
        <p:spPr>
          <a:xfrm>
            <a:off x="4748169" y="2392285"/>
            <a:ext cx="3020037" cy="984774"/>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defRPr/>
            </a:pPr>
            <a:r>
              <a:rPr lang="en-GB" altLang="en-US" sz="1600" b="1">
                <a:solidFill>
                  <a:schemeClr val="tx1"/>
                </a:solidFill>
              </a:rPr>
              <a:t>Add and subtract fractions with different denominators and mixed numbers</a:t>
            </a:r>
            <a:endParaRPr lang="en-GB" altLang="en-US" sz="1600" b="1" dirty="0">
              <a:solidFill>
                <a:schemeClr val="tx1"/>
              </a:solidFill>
            </a:endParaRPr>
          </a:p>
        </p:txBody>
      </p:sp>
      <p:sp>
        <p:nvSpPr>
          <p:cNvPr id="12" name="Rectangle 11">
            <a:hlinkClick r:id="rId4" action="ppaction://hlinksldjump"/>
          </p:cNvPr>
          <p:cNvSpPr/>
          <p:nvPr/>
        </p:nvSpPr>
        <p:spPr>
          <a:xfrm>
            <a:off x="4748169" y="3487538"/>
            <a:ext cx="3020037" cy="984774"/>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altLang="en-US" sz="1600" b="1">
                <a:solidFill>
                  <a:schemeClr val="tx1"/>
                </a:solidFill>
              </a:rPr>
              <a:t>Divide proper fractions</a:t>
            </a:r>
          </a:p>
          <a:p>
            <a:pPr algn="ctr">
              <a:defRPr/>
            </a:pPr>
            <a:r>
              <a:rPr lang="en-GB" altLang="en-US" sz="1600" b="1">
                <a:solidFill>
                  <a:schemeClr val="tx1"/>
                </a:solidFill>
              </a:rPr>
              <a:t> by whole numbers </a:t>
            </a:r>
            <a:endParaRPr lang="en-GB" altLang="en-US" sz="1600" b="1" dirty="0">
              <a:solidFill>
                <a:schemeClr val="tx1"/>
              </a:solidFill>
            </a:endParaRPr>
          </a:p>
        </p:txBody>
      </p:sp>
      <p:sp>
        <p:nvSpPr>
          <p:cNvPr id="13" name="Rectangle 12">
            <a:hlinkClick r:id="rId5" action="ppaction://hlinksldjump"/>
          </p:cNvPr>
          <p:cNvSpPr/>
          <p:nvPr/>
        </p:nvSpPr>
        <p:spPr>
          <a:xfrm>
            <a:off x="4748169" y="4582790"/>
            <a:ext cx="3020037" cy="984774"/>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defRPr/>
            </a:pPr>
            <a:r>
              <a:rPr lang="en-GB" altLang="en-US" sz="1600" b="1">
                <a:solidFill>
                  <a:schemeClr val="tx1"/>
                </a:solidFill>
              </a:rPr>
              <a:t>Calculate decimal </a:t>
            </a:r>
          </a:p>
          <a:p>
            <a:pPr algn="ctr">
              <a:spcBef>
                <a:spcPct val="0"/>
              </a:spcBef>
              <a:defRPr/>
            </a:pPr>
            <a:r>
              <a:rPr lang="en-GB" altLang="en-US" sz="1600" b="1">
                <a:solidFill>
                  <a:schemeClr val="tx1"/>
                </a:solidFill>
              </a:rPr>
              <a:t>equivalents of fractions</a:t>
            </a:r>
            <a:endParaRPr lang="en-GB" altLang="en-US" sz="1600" b="1" dirty="0">
              <a:solidFill>
                <a:schemeClr val="tx1"/>
              </a:solidFill>
            </a:endParaRPr>
          </a:p>
        </p:txBody>
      </p:sp>
      <p:sp>
        <p:nvSpPr>
          <p:cNvPr id="14" name="Rectangle 13">
            <a:hlinkClick r:id="rId6" action="ppaction://hlinksldjump"/>
          </p:cNvPr>
          <p:cNvSpPr/>
          <p:nvPr/>
        </p:nvSpPr>
        <p:spPr>
          <a:xfrm>
            <a:off x="1367406" y="1297032"/>
            <a:ext cx="3020037" cy="984774"/>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defRPr/>
            </a:pPr>
            <a:r>
              <a:rPr lang="en-GB" altLang="en-US" sz="1600" b="1" dirty="0">
                <a:solidFill>
                  <a:schemeClr val="tx1"/>
                </a:solidFill>
              </a:rPr>
              <a:t>Use common factors to simplify fractions</a:t>
            </a:r>
          </a:p>
        </p:txBody>
      </p:sp>
      <p:sp>
        <p:nvSpPr>
          <p:cNvPr id="15" name="Rectangle 14">
            <a:hlinkClick r:id="rId7" action="ppaction://hlinksldjump"/>
          </p:cNvPr>
          <p:cNvSpPr/>
          <p:nvPr/>
        </p:nvSpPr>
        <p:spPr>
          <a:xfrm>
            <a:off x="1367406" y="2392285"/>
            <a:ext cx="3020037" cy="984774"/>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defRPr/>
            </a:pPr>
            <a:r>
              <a:rPr lang="en-GB" altLang="en-US" sz="1600" b="1">
                <a:solidFill>
                  <a:schemeClr val="tx1"/>
                </a:solidFill>
              </a:rPr>
              <a:t>Compare and order fractions, including fractions &gt; 1</a:t>
            </a:r>
            <a:endParaRPr lang="en-GB" altLang="en-US" sz="1600" b="1" dirty="0">
              <a:solidFill>
                <a:schemeClr val="tx1"/>
              </a:solidFill>
            </a:endParaRPr>
          </a:p>
        </p:txBody>
      </p:sp>
      <p:sp>
        <p:nvSpPr>
          <p:cNvPr id="16" name="Rectangle 15">
            <a:hlinkClick r:id="rId8" action="ppaction://hlinksldjump"/>
          </p:cNvPr>
          <p:cNvSpPr/>
          <p:nvPr/>
        </p:nvSpPr>
        <p:spPr>
          <a:xfrm>
            <a:off x="1367406" y="3487538"/>
            <a:ext cx="3020037" cy="984774"/>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altLang="en-US" sz="1600" b="1" dirty="0">
                <a:solidFill>
                  <a:schemeClr val="tx1"/>
                </a:solidFill>
              </a:rPr>
              <a:t>Multiply simple pairs of proper fractions, writing the answer in its simplest form</a:t>
            </a:r>
          </a:p>
        </p:txBody>
      </p:sp>
      <p:sp>
        <p:nvSpPr>
          <p:cNvPr id="17" name="Rectangle 16">
            <a:hlinkClick r:id="rId9" action="ppaction://hlinksldjump"/>
          </p:cNvPr>
          <p:cNvSpPr/>
          <p:nvPr/>
        </p:nvSpPr>
        <p:spPr>
          <a:xfrm>
            <a:off x="1367406" y="4582790"/>
            <a:ext cx="3020037" cy="984774"/>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defRPr/>
            </a:pPr>
            <a:r>
              <a:rPr lang="en-GB" altLang="en-US" sz="1600" b="1" dirty="0">
                <a:solidFill>
                  <a:schemeClr val="tx1"/>
                </a:solidFill>
              </a:rPr>
              <a:t>Calculate fractions </a:t>
            </a:r>
          </a:p>
          <a:p>
            <a:pPr algn="ctr">
              <a:spcBef>
                <a:spcPct val="0"/>
              </a:spcBef>
              <a:defRPr/>
            </a:pPr>
            <a:r>
              <a:rPr lang="en-GB" altLang="en-US" sz="1600" b="1" dirty="0">
                <a:solidFill>
                  <a:schemeClr val="tx1"/>
                </a:solidFill>
              </a:rPr>
              <a:t>of an amount</a:t>
            </a:r>
          </a:p>
        </p:txBody>
      </p:sp>
      <p:pic>
        <p:nvPicPr>
          <p:cNvPr id="4" name="Picture 3"/>
          <p:cNvPicPr>
            <a:picLocks noChangeAspect="1"/>
          </p:cNvPicPr>
          <p:nvPr/>
        </p:nvPicPr>
        <p:blipFill rotWithShape="1">
          <a:blip r:embed="rId10" cstate="print">
            <a:extLst>
              <a:ext uri="{28A0092B-C50C-407E-A947-70E740481C1C}">
                <a14:useLocalDpi xmlns:a14="http://schemas.microsoft.com/office/drawing/2010/main" val="0"/>
              </a:ext>
            </a:extLst>
          </a:blip>
          <a:srcRect l="4856" r="-15628"/>
          <a:stretch/>
        </p:blipFill>
        <p:spPr>
          <a:xfrm>
            <a:off x="444617" y="4639112"/>
            <a:ext cx="1530992" cy="1782659"/>
          </a:xfrm>
          <a:prstGeom prst="roundRect">
            <a:avLst>
              <a:gd name="adj" fmla="val 11111"/>
            </a:avLst>
          </a:prstGeom>
        </p:spPr>
      </p:pic>
      <p:pic>
        <p:nvPicPr>
          <p:cNvPr id="18" name="Picture 17"/>
          <p:cNvPicPr>
            <a:picLocks noChangeAspect="1"/>
          </p:cNvPicPr>
          <p:nvPr/>
        </p:nvPicPr>
        <p:blipFill rotWithShape="1">
          <a:blip r:embed="rId11" cstate="print">
            <a:extLst>
              <a:ext uri="{28A0092B-C50C-407E-A947-70E740481C1C}">
                <a14:useLocalDpi xmlns:a14="http://schemas.microsoft.com/office/drawing/2010/main" val="0"/>
              </a:ext>
            </a:extLst>
          </a:blip>
          <a:srcRect l="8017" r="-11243"/>
          <a:stretch/>
        </p:blipFill>
        <p:spPr>
          <a:xfrm flipH="1">
            <a:off x="7326644" y="4612768"/>
            <a:ext cx="1367407" cy="1792429"/>
          </a:xfrm>
          <a:prstGeom prst="roundRect">
            <a:avLst>
              <a:gd name="adj" fmla="val 11553"/>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1000" fill="hold"/>
                                        <p:tgtEl>
                                          <p:spTgt spid="14"/>
                                        </p:tgtEl>
                                        <p:attrNameLst>
                                          <p:attrName>fillcolor</p:attrName>
                                        </p:attrNameLst>
                                      </p:cBhvr>
                                      <p:to>
                                        <a:srgbClr val="EFDD85"/>
                                      </p:to>
                                    </p:animClr>
                                    <p:set>
                                      <p:cBhvr>
                                        <p:cTn id="7" dur="1000" fill="hold"/>
                                        <p:tgtEl>
                                          <p:spTgt spid="14"/>
                                        </p:tgtEl>
                                        <p:attrNameLst>
                                          <p:attrName>fill.type</p:attrName>
                                        </p:attrNameLst>
                                      </p:cBhvr>
                                      <p:to>
                                        <p:strVal val="solid"/>
                                      </p:to>
                                    </p:set>
                                    <p:set>
                                      <p:cBhvr>
                                        <p:cTn id="8" dur="1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9" restart="whenNotActive" fill="hold" evtFilter="cancelBubble" nodeType="interactiveSeq">
                <p:stCondLst>
                  <p:cond evt="onClick" delay="0">
                    <p:tgtEl>
                      <p:spTgt spid="15"/>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1000" fill="hold"/>
                                        <p:tgtEl>
                                          <p:spTgt spid="15"/>
                                        </p:tgtEl>
                                        <p:attrNameLst>
                                          <p:attrName>fillcolor</p:attrName>
                                        </p:attrNameLst>
                                      </p:cBhvr>
                                      <p:to>
                                        <a:srgbClr val="EFDD85"/>
                                      </p:to>
                                    </p:animClr>
                                    <p:set>
                                      <p:cBhvr>
                                        <p:cTn id="14" dur="1000" fill="hold"/>
                                        <p:tgtEl>
                                          <p:spTgt spid="15"/>
                                        </p:tgtEl>
                                        <p:attrNameLst>
                                          <p:attrName>fill.type</p:attrName>
                                        </p:attrNameLst>
                                      </p:cBhvr>
                                      <p:to>
                                        <p:strVal val="solid"/>
                                      </p:to>
                                    </p:set>
                                    <p:set>
                                      <p:cBhvr>
                                        <p:cTn id="15" dur="1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16" restart="whenNotActive" fill="hold" evtFilter="cancelBubble" nodeType="interactiveSeq">
                <p:stCondLst>
                  <p:cond evt="onClick" delay="0">
                    <p:tgtEl>
                      <p:spTgt spid="16"/>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1000" fill="hold"/>
                                        <p:tgtEl>
                                          <p:spTgt spid="16"/>
                                        </p:tgtEl>
                                        <p:attrNameLst>
                                          <p:attrName>fillcolor</p:attrName>
                                        </p:attrNameLst>
                                      </p:cBhvr>
                                      <p:to>
                                        <a:srgbClr val="EFDD85"/>
                                      </p:to>
                                    </p:animClr>
                                    <p:set>
                                      <p:cBhvr>
                                        <p:cTn id="21" dur="1000" fill="hold"/>
                                        <p:tgtEl>
                                          <p:spTgt spid="16"/>
                                        </p:tgtEl>
                                        <p:attrNameLst>
                                          <p:attrName>fill.type</p:attrName>
                                        </p:attrNameLst>
                                      </p:cBhvr>
                                      <p:to>
                                        <p:strVal val="solid"/>
                                      </p:to>
                                    </p:set>
                                    <p:set>
                                      <p:cBhvr>
                                        <p:cTn id="22" dur="10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23" restart="whenNotActive" fill="hold" evtFilter="cancelBubble" nodeType="interactiveSeq">
                <p:stCondLst>
                  <p:cond evt="onClick" delay="0">
                    <p:tgtEl>
                      <p:spTgt spid="17"/>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1000" fill="hold"/>
                                        <p:tgtEl>
                                          <p:spTgt spid="17"/>
                                        </p:tgtEl>
                                        <p:attrNameLst>
                                          <p:attrName>fillcolor</p:attrName>
                                        </p:attrNameLst>
                                      </p:cBhvr>
                                      <p:to>
                                        <a:srgbClr val="EFDD85"/>
                                      </p:to>
                                    </p:animClr>
                                    <p:set>
                                      <p:cBhvr>
                                        <p:cTn id="28" dur="1000" fill="hold"/>
                                        <p:tgtEl>
                                          <p:spTgt spid="17"/>
                                        </p:tgtEl>
                                        <p:attrNameLst>
                                          <p:attrName>fill.type</p:attrName>
                                        </p:attrNameLst>
                                      </p:cBhvr>
                                      <p:to>
                                        <p:strVal val="solid"/>
                                      </p:to>
                                    </p:set>
                                    <p:set>
                                      <p:cBhvr>
                                        <p:cTn id="29" dur="100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30" restart="whenNotActive" fill="hold" evtFilter="cancelBubble" nodeType="interactiveSeq">
                <p:stCondLst>
                  <p:cond evt="onClick" delay="0">
                    <p:tgtEl>
                      <p:spTgt spid="13"/>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1000" fill="hold"/>
                                        <p:tgtEl>
                                          <p:spTgt spid="13"/>
                                        </p:tgtEl>
                                        <p:attrNameLst>
                                          <p:attrName>fillcolor</p:attrName>
                                        </p:attrNameLst>
                                      </p:cBhvr>
                                      <p:to>
                                        <a:srgbClr val="EFDD85"/>
                                      </p:to>
                                    </p:animClr>
                                    <p:set>
                                      <p:cBhvr>
                                        <p:cTn id="35" dur="1000" fill="hold"/>
                                        <p:tgtEl>
                                          <p:spTgt spid="13"/>
                                        </p:tgtEl>
                                        <p:attrNameLst>
                                          <p:attrName>fill.type</p:attrName>
                                        </p:attrNameLst>
                                      </p:cBhvr>
                                      <p:to>
                                        <p:strVal val="solid"/>
                                      </p:to>
                                    </p:set>
                                    <p:set>
                                      <p:cBhvr>
                                        <p:cTn id="36" dur="1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37" restart="whenNotActive" fill="hold" evtFilter="cancelBubble" nodeType="interactiveSeq">
                <p:stCondLst>
                  <p:cond evt="onClick" delay="0">
                    <p:tgtEl>
                      <p:spTgt spid="12"/>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1000" fill="hold"/>
                                        <p:tgtEl>
                                          <p:spTgt spid="12"/>
                                        </p:tgtEl>
                                        <p:attrNameLst>
                                          <p:attrName>fillcolor</p:attrName>
                                        </p:attrNameLst>
                                      </p:cBhvr>
                                      <p:to>
                                        <a:srgbClr val="EFDD85"/>
                                      </p:to>
                                    </p:animClr>
                                    <p:set>
                                      <p:cBhvr>
                                        <p:cTn id="42" dur="1000" fill="hold"/>
                                        <p:tgtEl>
                                          <p:spTgt spid="12"/>
                                        </p:tgtEl>
                                        <p:attrNameLst>
                                          <p:attrName>fill.type</p:attrName>
                                        </p:attrNameLst>
                                      </p:cBhvr>
                                      <p:to>
                                        <p:strVal val="solid"/>
                                      </p:to>
                                    </p:set>
                                    <p:set>
                                      <p:cBhvr>
                                        <p:cTn id="43" dur="1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44" restart="whenNotActive" fill="hold" evtFilter="cancelBubble" nodeType="interactiveSeq">
                <p:stCondLst>
                  <p:cond evt="onClick" delay="0">
                    <p:tgtEl>
                      <p:spTgt spid="11"/>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1000" fill="hold"/>
                                        <p:tgtEl>
                                          <p:spTgt spid="11"/>
                                        </p:tgtEl>
                                        <p:attrNameLst>
                                          <p:attrName>fillcolor</p:attrName>
                                        </p:attrNameLst>
                                      </p:cBhvr>
                                      <p:to>
                                        <a:srgbClr val="EFDD85"/>
                                      </p:to>
                                    </p:animClr>
                                    <p:set>
                                      <p:cBhvr>
                                        <p:cTn id="49" dur="1000" fill="hold"/>
                                        <p:tgtEl>
                                          <p:spTgt spid="11"/>
                                        </p:tgtEl>
                                        <p:attrNameLst>
                                          <p:attrName>fill.type</p:attrName>
                                        </p:attrNameLst>
                                      </p:cBhvr>
                                      <p:to>
                                        <p:strVal val="solid"/>
                                      </p:to>
                                    </p:set>
                                    <p:set>
                                      <p:cBhvr>
                                        <p:cTn id="50" dur="1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51" restart="whenNotActive" fill="hold" evtFilter="cancelBubble" nodeType="interactiveSeq">
                <p:stCondLst>
                  <p:cond evt="onClick" delay="0">
                    <p:tgtEl>
                      <p:spTgt spid="10"/>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1000" fill="hold"/>
                                        <p:tgtEl>
                                          <p:spTgt spid="10"/>
                                        </p:tgtEl>
                                        <p:attrNameLst>
                                          <p:attrName>fillcolor</p:attrName>
                                        </p:attrNameLst>
                                      </p:cBhvr>
                                      <p:to>
                                        <a:srgbClr val="EFDD85"/>
                                      </p:to>
                                    </p:animClr>
                                    <p:set>
                                      <p:cBhvr>
                                        <p:cTn id="56" dur="1000" fill="hold"/>
                                        <p:tgtEl>
                                          <p:spTgt spid="10"/>
                                        </p:tgtEl>
                                        <p:attrNameLst>
                                          <p:attrName>fill.type</p:attrName>
                                        </p:attrNameLst>
                                      </p:cBhvr>
                                      <p:to>
                                        <p:strVal val="solid"/>
                                      </p:to>
                                    </p:set>
                                    <p:set>
                                      <p:cBhvr>
                                        <p:cTn id="57" dur="1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entagon 12">
            <a:extLst>
              <a:ext uri="{FF2B5EF4-FFF2-40B4-BE49-F238E27FC236}">
                <a16:creationId xmlns:a16="http://schemas.microsoft.com/office/drawing/2014/main" id="{81476A7B-076C-49A9-BF9B-8C4E92AFD1A7}"/>
              </a:ext>
            </a:extLst>
          </p:cNvPr>
          <p:cNvSpPr/>
          <p:nvPr/>
        </p:nvSpPr>
        <p:spPr>
          <a:xfrm flipH="1">
            <a:off x="4848836" y="765175"/>
            <a:ext cx="3848633"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Compare and order fractions, including fractions &gt; 1</a:t>
            </a:r>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Quiz</a:t>
            </a:r>
          </a:p>
        </p:txBody>
      </p:sp>
      <p:sp>
        <p:nvSpPr>
          <p:cNvPr id="31" name="Try Again!">
            <a:extLst>
              <a:ext uri="{FF2B5EF4-FFF2-40B4-BE49-F238E27FC236}">
                <a16:creationId xmlns:a16="http://schemas.microsoft.com/office/drawing/2014/main" id="{3784DBBA-BA0C-4D88-B64F-C69898662580}"/>
              </a:ext>
            </a:extLst>
          </p:cNvPr>
          <p:cNvSpPr txBox="1"/>
          <p:nvPr/>
        </p:nvSpPr>
        <p:spPr>
          <a:xfrm>
            <a:off x="864240" y="5589871"/>
            <a:ext cx="7394575" cy="461665"/>
          </a:xfrm>
          <a:prstGeom prst="rect">
            <a:avLst/>
          </a:prstGeom>
          <a:noFill/>
        </p:spPr>
        <p:txBody>
          <a:bodyPr wrap="square" rtlCol="0">
            <a:spAutoFit/>
          </a:bodyPr>
          <a:lstStyle/>
          <a:p>
            <a:pPr algn="ctr"/>
            <a:r>
              <a:rPr lang="en-GB" sz="2400" dirty="0"/>
              <a:t>Try again!</a:t>
            </a:r>
          </a:p>
        </p:txBody>
      </p:sp>
      <p:sp>
        <p:nvSpPr>
          <p:cNvPr id="32" name="Correct!">
            <a:extLst>
              <a:ext uri="{FF2B5EF4-FFF2-40B4-BE49-F238E27FC236}">
                <a16:creationId xmlns:a16="http://schemas.microsoft.com/office/drawing/2014/main" id="{47D62B31-A843-4711-A22B-0A520861B3A2}"/>
              </a:ext>
            </a:extLst>
          </p:cNvPr>
          <p:cNvSpPr txBox="1"/>
          <p:nvPr/>
        </p:nvSpPr>
        <p:spPr>
          <a:xfrm>
            <a:off x="865658" y="5581060"/>
            <a:ext cx="7394575" cy="461665"/>
          </a:xfrm>
          <a:prstGeom prst="rect">
            <a:avLst/>
          </a:prstGeom>
          <a:noFill/>
        </p:spPr>
        <p:txBody>
          <a:bodyPr wrap="square" rtlCol="0">
            <a:spAutoFit/>
          </a:bodyPr>
          <a:lstStyle/>
          <a:p>
            <a:pPr algn="ctr"/>
            <a:r>
              <a:rPr lang="en-GB" sz="2400" dirty="0"/>
              <a:t>Correct!</a:t>
            </a:r>
          </a:p>
        </p:txBody>
      </p:sp>
      <p:sp>
        <p:nvSpPr>
          <p:cNvPr id="2" name="Rectangle 1"/>
          <p:cNvSpPr/>
          <p:nvPr/>
        </p:nvSpPr>
        <p:spPr>
          <a:xfrm>
            <a:off x="755650" y="1722779"/>
            <a:ext cx="7632700" cy="430887"/>
          </a:xfrm>
          <a:prstGeom prst="rect">
            <a:avLst/>
          </a:prstGeom>
        </p:spPr>
        <p:txBody>
          <a:bodyPr wrap="square">
            <a:spAutoFit/>
          </a:bodyPr>
          <a:lstStyle/>
          <a:p>
            <a:pPr lvl="0" algn="ctr">
              <a:defRPr/>
            </a:pPr>
            <a:r>
              <a:rPr lang="en-GB" sz="2200" dirty="0">
                <a:solidFill>
                  <a:srgbClr val="1C1C1C"/>
                </a:solidFill>
              </a:rPr>
              <a:t>Which of these fractions is the greatest?</a:t>
            </a:r>
          </a:p>
        </p:txBody>
      </p:sp>
      <p:sp>
        <p:nvSpPr>
          <p:cNvPr id="24" name="Answer 1 - Circle"/>
          <p:cNvSpPr/>
          <p:nvPr/>
        </p:nvSpPr>
        <p:spPr>
          <a:xfrm>
            <a:off x="2001024" y="2915133"/>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Answer 1 - Fraction"/>
          <p:cNvGrpSpPr/>
          <p:nvPr/>
        </p:nvGrpSpPr>
        <p:grpSpPr>
          <a:xfrm>
            <a:off x="2306981" y="3033590"/>
            <a:ext cx="918274" cy="1323439"/>
            <a:chOff x="1812100" y="3501654"/>
            <a:chExt cx="918274" cy="1323439"/>
          </a:xfrm>
        </p:grpSpPr>
        <p:sp>
          <p:nvSpPr>
            <p:cNvPr id="26" name="TextBox 25"/>
            <p:cNvSpPr txBox="1"/>
            <p:nvPr/>
          </p:nvSpPr>
          <p:spPr>
            <a:xfrm>
              <a:off x="1812100" y="3501654"/>
              <a:ext cx="918274" cy="1323439"/>
            </a:xfrm>
            <a:prstGeom prst="rect">
              <a:avLst/>
            </a:prstGeom>
            <a:noFill/>
          </p:spPr>
          <p:txBody>
            <a:bodyPr wrap="square" rtlCol="0">
              <a:spAutoFit/>
            </a:bodyPr>
            <a:lstStyle/>
            <a:p>
              <a:pPr algn="ctr"/>
              <a:r>
                <a:rPr lang="en-GB" sz="4000" b="1" dirty="0"/>
                <a:t>2</a:t>
              </a:r>
            </a:p>
            <a:p>
              <a:pPr algn="ctr"/>
              <a:r>
                <a:rPr lang="en-GB" sz="4000" b="1" dirty="0"/>
                <a:t>5</a:t>
              </a:r>
            </a:p>
          </p:txBody>
        </p:sp>
        <p:cxnSp>
          <p:nvCxnSpPr>
            <p:cNvPr id="27" name="Straight Connector 26"/>
            <p:cNvCxnSpPr/>
            <p:nvPr/>
          </p:nvCxnSpPr>
          <p:spPr>
            <a:xfrm>
              <a:off x="2039164" y="4174324"/>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grpSp>
        <p:nvGrpSpPr>
          <p:cNvPr id="3" name="Answer 2"/>
          <p:cNvGrpSpPr/>
          <p:nvPr/>
        </p:nvGrpSpPr>
        <p:grpSpPr>
          <a:xfrm>
            <a:off x="3778379" y="2915133"/>
            <a:ext cx="1560352" cy="1560352"/>
            <a:chOff x="3778379" y="2915133"/>
            <a:chExt cx="1560352" cy="1560352"/>
          </a:xfrm>
        </p:grpSpPr>
        <p:sp>
          <p:nvSpPr>
            <p:cNvPr id="28" name="Answer 2 - Circle"/>
            <p:cNvSpPr/>
            <p:nvPr/>
          </p:nvSpPr>
          <p:spPr>
            <a:xfrm>
              <a:off x="3778379" y="2915133"/>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Answer 2 - Fraction"/>
            <p:cNvGrpSpPr/>
            <p:nvPr/>
          </p:nvGrpSpPr>
          <p:grpSpPr>
            <a:xfrm>
              <a:off x="4099418" y="3033590"/>
              <a:ext cx="918274" cy="1323439"/>
              <a:chOff x="1812100" y="3501654"/>
              <a:chExt cx="918274" cy="1323439"/>
            </a:xfrm>
          </p:grpSpPr>
          <p:sp>
            <p:nvSpPr>
              <p:cNvPr id="30" name="TextBox 29"/>
              <p:cNvSpPr txBox="1"/>
              <p:nvPr/>
            </p:nvSpPr>
            <p:spPr>
              <a:xfrm>
                <a:off x="1812100" y="3501654"/>
                <a:ext cx="918274" cy="1323439"/>
              </a:xfrm>
              <a:prstGeom prst="rect">
                <a:avLst/>
              </a:prstGeom>
              <a:noFill/>
            </p:spPr>
            <p:txBody>
              <a:bodyPr wrap="square" rtlCol="0">
                <a:spAutoFit/>
              </a:bodyPr>
              <a:lstStyle/>
              <a:p>
                <a:pPr algn="ctr"/>
                <a:r>
                  <a:rPr lang="en-GB" sz="4000" b="1" dirty="0"/>
                  <a:t>3</a:t>
                </a:r>
              </a:p>
              <a:p>
                <a:pPr algn="ctr"/>
                <a:r>
                  <a:rPr lang="en-GB" sz="4000" b="1" dirty="0"/>
                  <a:t>12</a:t>
                </a:r>
              </a:p>
            </p:txBody>
          </p:sp>
          <p:cxnSp>
            <p:nvCxnSpPr>
              <p:cNvPr id="33" name="Straight Connector 32"/>
              <p:cNvCxnSpPr/>
              <p:nvPr/>
            </p:nvCxnSpPr>
            <p:spPr>
              <a:xfrm>
                <a:off x="2039164" y="4174324"/>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grpSp>
      <p:grpSp>
        <p:nvGrpSpPr>
          <p:cNvPr id="5" name="Answer 3"/>
          <p:cNvGrpSpPr/>
          <p:nvPr/>
        </p:nvGrpSpPr>
        <p:grpSpPr>
          <a:xfrm>
            <a:off x="5555733" y="2915133"/>
            <a:ext cx="1560352" cy="1560352"/>
            <a:chOff x="5555733" y="2915133"/>
            <a:chExt cx="1560352" cy="1560352"/>
          </a:xfrm>
        </p:grpSpPr>
        <p:sp>
          <p:nvSpPr>
            <p:cNvPr id="34" name="Oval 33"/>
            <p:cNvSpPr/>
            <p:nvPr/>
          </p:nvSpPr>
          <p:spPr>
            <a:xfrm>
              <a:off x="5555733" y="2915133"/>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5" name="Group 34"/>
            <p:cNvGrpSpPr/>
            <p:nvPr/>
          </p:nvGrpSpPr>
          <p:grpSpPr>
            <a:xfrm>
              <a:off x="5861690" y="3033590"/>
              <a:ext cx="918274" cy="1323439"/>
              <a:chOff x="1812100" y="3501654"/>
              <a:chExt cx="918274" cy="1323439"/>
            </a:xfrm>
          </p:grpSpPr>
          <p:sp>
            <p:nvSpPr>
              <p:cNvPr id="36" name="TextBox 35"/>
              <p:cNvSpPr txBox="1"/>
              <p:nvPr/>
            </p:nvSpPr>
            <p:spPr>
              <a:xfrm>
                <a:off x="1812100" y="3501654"/>
                <a:ext cx="918274" cy="1323439"/>
              </a:xfrm>
              <a:prstGeom prst="rect">
                <a:avLst/>
              </a:prstGeom>
              <a:noFill/>
            </p:spPr>
            <p:txBody>
              <a:bodyPr wrap="square" rtlCol="0">
                <a:spAutoFit/>
              </a:bodyPr>
              <a:lstStyle/>
              <a:p>
                <a:pPr algn="ctr"/>
                <a:r>
                  <a:rPr lang="en-GB" sz="4000" b="1" dirty="0"/>
                  <a:t>1</a:t>
                </a:r>
              </a:p>
              <a:p>
                <a:pPr algn="ctr"/>
                <a:r>
                  <a:rPr lang="en-GB" sz="4000" b="1" dirty="0"/>
                  <a:t>3</a:t>
                </a:r>
              </a:p>
            </p:txBody>
          </p:sp>
          <p:cxnSp>
            <p:nvCxnSpPr>
              <p:cNvPr id="37" name="Straight Connector 36"/>
              <p:cNvCxnSpPr/>
              <p:nvPr/>
            </p:nvCxnSpPr>
            <p:spPr>
              <a:xfrm>
                <a:off x="2039164" y="4174324"/>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grpSp>
      <p:sp>
        <p:nvSpPr>
          <p:cNvPr id="21" name="Rectangle 20">
            <a:hlinkClick r:id="rId2" action="ppaction://hlinksldjump"/>
          </p:cNvPr>
          <p:cNvSpPr/>
          <p:nvPr/>
        </p:nvSpPr>
        <p:spPr>
          <a:xfrm>
            <a:off x="444616" y="5624739"/>
            <a:ext cx="2908184" cy="468086"/>
          </a:xfrm>
          <a:prstGeom prst="rect">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3"/>
                </a:solidFill>
              </a:rPr>
              <a:t>Choose another objective</a:t>
            </a:r>
          </a:p>
        </p:txBody>
      </p:sp>
    </p:spTree>
    <p:extLst>
      <p:ext uri="{BB962C8B-B14F-4D97-AF65-F5344CB8AC3E}">
        <p14:creationId xmlns:p14="http://schemas.microsoft.com/office/powerpoint/2010/main" val="285495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1"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5"/>
                    </p:tgtEl>
                  </p:cond>
                </p:stCondLst>
                <p:endSync evt="end" delay="0">
                  <p:rtn val="all"/>
                </p:endSync>
                <p:childTnLst>
                  <p:par>
                    <p:cTn id="35" fill="hold">
                      <p:stCondLst>
                        <p:cond delay="0"/>
                      </p:stCondLst>
                      <p:childTnLst>
                        <p:par>
                          <p:cTn id="36" fill="hold">
                            <p:stCondLst>
                              <p:cond delay="0"/>
                            </p:stCondLst>
                            <p:childTnLst>
                              <p:par>
                                <p:cTn id="37" presetID="32" presetClass="emph" presetSubtype="0" fill="hold" nodeType="clickEffect">
                                  <p:stCondLst>
                                    <p:cond delay="0"/>
                                  </p:stCondLst>
                                  <p:childTnLst>
                                    <p:animRot by="120000">
                                      <p:cBhvr>
                                        <p:cTn id="38" dur="100" fill="hold">
                                          <p:stCondLst>
                                            <p:cond delay="0"/>
                                          </p:stCondLst>
                                        </p:cTn>
                                        <p:tgtEl>
                                          <p:spTgt spid="5"/>
                                        </p:tgtEl>
                                        <p:attrNameLst>
                                          <p:attrName>r</p:attrName>
                                        </p:attrNameLst>
                                      </p:cBhvr>
                                    </p:animRot>
                                    <p:animRot by="-240000">
                                      <p:cBhvr>
                                        <p:cTn id="39" dur="200" fill="hold">
                                          <p:stCondLst>
                                            <p:cond delay="200"/>
                                          </p:stCondLst>
                                        </p:cTn>
                                        <p:tgtEl>
                                          <p:spTgt spid="5"/>
                                        </p:tgtEl>
                                        <p:attrNameLst>
                                          <p:attrName>r</p:attrName>
                                        </p:attrNameLst>
                                      </p:cBhvr>
                                    </p:animRot>
                                    <p:animRot by="240000">
                                      <p:cBhvr>
                                        <p:cTn id="40" dur="200" fill="hold">
                                          <p:stCondLst>
                                            <p:cond delay="400"/>
                                          </p:stCondLst>
                                        </p:cTn>
                                        <p:tgtEl>
                                          <p:spTgt spid="5"/>
                                        </p:tgtEl>
                                        <p:attrNameLst>
                                          <p:attrName>r</p:attrName>
                                        </p:attrNameLst>
                                      </p:cBhvr>
                                    </p:animRot>
                                    <p:animRot by="-240000">
                                      <p:cBhvr>
                                        <p:cTn id="41" dur="200" fill="hold">
                                          <p:stCondLst>
                                            <p:cond delay="600"/>
                                          </p:stCondLst>
                                        </p:cTn>
                                        <p:tgtEl>
                                          <p:spTgt spid="5"/>
                                        </p:tgtEl>
                                        <p:attrNameLst>
                                          <p:attrName>r</p:attrName>
                                        </p:attrNameLst>
                                      </p:cBhvr>
                                    </p:animRot>
                                    <p:animRot by="120000">
                                      <p:cBhvr>
                                        <p:cTn id="42" dur="200" fill="hold">
                                          <p:stCondLst>
                                            <p:cond delay="800"/>
                                          </p:stCondLst>
                                        </p:cTn>
                                        <p:tgtEl>
                                          <p:spTgt spid="5"/>
                                        </p:tgtEl>
                                        <p:attrNameLst>
                                          <p:attrName>r</p:attrName>
                                        </p:attrNameLst>
                                      </p:cBhvr>
                                    </p:animRot>
                                  </p:childTnLst>
                                </p:cTn>
                              </p:par>
                              <p:par>
                                <p:cTn id="43" presetID="10"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childTnLst>
                          </p:cTn>
                        </p:par>
                        <p:par>
                          <p:cTn id="46" fill="hold">
                            <p:stCondLst>
                              <p:cond delay="1000"/>
                            </p:stCondLst>
                            <p:childTnLst>
                              <p:par>
                                <p:cTn id="47" presetID="10" presetClass="exit" presetSubtype="0" fill="hold" grpId="1" nodeType="afterEffect">
                                  <p:stCondLst>
                                    <p:cond delay="0"/>
                                  </p:stCondLst>
                                  <p:childTnLst>
                                    <p:animEffect transition="out" filter="fade">
                                      <p:cBhvr>
                                        <p:cTn id="48" dur="500"/>
                                        <p:tgtEl>
                                          <p:spTgt spid="31"/>
                                        </p:tgtEl>
                                      </p:cBhvr>
                                    </p:animEffect>
                                    <p:set>
                                      <p:cBhvr>
                                        <p:cTn id="49"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50" restart="whenNotActive" fill="hold" evtFilter="cancelBubble" nodeType="interactiveSeq">
                <p:stCondLst>
                  <p:cond evt="onClick" delay="0">
                    <p:tgtEl>
                      <p:spTgt spid="3"/>
                    </p:tgtEl>
                  </p:cond>
                </p:stCondLst>
                <p:endSync evt="end" delay="0">
                  <p:rtn val="all"/>
                </p:endSync>
                <p:childTnLst>
                  <p:par>
                    <p:cTn id="51" fill="hold">
                      <p:stCondLst>
                        <p:cond delay="0"/>
                      </p:stCondLst>
                      <p:childTnLst>
                        <p:par>
                          <p:cTn id="52" fill="hold">
                            <p:stCondLst>
                              <p:cond delay="0"/>
                            </p:stCondLst>
                            <p:childTnLst>
                              <p:par>
                                <p:cTn id="53" presetID="32" presetClass="emph" presetSubtype="0" fill="hold" nodeType="clickEffect">
                                  <p:stCondLst>
                                    <p:cond delay="0"/>
                                  </p:stCondLst>
                                  <p:childTnLst>
                                    <p:animRot by="120000">
                                      <p:cBhvr>
                                        <p:cTn id="54" dur="100" fill="hold">
                                          <p:stCondLst>
                                            <p:cond delay="0"/>
                                          </p:stCondLst>
                                        </p:cTn>
                                        <p:tgtEl>
                                          <p:spTgt spid="3"/>
                                        </p:tgtEl>
                                        <p:attrNameLst>
                                          <p:attrName>r</p:attrName>
                                        </p:attrNameLst>
                                      </p:cBhvr>
                                    </p:animRot>
                                    <p:animRot by="-240000">
                                      <p:cBhvr>
                                        <p:cTn id="55" dur="200" fill="hold">
                                          <p:stCondLst>
                                            <p:cond delay="200"/>
                                          </p:stCondLst>
                                        </p:cTn>
                                        <p:tgtEl>
                                          <p:spTgt spid="3"/>
                                        </p:tgtEl>
                                        <p:attrNameLst>
                                          <p:attrName>r</p:attrName>
                                        </p:attrNameLst>
                                      </p:cBhvr>
                                    </p:animRot>
                                    <p:animRot by="240000">
                                      <p:cBhvr>
                                        <p:cTn id="56" dur="200" fill="hold">
                                          <p:stCondLst>
                                            <p:cond delay="400"/>
                                          </p:stCondLst>
                                        </p:cTn>
                                        <p:tgtEl>
                                          <p:spTgt spid="3"/>
                                        </p:tgtEl>
                                        <p:attrNameLst>
                                          <p:attrName>r</p:attrName>
                                        </p:attrNameLst>
                                      </p:cBhvr>
                                    </p:animRot>
                                    <p:animRot by="-240000">
                                      <p:cBhvr>
                                        <p:cTn id="57" dur="200" fill="hold">
                                          <p:stCondLst>
                                            <p:cond delay="600"/>
                                          </p:stCondLst>
                                        </p:cTn>
                                        <p:tgtEl>
                                          <p:spTgt spid="3"/>
                                        </p:tgtEl>
                                        <p:attrNameLst>
                                          <p:attrName>r</p:attrName>
                                        </p:attrNameLst>
                                      </p:cBhvr>
                                    </p:animRot>
                                    <p:animRot by="120000">
                                      <p:cBhvr>
                                        <p:cTn id="58" dur="200" fill="hold">
                                          <p:stCondLst>
                                            <p:cond delay="800"/>
                                          </p:stCondLst>
                                        </p:cTn>
                                        <p:tgtEl>
                                          <p:spTgt spid="3"/>
                                        </p:tgtEl>
                                        <p:attrNameLst>
                                          <p:attrName>r</p:attrName>
                                        </p:attrNameLst>
                                      </p:cBhvr>
                                    </p:animRot>
                                  </p:childTnLst>
                                </p:cTn>
                              </p:par>
                              <p:par>
                                <p:cTn id="59" presetID="10" presetClass="entr" presetSubtype="0" fill="hold" grpId="4"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par>
                                <p:cTn id="62" presetID="10" presetClass="exit" presetSubtype="0" fill="hold" grpId="5" nodeType="withEffect">
                                  <p:stCondLst>
                                    <p:cond delay="2000"/>
                                  </p:stCondLst>
                                  <p:childTnLst>
                                    <p:animEffect transition="out" filter="fade">
                                      <p:cBhvr>
                                        <p:cTn id="63" dur="500"/>
                                        <p:tgtEl>
                                          <p:spTgt spid="31"/>
                                        </p:tgtEl>
                                      </p:cBhvr>
                                    </p:animEffect>
                                    <p:set>
                                      <p:cBhvr>
                                        <p:cTn id="64"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65" restart="whenNotActive" fill="hold" evtFilter="cancelBubble" nodeType="interactiveSeq">
                <p:stCondLst>
                  <p:cond evt="onClick" delay="0">
                    <p:tgtEl>
                      <p:spTgt spid="24"/>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2000" fill="hold"/>
                                        <p:tgtEl>
                                          <p:spTgt spid="24"/>
                                        </p:tgtEl>
                                        <p:attrNameLst>
                                          <p:attrName>fillcolor</p:attrName>
                                        </p:attrNameLst>
                                      </p:cBhvr>
                                      <p:to>
                                        <a:srgbClr val="79AD42"/>
                                      </p:to>
                                    </p:animClr>
                                    <p:set>
                                      <p:cBhvr>
                                        <p:cTn id="70" dur="2000" fill="hold"/>
                                        <p:tgtEl>
                                          <p:spTgt spid="24"/>
                                        </p:tgtEl>
                                        <p:attrNameLst>
                                          <p:attrName>fill.type</p:attrName>
                                        </p:attrNameLst>
                                      </p:cBhvr>
                                      <p:to>
                                        <p:strVal val="solid"/>
                                      </p:to>
                                    </p:set>
                                    <p:set>
                                      <p:cBhvr>
                                        <p:cTn id="71" dur="2000" fill="hold"/>
                                        <p:tgtEl>
                                          <p:spTgt spid="24"/>
                                        </p:tgtEl>
                                        <p:attrNameLst>
                                          <p:attrName>fill.on</p:attrName>
                                        </p:attrNameLst>
                                      </p:cBhvr>
                                      <p:to>
                                        <p:strVal val="true"/>
                                      </p:to>
                                    </p:set>
                                  </p:childTnLst>
                                </p:cTn>
                              </p:par>
                              <p:par>
                                <p:cTn id="72" presetID="10" presetClass="entr" presetSubtype="0" fill="hold" grpId="2" nodeType="with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500"/>
                                        <p:tgtEl>
                                          <p:spTgt spid="32"/>
                                        </p:tgtEl>
                                      </p:cBhvr>
                                    </p:animEffect>
                                  </p:childTnLst>
                                </p:cTn>
                              </p:par>
                              <p:par>
                                <p:cTn id="75" presetID="10" presetClass="exit" presetSubtype="0" fill="hold" grpId="3" nodeType="withEffect">
                                  <p:stCondLst>
                                    <p:cond delay="2000"/>
                                  </p:stCondLst>
                                  <p:childTnLst>
                                    <p:animEffect transition="out" filter="fade">
                                      <p:cBhvr>
                                        <p:cTn id="76" dur="500"/>
                                        <p:tgtEl>
                                          <p:spTgt spid="32"/>
                                        </p:tgtEl>
                                      </p:cBhvr>
                                    </p:animEffect>
                                    <p:set>
                                      <p:cBhvr>
                                        <p:cTn id="77"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78" restart="whenNotActive" fill="hold" evtFilter="cancelBubble" nodeType="interactiveSeq">
                <p:stCondLst>
                  <p:cond evt="onClick" delay="0">
                    <p:tgtEl>
                      <p:spTgt spid="25"/>
                    </p:tgtEl>
                  </p:cond>
                </p:stCondLst>
                <p:endSync evt="end" delay="0">
                  <p:rtn val="all"/>
                </p:endSync>
                <p:childTnLst>
                  <p:par>
                    <p:cTn id="79" fill="hold">
                      <p:stCondLst>
                        <p:cond delay="0"/>
                      </p:stCondLst>
                      <p:childTnLst>
                        <p:par>
                          <p:cTn id="80" fill="hold">
                            <p:stCondLst>
                              <p:cond delay="0"/>
                            </p:stCondLst>
                            <p:childTnLst>
                              <p:par>
                                <p:cTn id="81" presetID="1" presetClass="emph" presetSubtype="2" fill="hold" nodeType="clickEffect">
                                  <p:stCondLst>
                                    <p:cond delay="0"/>
                                  </p:stCondLst>
                                  <p:childTnLst>
                                    <p:animClr clrSpc="rgb" dir="cw">
                                      <p:cBhvr>
                                        <p:cTn id="82" dur="2000" fill="hold"/>
                                        <p:tgtEl>
                                          <p:spTgt spid="24"/>
                                        </p:tgtEl>
                                        <p:attrNameLst>
                                          <p:attrName>fillcolor</p:attrName>
                                        </p:attrNameLst>
                                      </p:cBhvr>
                                      <p:to>
                                        <a:srgbClr val="79AD42"/>
                                      </p:to>
                                    </p:animClr>
                                    <p:set>
                                      <p:cBhvr>
                                        <p:cTn id="83" dur="2000" fill="hold"/>
                                        <p:tgtEl>
                                          <p:spTgt spid="24"/>
                                        </p:tgtEl>
                                        <p:attrNameLst>
                                          <p:attrName>fill.type</p:attrName>
                                        </p:attrNameLst>
                                      </p:cBhvr>
                                      <p:to>
                                        <p:strVal val="solid"/>
                                      </p:to>
                                    </p:set>
                                    <p:set>
                                      <p:cBhvr>
                                        <p:cTn id="84" dur="2000" fill="hold"/>
                                        <p:tgtEl>
                                          <p:spTgt spid="24"/>
                                        </p:tgtEl>
                                        <p:attrNameLst>
                                          <p:attrName>fill.on</p:attrName>
                                        </p:attrNameLst>
                                      </p:cBhvr>
                                      <p:to>
                                        <p:strVal val="true"/>
                                      </p:to>
                                    </p:set>
                                  </p:childTnLst>
                                </p:cTn>
                              </p:par>
                              <p:par>
                                <p:cTn id="85" presetID="10" presetClass="entr" presetSubtype="0"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500"/>
                                        <p:tgtEl>
                                          <p:spTgt spid="32"/>
                                        </p:tgtEl>
                                      </p:cBhvr>
                                    </p:animEffect>
                                  </p:childTnLst>
                                </p:cTn>
                              </p:par>
                            </p:childTnLst>
                          </p:cTn>
                        </p:par>
                        <p:par>
                          <p:cTn id="88" fill="hold">
                            <p:stCondLst>
                              <p:cond delay="2000"/>
                            </p:stCondLst>
                            <p:childTnLst>
                              <p:par>
                                <p:cTn id="89" presetID="10" presetClass="exit" presetSubtype="0" fill="hold" grpId="1" nodeType="afterEffect">
                                  <p:stCondLst>
                                    <p:cond delay="0"/>
                                  </p:stCondLst>
                                  <p:childTnLst>
                                    <p:animEffect transition="out" filter="fade">
                                      <p:cBhvr>
                                        <p:cTn id="90" dur="500"/>
                                        <p:tgtEl>
                                          <p:spTgt spid="32"/>
                                        </p:tgtEl>
                                      </p:cBhvr>
                                    </p:animEffect>
                                    <p:set>
                                      <p:cBhvr>
                                        <p:cTn id="9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92" restart="whenNotActive" fill="hold" evtFilter="cancelBubble" nodeType="interactiveSeq">
                <p:stCondLst>
                  <p:cond evt="onClick" delay="0">
                    <p:tgtEl>
                      <p:spTgt spid="21"/>
                    </p:tgtEl>
                  </p:cond>
                </p:stCondLst>
                <p:endSync evt="end" delay="0">
                  <p:rtn val="all"/>
                </p:endSync>
                <p:childTnLst>
                  <p:par>
                    <p:cTn id="93" fill="hold">
                      <p:stCondLst>
                        <p:cond delay="0"/>
                      </p:stCondLst>
                      <p:childTnLst>
                        <p:par>
                          <p:cTn id="94" fill="hold">
                            <p:stCondLst>
                              <p:cond delay="0"/>
                            </p:stCondLst>
                            <p:childTnLst>
                              <p:par>
                                <p:cTn id="95" presetID="3" presetClass="emph" presetSubtype="2" fill="hold" grpId="0" nodeType="clickEffect">
                                  <p:stCondLst>
                                    <p:cond delay="0"/>
                                  </p:stCondLst>
                                  <p:childTnLst>
                                    <p:animClr clrSpc="rgb" dir="cw">
                                      <p:cBhvr override="childStyle">
                                        <p:cTn id="96" dur="2000" fill="hold"/>
                                        <p:tgtEl>
                                          <p:spTgt spid="21"/>
                                        </p:tgtEl>
                                        <p:attrNameLst>
                                          <p:attrName>style.color</p:attrName>
                                        </p:attrNameLst>
                                      </p:cBhvr>
                                      <p:to>
                                        <a:srgbClr val="AED289"/>
                                      </p:to>
                                    </p:animClr>
                                  </p:childTnLst>
                                </p:cTn>
                              </p:par>
                            </p:childTnLst>
                          </p:cTn>
                        </p:par>
                      </p:childTnLst>
                    </p:cTn>
                  </p:par>
                </p:childTnLst>
              </p:cTn>
              <p:nextCondLst>
                <p:cond evt="onClick" delay="0">
                  <p:tgtEl>
                    <p:spTgt spid="21"/>
                  </p:tgtEl>
                </p:cond>
              </p:nextCondLst>
            </p:seq>
          </p:childTnLst>
        </p:cTn>
      </p:par>
    </p:tnLst>
    <p:bldLst>
      <p:bldP spid="9" grpId="0" animBg="1"/>
      <p:bldP spid="10" grpId="0" animBg="1"/>
      <p:bldP spid="31" grpId="0"/>
      <p:bldP spid="31" grpId="1"/>
      <p:bldP spid="31" grpId="4"/>
      <p:bldP spid="31" grpId="5"/>
      <p:bldP spid="32" grpId="0"/>
      <p:bldP spid="32" grpId="1"/>
      <p:bldP spid="32" grpId="2"/>
      <p:bldP spid="32" grpId="3"/>
      <p:bldP spid="2" grpId="0"/>
      <p:bldP spid="24" grpId="0" animBg="1"/>
      <p:bldP spid="21" grpId="0" animBg="1"/>
      <p:bldP spid="21"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entagon 12">
            <a:extLst>
              <a:ext uri="{FF2B5EF4-FFF2-40B4-BE49-F238E27FC236}">
                <a16:creationId xmlns:a16="http://schemas.microsoft.com/office/drawing/2014/main" id="{81476A7B-076C-49A9-BF9B-8C4E92AFD1A7}"/>
              </a:ext>
            </a:extLst>
          </p:cNvPr>
          <p:cNvSpPr/>
          <p:nvPr/>
        </p:nvSpPr>
        <p:spPr>
          <a:xfrm flipH="1">
            <a:off x="3326860" y="765175"/>
            <a:ext cx="5370612"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Add and subtract fractions with different denominators and mixed numbers</a:t>
            </a:r>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Revise</a:t>
            </a:r>
          </a:p>
        </p:txBody>
      </p:sp>
      <p:sp>
        <p:nvSpPr>
          <p:cNvPr id="2" name="Rectangle 1"/>
          <p:cNvSpPr/>
          <p:nvPr/>
        </p:nvSpPr>
        <p:spPr>
          <a:xfrm>
            <a:off x="688539" y="1591254"/>
            <a:ext cx="7699811" cy="646331"/>
          </a:xfrm>
          <a:prstGeom prst="rect">
            <a:avLst/>
          </a:prstGeom>
        </p:spPr>
        <p:txBody>
          <a:bodyPr wrap="square">
            <a:spAutoFit/>
          </a:bodyPr>
          <a:lstStyle/>
          <a:p>
            <a:pPr>
              <a:lnSpc>
                <a:spcPct val="100000"/>
              </a:lnSpc>
              <a:spcBef>
                <a:spcPct val="0"/>
              </a:spcBef>
              <a:buFont typeface="Arial" panose="020B0604020202020204" pitchFamily="34" charset="0"/>
              <a:buNone/>
            </a:pPr>
            <a:r>
              <a:rPr lang="en-GB" altLang="en-US" dirty="0"/>
              <a:t>When we add and subtract fractions with different denominators, we need to give them a </a:t>
            </a:r>
            <a:r>
              <a:rPr lang="en-GB" altLang="en-US" dirty="0">
                <a:solidFill>
                  <a:srgbClr val="ED7F4D"/>
                </a:solidFill>
              </a:rPr>
              <a:t>common denominator</a:t>
            </a:r>
            <a:r>
              <a:rPr lang="en-GB" altLang="en-US" dirty="0"/>
              <a:t>.</a:t>
            </a:r>
          </a:p>
        </p:txBody>
      </p:sp>
      <p:graphicFrame>
        <p:nvGraphicFramePr>
          <p:cNvPr id="7" name="Table 6">
            <a:extLst>
              <a:ext uri="{FF2B5EF4-FFF2-40B4-BE49-F238E27FC236}">
                <a16:creationId xmlns:a16="http://schemas.microsoft.com/office/drawing/2014/main" id="{B8B37671-1EBA-4B74-ABA9-10DEBD7BD457}"/>
              </a:ext>
            </a:extLst>
          </p:cNvPr>
          <p:cNvGraphicFramePr>
            <a:graphicFrameLocks noGrp="1"/>
          </p:cNvGraphicFramePr>
          <p:nvPr>
            <p:extLst>
              <p:ext uri="{D42A27DB-BD31-4B8C-83A1-F6EECF244321}">
                <p14:modId xmlns:p14="http://schemas.microsoft.com/office/powerpoint/2010/main" val="3892006037"/>
              </p:ext>
            </p:extLst>
          </p:nvPr>
        </p:nvGraphicFramePr>
        <p:xfrm>
          <a:off x="755649" y="2911373"/>
          <a:ext cx="7629225" cy="3187502"/>
        </p:xfrm>
        <a:graphic>
          <a:graphicData uri="http://schemas.openxmlformats.org/drawingml/2006/table">
            <a:tbl>
              <a:tblPr firstRow="1" bandRow="1">
                <a:tableStyleId>{5C22544A-7EE6-4342-B048-85BDC9FD1C3A}</a:tableStyleId>
              </a:tblPr>
              <a:tblGrid>
                <a:gridCol w="3849598">
                  <a:extLst>
                    <a:ext uri="{9D8B030D-6E8A-4147-A177-3AD203B41FA5}">
                      <a16:colId xmlns:a16="http://schemas.microsoft.com/office/drawing/2014/main" val="897835580"/>
                    </a:ext>
                  </a:extLst>
                </a:gridCol>
                <a:gridCol w="3779627">
                  <a:extLst>
                    <a:ext uri="{9D8B030D-6E8A-4147-A177-3AD203B41FA5}">
                      <a16:colId xmlns:a16="http://schemas.microsoft.com/office/drawing/2014/main" val="2147720083"/>
                    </a:ext>
                  </a:extLst>
                </a:gridCol>
              </a:tblGrid>
              <a:tr h="719761">
                <a:tc>
                  <a:txBody>
                    <a:bodyPr/>
                    <a:lstStyle/>
                    <a:p>
                      <a:pPr algn="l"/>
                      <a:r>
                        <a:rPr lang="en-GB" sz="1400" b="0" dirty="0">
                          <a:solidFill>
                            <a:schemeClr val="bg1"/>
                          </a:solidFill>
                          <a:latin typeface="Twinkl" pitchFamily="50" charset="0"/>
                        </a:rPr>
                        <a:t>If one of the fractions is a multiple of the other, use multiplication to change the smaller denominator to the same denominator as the other fraction.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7F4D"/>
                    </a:solidFill>
                  </a:tcPr>
                </a:tc>
                <a:tc>
                  <a:txBody>
                    <a:bodyPr/>
                    <a:lstStyle/>
                    <a:p>
                      <a:pPr algn="l"/>
                      <a:r>
                        <a:rPr lang="en-GB" sz="1400" b="0" dirty="0">
                          <a:solidFill>
                            <a:schemeClr val="bg1"/>
                          </a:solidFill>
                          <a:latin typeface="Twinkl" pitchFamily="50" charset="0"/>
                        </a:rPr>
                        <a:t>If the fractions aren’t multiples of each other, use multiplication to change them both to the lowest common denominator.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7F4D"/>
                    </a:solidFill>
                  </a:tcPr>
                </a:tc>
                <a:extLst>
                  <a:ext uri="{0D108BD9-81ED-4DB2-BD59-A6C34878D82A}">
                    <a16:rowId xmlns:a16="http://schemas.microsoft.com/office/drawing/2014/main" val="4174783574"/>
                  </a:ext>
                </a:extLst>
              </a:tr>
              <a:tr h="22426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i="0" dirty="0">
                        <a:solidFill>
                          <a:srgbClr val="1C1C1C"/>
                        </a:solidFill>
                        <a:latin typeface="Twinkl" pitchFamily="50"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B59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i="0" dirty="0">
                        <a:solidFill>
                          <a:srgbClr val="1C1C1C"/>
                        </a:solidFill>
                        <a:latin typeface="Twinkl" pitchFamily="50"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B598"/>
                    </a:solidFill>
                  </a:tcPr>
                </a:tc>
                <a:extLst>
                  <a:ext uri="{0D108BD9-81ED-4DB2-BD59-A6C34878D82A}">
                    <a16:rowId xmlns:a16="http://schemas.microsoft.com/office/drawing/2014/main" val="2832560158"/>
                  </a:ext>
                </a:extLst>
              </a:tr>
            </a:tbl>
          </a:graphicData>
        </a:graphic>
      </p:graphicFrame>
      <mc:AlternateContent xmlns:mc="http://schemas.openxmlformats.org/markup-compatibility/2006" xmlns:a14="http://schemas.microsoft.com/office/drawing/2010/main">
        <mc:Choice Requires="a14">
          <p:sp>
            <p:nvSpPr>
              <p:cNvPr id="11" name="Rectangle 10"/>
              <p:cNvSpPr/>
              <p:nvPr/>
            </p:nvSpPr>
            <p:spPr>
              <a:xfrm>
                <a:off x="900615" y="3933923"/>
                <a:ext cx="846707" cy="485518"/>
              </a:xfrm>
              <a:prstGeom prst="rect">
                <a:avLst/>
              </a:prstGeom>
              <a:noFill/>
            </p:spPr>
            <p:txBody>
              <a:bodyPr wrap="none">
                <a:spAutoFit/>
              </a:bodyPr>
              <a:lstStyle/>
              <a:p>
                <a14:m>
                  <m:oMath xmlns:m="http://schemas.openxmlformats.org/officeDocument/2006/math">
                    <m:f>
                      <m:fPr>
                        <m:ctrlPr>
                          <a:rPr lang="en-GB" sz="1600" i="1" smtClean="0">
                            <a:latin typeface="Cambria Math" panose="02040503050406030204" pitchFamily="18" charset="0"/>
                          </a:rPr>
                        </m:ctrlPr>
                      </m:fPr>
                      <m:num>
                        <m:r>
                          <m:rPr>
                            <m:nor/>
                          </m:rPr>
                          <a:rPr lang="en-GB" sz="1600">
                            <a:latin typeface="Twinkl" pitchFamily="50" charset="0"/>
                          </a:rPr>
                          <m:t>5</m:t>
                        </m:r>
                      </m:num>
                      <m:den>
                        <m:r>
                          <m:rPr>
                            <m:nor/>
                          </m:rPr>
                          <a:rPr lang="en-GB" sz="1600" smtClean="0">
                            <a:latin typeface="Twinkl" pitchFamily="50" charset="0"/>
                          </a:rPr>
                          <m:t>9</m:t>
                        </m:r>
                      </m:den>
                    </m:f>
                  </m:oMath>
                </a14:m>
                <a:r>
                  <a:rPr lang="en-GB" sz="1600" dirty="0">
                    <a:latin typeface="Twinkl" pitchFamily="50" charset="0"/>
                  </a:rPr>
                  <a:t> + </a:t>
                </a:r>
                <a14:m>
                  <m:oMath xmlns:m="http://schemas.openxmlformats.org/officeDocument/2006/math">
                    <m:f>
                      <m:fPr>
                        <m:ctrlPr>
                          <a:rPr lang="en-GB" sz="1600" i="1" smtClean="0">
                            <a:solidFill>
                              <a:schemeClr val="tx1"/>
                            </a:solidFill>
                            <a:latin typeface="Cambria Math" panose="02040503050406030204" pitchFamily="18" charset="0"/>
                          </a:rPr>
                        </m:ctrlPr>
                      </m:fPr>
                      <m:num>
                        <m:r>
                          <m:rPr>
                            <m:nor/>
                          </m:rPr>
                          <a:rPr lang="en-GB" sz="1600">
                            <a:solidFill>
                              <a:schemeClr val="tx1"/>
                            </a:solidFill>
                            <a:latin typeface="Twinkl" pitchFamily="50" charset="0"/>
                          </a:rPr>
                          <m:t>2</m:t>
                        </m:r>
                      </m:num>
                      <m:den>
                        <m:r>
                          <m:rPr>
                            <m:nor/>
                          </m:rPr>
                          <a:rPr lang="en-GB" sz="1600" b="0" i="0" smtClean="0">
                            <a:solidFill>
                              <a:schemeClr val="tx1"/>
                            </a:solidFill>
                            <a:latin typeface="Cambria Math" panose="02040503050406030204" pitchFamily="18" charset="0"/>
                          </a:rPr>
                          <m:t>3</m:t>
                        </m:r>
                      </m:den>
                    </m:f>
                  </m:oMath>
                </a14:m>
                <a:r>
                  <a:rPr lang="en-GB" sz="1600" dirty="0"/>
                  <a:t> =</a:t>
                </a:r>
              </a:p>
            </p:txBody>
          </p:sp>
        </mc:Choice>
        <mc:Fallback xmlns="">
          <p:sp>
            <p:nvSpPr>
              <p:cNvPr id="11" name="Rectangle 10"/>
              <p:cNvSpPr>
                <a:spLocks noRot="1" noChangeAspect="1" noMove="1" noResize="1" noEditPoints="1" noAdjustHandles="1" noChangeArrowheads="1" noChangeShapeType="1" noTextEdit="1"/>
              </p:cNvSpPr>
              <p:nvPr/>
            </p:nvSpPr>
            <p:spPr>
              <a:xfrm>
                <a:off x="900615" y="3933923"/>
                <a:ext cx="846707" cy="485518"/>
              </a:xfrm>
              <a:prstGeom prst="rect">
                <a:avLst/>
              </a:prstGeom>
              <a:blipFill rotWithShape="0">
                <a:blip r:embed="rId2"/>
                <a:stretch>
                  <a:fillRect r="-1439" b="-37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585418" y="5001238"/>
                <a:ext cx="405880" cy="552652"/>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sz="1600" i="1" smtClean="0">
                              <a:solidFill>
                                <a:schemeClr val="accent4"/>
                              </a:solidFill>
                              <a:latin typeface="Cambria Math" panose="02040503050406030204" pitchFamily="18" charset="0"/>
                            </a:rPr>
                          </m:ctrlPr>
                        </m:fPr>
                        <m:num>
                          <m:r>
                            <m:rPr>
                              <m:nor/>
                            </m:rPr>
                            <a:rPr lang="en-GB" sz="1600" b="0" i="0" smtClean="0">
                              <a:solidFill>
                                <a:schemeClr val="accent4"/>
                              </a:solidFill>
                            </a:rPr>
                            <m:t>11</m:t>
                          </m:r>
                        </m:num>
                        <m:den>
                          <m:r>
                            <m:rPr>
                              <m:nor/>
                            </m:rPr>
                            <a:rPr lang="en-GB" sz="1600" b="0" i="0" smtClean="0">
                              <a:solidFill>
                                <a:schemeClr val="accent4"/>
                              </a:solidFill>
                            </a:rPr>
                            <m:t>9</m:t>
                          </m:r>
                        </m:den>
                      </m:f>
                    </m:oMath>
                  </m:oMathPara>
                </a14:m>
                <a:endParaRPr lang="en-GB" sz="1600" dirty="0"/>
              </a:p>
            </p:txBody>
          </p:sp>
        </mc:Choice>
        <mc:Fallback xmlns="">
          <p:sp>
            <p:nvSpPr>
              <p:cNvPr id="12" name="Rectangle 11"/>
              <p:cNvSpPr>
                <a:spLocks noRot="1" noChangeAspect="1" noMove="1" noResize="1" noEditPoints="1" noAdjustHandles="1" noChangeArrowheads="1" noChangeShapeType="1" noTextEdit="1"/>
              </p:cNvSpPr>
              <p:nvPr/>
            </p:nvSpPr>
            <p:spPr>
              <a:xfrm>
                <a:off x="1585418" y="5001238"/>
                <a:ext cx="405880" cy="552652"/>
              </a:xfrm>
              <a:prstGeom prst="rect">
                <a:avLst/>
              </a:prstGeom>
              <a:blipFill rotWithShape="0">
                <a:blip r:embed="rId3"/>
                <a:stretch>
                  <a:fillRect/>
                </a:stretch>
              </a:blipFill>
            </p:spPr>
            <p:txBody>
              <a:bodyPr/>
              <a:lstStyle/>
              <a:p>
                <a:r>
                  <a:rPr lang="en-GB">
                    <a:noFill/>
                  </a:rPr>
                  <a:t> </a:t>
                </a:r>
              </a:p>
            </p:txBody>
          </p:sp>
        </mc:Fallback>
      </mc:AlternateContent>
      <p:sp>
        <p:nvSpPr>
          <p:cNvPr id="15" name="Rectangle 14"/>
          <p:cNvSpPr/>
          <p:nvPr/>
        </p:nvSpPr>
        <p:spPr>
          <a:xfrm>
            <a:off x="688539" y="2212371"/>
            <a:ext cx="7699811" cy="646331"/>
          </a:xfrm>
          <a:prstGeom prst="rect">
            <a:avLst/>
          </a:prstGeom>
        </p:spPr>
        <p:txBody>
          <a:bodyPr wrap="square">
            <a:spAutoFit/>
          </a:bodyPr>
          <a:lstStyle/>
          <a:p>
            <a:pPr>
              <a:defRPr/>
            </a:pPr>
            <a:r>
              <a:rPr lang="en-GB" dirty="0">
                <a:latin typeface="Twinkl" pitchFamily="50" charset="0"/>
              </a:rPr>
              <a:t>We use the </a:t>
            </a:r>
            <a:r>
              <a:rPr lang="en-GB" dirty="0">
                <a:solidFill>
                  <a:srgbClr val="ED7F4D"/>
                </a:solidFill>
                <a:latin typeface="Twinkl" pitchFamily="50" charset="0"/>
              </a:rPr>
              <a:t>lowest common multiple </a:t>
            </a:r>
            <a:r>
              <a:rPr lang="en-GB" dirty="0">
                <a:latin typeface="Twinkl" pitchFamily="50" charset="0"/>
              </a:rPr>
              <a:t>as the common denominator to create equivalent fractions which we can then add and subtract.</a:t>
            </a:r>
          </a:p>
        </p:txBody>
      </p:sp>
      <mc:AlternateContent xmlns:mc="http://schemas.openxmlformats.org/markup-compatibility/2006" xmlns:a14="http://schemas.microsoft.com/office/drawing/2010/main">
        <mc:Choice Requires="a14">
          <p:sp>
            <p:nvSpPr>
              <p:cNvPr id="16" name="Rectangle 15"/>
              <p:cNvSpPr/>
              <p:nvPr/>
            </p:nvSpPr>
            <p:spPr>
              <a:xfrm>
                <a:off x="900615" y="4470509"/>
                <a:ext cx="684803" cy="483915"/>
              </a:xfrm>
              <a:prstGeom prst="rect">
                <a:avLst/>
              </a:prstGeom>
              <a:noFill/>
            </p:spPr>
            <p:txBody>
              <a:bodyPr wrap="none">
                <a:spAutoFit/>
              </a:bodyPr>
              <a:lstStyle/>
              <a:p>
                <a14:m>
                  <m:oMath xmlns:m="http://schemas.openxmlformats.org/officeDocument/2006/math">
                    <m:f>
                      <m:fPr>
                        <m:ctrlPr>
                          <a:rPr lang="en-GB" sz="1600" i="1" smtClean="0">
                            <a:latin typeface="Cambria Math" panose="02040503050406030204" pitchFamily="18" charset="0"/>
                          </a:rPr>
                        </m:ctrlPr>
                      </m:fPr>
                      <m:num>
                        <m:r>
                          <m:rPr>
                            <m:nor/>
                          </m:rPr>
                          <a:rPr lang="en-GB" sz="1600">
                            <a:latin typeface="Twinkl" pitchFamily="50" charset="0"/>
                          </a:rPr>
                          <m:t>5</m:t>
                        </m:r>
                      </m:num>
                      <m:den>
                        <m:r>
                          <m:rPr>
                            <m:nor/>
                          </m:rPr>
                          <a:rPr lang="en-GB" sz="1600" smtClean="0">
                            <a:latin typeface="Twinkl" pitchFamily="50" charset="0"/>
                          </a:rPr>
                          <m:t>9</m:t>
                        </m:r>
                      </m:den>
                    </m:f>
                  </m:oMath>
                </a14:m>
                <a:r>
                  <a:rPr lang="en-GB" sz="1600" dirty="0">
                    <a:latin typeface="Twinkl" pitchFamily="50" charset="0"/>
                  </a:rPr>
                  <a:t> + </a:t>
                </a:r>
                <a14:m>
                  <m:oMath xmlns:m="http://schemas.openxmlformats.org/officeDocument/2006/math">
                    <m:f>
                      <m:fPr>
                        <m:ctrlPr>
                          <a:rPr lang="en-GB" sz="1600" i="1" smtClean="0">
                            <a:solidFill>
                              <a:schemeClr val="accent5"/>
                            </a:solidFill>
                            <a:latin typeface="Cambria Math" panose="02040503050406030204" pitchFamily="18" charset="0"/>
                          </a:rPr>
                        </m:ctrlPr>
                      </m:fPr>
                      <m:num>
                        <m:r>
                          <m:rPr>
                            <m:nor/>
                          </m:rPr>
                          <a:rPr lang="en-GB" sz="1600">
                            <a:solidFill>
                              <a:schemeClr val="accent5"/>
                            </a:solidFill>
                            <a:latin typeface="Twinkl" pitchFamily="50" charset="0"/>
                          </a:rPr>
                          <m:t>2</m:t>
                        </m:r>
                      </m:num>
                      <m:den>
                        <m:r>
                          <m:rPr>
                            <m:nor/>
                          </m:rPr>
                          <a:rPr lang="en-GB" sz="1600" b="0" i="0" smtClean="0">
                            <a:solidFill>
                              <a:schemeClr val="accent5"/>
                            </a:solidFill>
                            <a:latin typeface="Cambria Math" panose="02040503050406030204" pitchFamily="18" charset="0"/>
                          </a:rPr>
                          <m:t>3</m:t>
                        </m:r>
                      </m:den>
                    </m:f>
                  </m:oMath>
                </a14:m>
                <a:endParaRPr lang="en-GB" sz="1600" dirty="0"/>
              </a:p>
            </p:txBody>
          </p:sp>
        </mc:Choice>
        <mc:Fallback xmlns="">
          <p:sp>
            <p:nvSpPr>
              <p:cNvPr id="16" name="Rectangle 15"/>
              <p:cNvSpPr>
                <a:spLocks noRot="1" noChangeAspect="1" noMove="1" noResize="1" noEditPoints="1" noAdjustHandles="1" noChangeArrowheads="1" noChangeShapeType="1" noTextEdit="1"/>
              </p:cNvSpPr>
              <p:nvPr/>
            </p:nvSpPr>
            <p:spPr>
              <a:xfrm>
                <a:off x="900615" y="4470509"/>
                <a:ext cx="684803" cy="483915"/>
              </a:xfrm>
              <a:prstGeom prst="rect">
                <a:avLst/>
              </a:prstGeom>
              <a:blipFill rotWithShape="0">
                <a:blip r:embed="rId4"/>
                <a:stretch>
                  <a:fillRect b="-37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900615" y="5042734"/>
                <a:ext cx="845103" cy="486928"/>
              </a:xfrm>
              <a:prstGeom prst="rect">
                <a:avLst/>
              </a:prstGeom>
              <a:noFill/>
            </p:spPr>
            <p:txBody>
              <a:bodyPr wrap="none">
                <a:spAutoFit/>
              </a:bodyPr>
              <a:lstStyle/>
              <a:p>
                <a14:m>
                  <m:oMath xmlns:m="http://schemas.openxmlformats.org/officeDocument/2006/math">
                    <m:f>
                      <m:fPr>
                        <m:ctrlPr>
                          <a:rPr lang="en-GB" sz="1600" i="1" smtClean="0">
                            <a:latin typeface="Cambria Math" panose="02040503050406030204" pitchFamily="18" charset="0"/>
                          </a:rPr>
                        </m:ctrlPr>
                      </m:fPr>
                      <m:num>
                        <m:r>
                          <m:rPr>
                            <m:nor/>
                          </m:rPr>
                          <a:rPr lang="en-GB" sz="1600"/>
                          <m:t>5</m:t>
                        </m:r>
                      </m:num>
                      <m:den>
                        <m:r>
                          <m:rPr>
                            <m:nor/>
                          </m:rPr>
                          <a:rPr lang="en-GB" sz="1600" smtClean="0"/>
                          <m:t>9</m:t>
                        </m:r>
                      </m:den>
                    </m:f>
                  </m:oMath>
                </a14:m>
                <a:r>
                  <a:rPr lang="en-GB" sz="1600" dirty="0"/>
                  <a:t> + </a:t>
                </a:r>
                <a14:m>
                  <m:oMath xmlns:m="http://schemas.openxmlformats.org/officeDocument/2006/math">
                    <m:f>
                      <m:fPr>
                        <m:ctrlPr>
                          <a:rPr lang="en-GB" sz="1600" i="1" smtClean="0">
                            <a:solidFill>
                              <a:schemeClr val="accent5"/>
                            </a:solidFill>
                            <a:latin typeface="Cambria Math" panose="02040503050406030204" pitchFamily="18" charset="0"/>
                          </a:rPr>
                        </m:ctrlPr>
                      </m:fPr>
                      <m:num>
                        <m:r>
                          <m:rPr>
                            <m:nor/>
                          </m:rPr>
                          <a:rPr lang="en-GB" sz="1600" b="0" i="0" smtClean="0">
                            <a:solidFill>
                              <a:schemeClr val="accent5"/>
                            </a:solidFill>
                          </a:rPr>
                          <m:t>6</m:t>
                        </m:r>
                      </m:num>
                      <m:den>
                        <m:r>
                          <m:rPr>
                            <m:nor/>
                          </m:rPr>
                          <a:rPr lang="en-GB" sz="1600" b="0" i="0" smtClean="0">
                            <a:solidFill>
                              <a:schemeClr val="accent5"/>
                            </a:solidFill>
                          </a:rPr>
                          <m:t>9</m:t>
                        </m:r>
                      </m:den>
                    </m:f>
                  </m:oMath>
                </a14:m>
                <a:r>
                  <a:rPr lang="en-GB" sz="1600" dirty="0"/>
                  <a:t> =</a:t>
                </a:r>
              </a:p>
            </p:txBody>
          </p:sp>
        </mc:Choice>
        <mc:Fallback xmlns="">
          <p:sp>
            <p:nvSpPr>
              <p:cNvPr id="17" name="Rectangle 16"/>
              <p:cNvSpPr>
                <a:spLocks noRot="1" noChangeAspect="1" noMove="1" noResize="1" noEditPoints="1" noAdjustHandles="1" noChangeArrowheads="1" noChangeShapeType="1" noTextEdit="1"/>
              </p:cNvSpPr>
              <p:nvPr/>
            </p:nvSpPr>
            <p:spPr>
              <a:xfrm>
                <a:off x="900615" y="5042734"/>
                <a:ext cx="845103" cy="486928"/>
              </a:xfrm>
              <a:prstGeom prst="rect">
                <a:avLst/>
              </a:prstGeom>
              <a:blipFill rotWithShape="0">
                <a:blip r:embed="rId5"/>
                <a:stretch>
                  <a:fillRect r="-2174" b="-3750"/>
                </a:stretch>
              </a:blipFill>
            </p:spPr>
            <p:txBody>
              <a:bodyPr/>
              <a:lstStyle/>
              <a:p>
                <a:r>
                  <a:rPr lang="en-GB">
                    <a:noFill/>
                  </a:rPr>
                  <a:t> </a:t>
                </a:r>
              </a:p>
            </p:txBody>
          </p:sp>
        </mc:Fallback>
      </mc:AlternateContent>
      <p:sp>
        <p:nvSpPr>
          <p:cNvPr id="19" name="Rectangle 18"/>
          <p:cNvSpPr/>
          <p:nvPr/>
        </p:nvSpPr>
        <p:spPr>
          <a:xfrm>
            <a:off x="1389014" y="4655072"/>
            <a:ext cx="410690" cy="338554"/>
          </a:xfrm>
          <a:prstGeom prst="rect">
            <a:avLst/>
          </a:prstGeom>
          <a:noFill/>
        </p:spPr>
        <p:txBody>
          <a:bodyPr wrap="none">
            <a:spAutoFit/>
          </a:bodyPr>
          <a:lstStyle/>
          <a:p>
            <a:r>
              <a:rPr lang="en-GB" sz="1600" dirty="0">
                <a:solidFill>
                  <a:schemeClr val="accent4"/>
                </a:solidFill>
              </a:rPr>
              <a:t>×3</a:t>
            </a:r>
          </a:p>
        </p:txBody>
      </p:sp>
      <p:sp>
        <p:nvSpPr>
          <p:cNvPr id="20" name="Rectangle 19"/>
          <p:cNvSpPr/>
          <p:nvPr/>
        </p:nvSpPr>
        <p:spPr>
          <a:xfrm>
            <a:off x="1389014" y="4453945"/>
            <a:ext cx="410690" cy="338554"/>
          </a:xfrm>
          <a:prstGeom prst="rect">
            <a:avLst/>
          </a:prstGeom>
          <a:noFill/>
        </p:spPr>
        <p:txBody>
          <a:bodyPr wrap="none">
            <a:spAutoFit/>
          </a:bodyPr>
          <a:lstStyle/>
          <a:p>
            <a:r>
              <a:rPr lang="en-GB" sz="1600" dirty="0">
                <a:solidFill>
                  <a:schemeClr val="accent4"/>
                </a:solidFill>
              </a:rPr>
              <a:t>×3</a:t>
            </a:r>
          </a:p>
        </p:txBody>
      </p:sp>
      <p:sp>
        <p:nvSpPr>
          <p:cNvPr id="21" name="Rectangle 20"/>
          <p:cNvSpPr/>
          <p:nvPr/>
        </p:nvSpPr>
        <p:spPr>
          <a:xfrm>
            <a:off x="1663127" y="4554509"/>
            <a:ext cx="306494" cy="338554"/>
          </a:xfrm>
          <a:prstGeom prst="rect">
            <a:avLst/>
          </a:prstGeom>
          <a:noFill/>
        </p:spPr>
        <p:txBody>
          <a:bodyPr wrap="none">
            <a:spAutoFit/>
          </a:bodyPr>
          <a:lstStyle/>
          <a:p>
            <a:r>
              <a:rPr lang="en-GB" sz="1600" dirty="0">
                <a:solidFill>
                  <a:schemeClr val="accent4"/>
                </a:solidFill>
              </a:rPr>
              <a:t>=</a:t>
            </a:r>
          </a:p>
        </p:txBody>
      </p:sp>
      <mc:AlternateContent xmlns:mc="http://schemas.openxmlformats.org/markup-compatibility/2006" xmlns:a14="http://schemas.microsoft.com/office/drawing/2010/main">
        <mc:Choice Requires="a14">
          <p:sp>
            <p:nvSpPr>
              <p:cNvPr id="22" name="Rectangle 21"/>
              <p:cNvSpPr/>
              <p:nvPr/>
            </p:nvSpPr>
            <p:spPr>
              <a:xfrm>
                <a:off x="1805546" y="4453945"/>
                <a:ext cx="362600" cy="55496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sz="1600" b="1" i="1" smtClean="0">
                              <a:solidFill>
                                <a:schemeClr val="accent6"/>
                              </a:solidFill>
                              <a:latin typeface="Cambria Math" panose="02040503050406030204" pitchFamily="18" charset="0"/>
                            </a:rPr>
                          </m:ctrlPr>
                        </m:fPr>
                        <m:num>
                          <m:r>
                            <m:rPr>
                              <m:nor/>
                            </m:rPr>
                            <a:rPr lang="en-GB" sz="1600" b="1" i="0" smtClean="0">
                              <a:solidFill>
                                <a:schemeClr val="accent6"/>
                              </a:solidFill>
                            </a:rPr>
                            <m:t>6</m:t>
                          </m:r>
                        </m:num>
                        <m:den>
                          <m:r>
                            <m:rPr>
                              <m:nor/>
                            </m:rPr>
                            <a:rPr lang="en-GB" sz="1600" b="1" i="0" smtClean="0">
                              <a:solidFill>
                                <a:schemeClr val="accent6"/>
                              </a:solidFill>
                            </a:rPr>
                            <m:t>9</m:t>
                          </m:r>
                        </m:den>
                      </m:f>
                    </m:oMath>
                  </m:oMathPara>
                </a14:m>
                <a:endParaRPr lang="en-GB" sz="1600" b="1" dirty="0">
                  <a:solidFill>
                    <a:schemeClr val="accent4"/>
                  </a:solidFill>
                </a:endParaRPr>
              </a:p>
            </p:txBody>
          </p:sp>
        </mc:Choice>
        <mc:Fallback xmlns="">
          <p:sp>
            <p:nvSpPr>
              <p:cNvPr id="22" name="Rectangle 21"/>
              <p:cNvSpPr>
                <a:spLocks noRot="1" noChangeAspect="1" noMove="1" noResize="1" noEditPoints="1" noAdjustHandles="1" noChangeArrowheads="1" noChangeShapeType="1" noTextEdit="1"/>
              </p:cNvSpPr>
              <p:nvPr/>
            </p:nvSpPr>
            <p:spPr>
              <a:xfrm>
                <a:off x="1805546" y="4453945"/>
                <a:ext cx="362600" cy="554960"/>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1880040" y="5167304"/>
                <a:ext cx="264868" cy="2616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1100" i="0" smtClean="0">
                          <a:latin typeface="Cambria Math" panose="02040503050406030204" pitchFamily="18" charset="0"/>
                        </a:rPr>
                        <m:t>=</m:t>
                      </m:r>
                    </m:oMath>
                  </m:oMathPara>
                </a14:m>
                <a:endParaRPr lang="en-GB" sz="1600" dirty="0"/>
              </a:p>
            </p:txBody>
          </p:sp>
        </mc:Choice>
        <mc:Fallback xmlns="">
          <p:sp>
            <p:nvSpPr>
              <p:cNvPr id="23" name="Rectangle 22"/>
              <p:cNvSpPr>
                <a:spLocks noRot="1" noChangeAspect="1" noMove="1" noResize="1" noEditPoints="1" noAdjustHandles="1" noChangeArrowheads="1" noChangeShapeType="1" noTextEdit="1"/>
              </p:cNvSpPr>
              <p:nvPr/>
            </p:nvSpPr>
            <p:spPr>
              <a:xfrm>
                <a:off x="1880040" y="5167304"/>
                <a:ext cx="264868" cy="261610"/>
              </a:xfrm>
              <a:prstGeom prst="rect">
                <a:avLst/>
              </a:prstGeom>
              <a:blipFill rotWithShape="0">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2059458" y="5034292"/>
                <a:ext cx="439544" cy="486543"/>
              </a:xfrm>
              <a:prstGeom prst="rect">
                <a:avLst/>
              </a:prstGeom>
              <a:noFill/>
            </p:spPr>
            <p:txBody>
              <a:bodyPr wrap="none">
                <a:spAutoFit/>
              </a:bodyPr>
              <a:lstStyle/>
              <a:p>
                <a:r>
                  <a:rPr lang="en-GB" sz="1600" b="1" dirty="0">
                    <a:solidFill>
                      <a:schemeClr val="accent6"/>
                    </a:solidFill>
                  </a:rPr>
                  <a:t>1 </a:t>
                </a:r>
                <a14:m>
                  <m:oMath xmlns:m="http://schemas.openxmlformats.org/officeDocument/2006/math">
                    <m:f>
                      <m:fPr>
                        <m:ctrlPr>
                          <a:rPr lang="en-GB" sz="1600" b="1" i="1">
                            <a:solidFill>
                              <a:schemeClr val="accent6"/>
                            </a:solidFill>
                            <a:latin typeface="Cambria Math" panose="02040503050406030204" pitchFamily="18" charset="0"/>
                          </a:rPr>
                        </m:ctrlPr>
                      </m:fPr>
                      <m:num>
                        <m:r>
                          <m:rPr>
                            <m:nor/>
                          </m:rPr>
                          <a:rPr lang="en-GB" sz="1600" b="1" i="0" smtClean="0">
                            <a:solidFill>
                              <a:schemeClr val="accent6"/>
                            </a:solidFill>
                          </a:rPr>
                          <m:t>2</m:t>
                        </m:r>
                      </m:num>
                      <m:den>
                        <m:r>
                          <m:rPr>
                            <m:nor/>
                          </m:rPr>
                          <a:rPr lang="en-GB" sz="1600" b="1" i="0" smtClean="0">
                            <a:solidFill>
                              <a:schemeClr val="accent6"/>
                            </a:solidFill>
                          </a:rPr>
                          <m:t>9</m:t>
                        </m:r>
                      </m:den>
                    </m:f>
                  </m:oMath>
                </a14:m>
                <a:endParaRPr lang="en-GB" sz="1600" b="1" dirty="0">
                  <a:solidFill>
                    <a:schemeClr val="accent6"/>
                  </a:solidFill>
                </a:endParaRPr>
              </a:p>
            </p:txBody>
          </p:sp>
        </mc:Choice>
        <mc:Fallback xmlns="">
          <p:sp>
            <p:nvSpPr>
              <p:cNvPr id="24" name="Rectangle 23"/>
              <p:cNvSpPr>
                <a:spLocks noRot="1" noChangeAspect="1" noMove="1" noResize="1" noEditPoints="1" noAdjustHandles="1" noChangeArrowheads="1" noChangeShapeType="1" noTextEdit="1"/>
              </p:cNvSpPr>
              <p:nvPr/>
            </p:nvSpPr>
            <p:spPr>
              <a:xfrm>
                <a:off x="2059458" y="5034292"/>
                <a:ext cx="439544" cy="486543"/>
              </a:xfrm>
              <a:prstGeom prst="rect">
                <a:avLst/>
              </a:prstGeom>
              <a:blipFill rotWithShape="0">
                <a:blip r:embed="rId8"/>
                <a:stretch>
                  <a:fillRect l="-8333" b="-37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4857226" y="3933923"/>
                <a:ext cx="803425" cy="486800"/>
              </a:xfrm>
              <a:prstGeom prst="rect">
                <a:avLst/>
              </a:prstGeom>
              <a:noFill/>
            </p:spPr>
            <p:txBody>
              <a:bodyPr wrap="none">
                <a:spAutoFit/>
              </a:bodyPr>
              <a:lstStyle/>
              <a:p>
                <a14:m>
                  <m:oMath xmlns:m="http://schemas.openxmlformats.org/officeDocument/2006/math">
                    <m:f>
                      <m:fPr>
                        <m:ctrlPr>
                          <a:rPr lang="en-GB" sz="1600" i="1" smtClean="0">
                            <a:latin typeface="Cambria Math" panose="02040503050406030204" pitchFamily="18" charset="0"/>
                          </a:rPr>
                        </m:ctrlPr>
                      </m:fPr>
                      <m:num>
                        <m:r>
                          <m:rPr>
                            <m:nor/>
                          </m:rPr>
                          <a:rPr lang="en-GB" sz="1600" b="0" i="0" smtClean="0"/>
                          <m:t>8</m:t>
                        </m:r>
                      </m:num>
                      <m:den>
                        <m:r>
                          <m:rPr>
                            <m:nor/>
                          </m:rPr>
                          <a:rPr lang="en-GB" sz="1600" smtClean="0"/>
                          <m:t>9</m:t>
                        </m:r>
                      </m:den>
                    </m:f>
                  </m:oMath>
                </a14:m>
                <a:r>
                  <a:rPr lang="en-GB" sz="1600" dirty="0"/>
                  <a:t> - </a:t>
                </a:r>
                <a14:m>
                  <m:oMath xmlns:m="http://schemas.openxmlformats.org/officeDocument/2006/math">
                    <m:f>
                      <m:fPr>
                        <m:ctrlPr>
                          <a:rPr lang="en-GB" sz="1600" i="1" smtClean="0">
                            <a:solidFill>
                              <a:schemeClr val="tx1"/>
                            </a:solidFill>
                            <a:latin typeface="Cambria Math" panose="02040503050406030204" pitchFamily="18" charset="0"/>
                          </a:rPr>
                        </m:ctrlPr>
                      </m:fPr>
                      <m:num>
                        <m:r>
                          <m:rPr>
                            <m:nor/>
                          </m:rPr>
                          <a:rPr lang="en-GB" sz="1600" b="0" i="0" smtClean="0">
                            <a:solidFill>
                              <a:schemeClr val="tx1"/>
                            </a:solidFill>
                          </a:rPr>
                          <m:t>3</m:t>
                        </m:r>
                      </m:num>
                      <m:den>
                        <m:r>
                          <m:rPr>
                            <m:nor/>
                          </m:rPr>
                          <a:rPr lang="en-GB" sz="1600" b="0" i="0" smtClean="0">
                            <a:solidFill>
                              <a:schemeClr val="tx1"/>
                            </a:solidFill>
                          </a:rPr>
                          <m:t>4</m:t>
                        </m:r>
                      </m:den>
                    </m:f>
                  </m:oMath>
                </a14:m>
                <a:r>
                  <a:rPr lang="en-GB" sz="1600" dirty="0"/>
                  <a:t> =</a:t>
                </a:r>
              </a:p>
            </p:txBody>
          </p:sp>
        </mc:Choice>
        <mc:Fallback xmlns="">
          <p:sp>
            <p:nvSpPr>
              <p:cNvPr id="25" name="Rectangle 24"/>
              <p:cNvSpPr>
                <a:spLocks noRot="1" noChangeAspect="1" noMove="1" noResize="1" noEditPoints="1" noAdjustHandles="1" noChangeArrowheads="1" noChangeShapeType="1" noTextEdit="1"/>
              </p:cNvSpPr>
              <p:nvPr/>
            </p:nvSpPr>
            <p:spPr>
              <a:xfrm>
                <a:off x="4857226" y="3933923"/>
                <a:ext cx="803425" cy="486800"/>
              </a:xfrm>
              <a:prstGeom prst="rect">
                <a:avLst/>
              </a:prstGeom>
              <a:blipFill rotWithShape="0">
                <a:blip r:embed="rId9"/>
                <a:stretch>
                  <a:fillRect r="-3030" b="-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4811805" y="4470509"/>
                <a:ext cx="362600" cy="555986"/>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sz="1600" i="1" smtClean="0">
                              <a:latin typeface="Cambria Math" panose="02040503050406030204" pitchFamily="18" charset="0"/>
                            </a:rPr>
                          </m:ctrlPr>
                        </m:fPr>
                        <m:num>
                          <m:r>
                            <m:rPr>
                              <m:nor/>
                            </m:rPr>
                            <a:rPr lang="en-GB" sz="1600" b="0" i="0" smtClean="0"/>
                            <m:t>8</m:t>
                          </m:r>
                        </m:num>
                        <m:den>
                          <m:r>
                            <m:rPr>
                              <m:nor/>
                            </m:rPr>
                            <a:rPr lang="en-GB" sz="1600" smtClean="0"/>
                            <m:t>9</m:t>
                          </m:r>
                        </m:den>
                      </m:f>
                    </m:oMath>
                  </m:oMathPara>
                </a14:m>
                <a:endParaRPr lang="en-GB" sz="1600" dirty="0"/>
              </a:p>
            </p:txBody>
          </p:sp>
        </mc:Choice>
        <mc:Fallback xmlns="">
          <p:sp>
            <p:nvSpPr>
              <p:cNvPr id="27" name="Rectangle 26"/>
              <p:cNvSpPr>
                <a:spLocks noRot="1" noChangeAspect="1" noMove="1" noResize="1" noEditPoints="1" noAdjustHandles="1" noChangeArrowheads="1" noChangeShapeType="1" noTextEdit="1"/>
              </p:cNvSpPr>
              <p:nvPr/>
            </p:nvSpPr>
            <p:spPr>
              <a:xfrm>
                <a:off x="4811805" y="4470509"/>
                <a:ext cx="362600" cy="555986"/>
              </a:xfrm>
              <a:prstGeom prst="rect">
                <a:avLst/>
              </a:prstGeom>
              <a:blipFill rotWithShape="0">
                <a:blip r:embed="rId10"/>
                <a:stretch>
                  <a:fillRect/>
                </a:stretch>
              </a:blipFill>
            </p:spPr>
            <p:txBody>
              <a:bodyPr/>
              <a:lstStyle/>
              <a:p>
                <a:r>
                  <a:rPr lang="en-GB">
                    <a:noFill/>
                  </a:rPr>
                  <a:t> </a:t>
                </a:r>
              </a:p>
            </p:txBody>
          </p:sp>
        </mc:Fallback>
      </mc:AlternateContent>
      <p:sp>
        <p:nvSpPr>
          <p:cNvPr id="29" name="Rectangle 28"/>
          <p:cNvSpPr/>
          <p:nvPr/>
        </p:nvSpPr>
        <p:spPr>
          <a:xfrm>
            <a:off x="4975746" y="4750935"/>
            <a:ext cx="421910" cy="338554"/>
          </a:xfrm>
          <a:prstGeom prst="rect">
            <a:avLst/>
          </a:prstGeom>
          <a:noFill/>
        </p:spPr>
        <p:txBody>
          <a:bodyPr wrap="none">
            <a:spAutoFit/>
          </a:bodyPr>
          <a:lstStyle/>
          <a:p>
            <a:r>
              <a:rPr lang="en-GB" sz="1600" dirty="0">
                <a:solidFill>
                  <a:schemeClr val="accent4"/>
                </a:solidFill>
              </a:rPr>
              <a:t>×4</a:t>
            </a:r>
          </a:p>
        </p:txBody>
      </p:sp>
      <p:sp>
        <p:nvSpPr>
          <p:cNvPr id="30" name="Rectangle 29"/>
          <p:cNvSpPr/>
          <p:nvPr/>
        </p:nvSpPr>
        <p:spPr>
          <a:xfrm>
            <a:off x="4975746" y="4453945"/>
            <a:ext cx="421910" cy="338554"/>
          </a:xfrm>
          <a:prstGeom prst="rect">
            <a:avLst/>
          </a:prstGeom>
          <a:noFill/>
        </p:spPr>
        <p:txBody>
          <a:bodyPr wrap="none">
            <a:spAutoFit/>
          </a:bodyPr>
          <a:lstStyle/>
          <a:p>
            <a:r>
              <a:rPr lang="en-GB" sz="1600" dirty="0">
                <a:solidFill>
                  <a:schemeClr val="accent4"/>
                </a:solidFill>
              </a:rPr>
              <a:t>×4</a:t>
            </a:r>
          </a:p>
        </p:txBody>
      </p:sp>
      <p:sp>
        <p:nvSpPr>
          <p:cNvPr id="31" name="Rectangle 30"/>
          <p:cNvSpPr/>
          <p:nvPr/>
        </p:nvSpPr>
        <p:spPr>
          <a:xfrm>
            <a:off x="5287869" y="4584005"/>
            <a:ext cx="306494" cy="338554"/>
          </a:xfrm>
          <a:prstGeom prst="rect">
            <a:avLst/>
          </a:prstGeom>
          <a:noFill/>
        </p:spPr>
        <p:txBody>
          <a:bodyPr wrap="none">
            <a:spAutoFit/>
          </a:bodyPr>
          <a:lstStyle/>
          <a:p>
            <a:r>
              <a:rPr lang="en-GB" sz="1600" dirty="0">
                <a:solidFill>
                  <a:schemeClr val="accent4"/>
                </a:solidFill>
              </a:rPr>
              <a:t>=</a:t>
            </a:r>
          </a:p>
        </p:txBody>
      </p:sp>
      <mc:AlternateContent xmlns:mc="http://schemas.openxmlformats.org/markup-compatibility/2006" xmlns:a14="http://schemas.microsoft.com/office/drawing/2010/main">
        <mc:Choice Requires="a14">
          <p:sp>
            <p:nvSpPr>
              <p:cNvPr id="32" name="Rectangle 31"/>
              <p:cNvSpPr/>
              <p:nvPr/>
            </p:nvSpPr>
            <p:spPr>
              <a:xfrm>
                <a:off x="5451591" y="4468693"/>
                <a:ext cx="465191" cy="556178"/>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sz="1600" b="1" i="1" smtClean="0">
                              <a:solidFill>
                                <a:schemeClr val="accent5"/>
                              </a:solidFill>
                              <a:latin typeface="Cambria Math" panose="02040503050406030204" pitchFamily="18" charset="0"/>
                            </a:rPr>
                          </m:ctrlPr>
                        </m:fPr>
                        <m:num>
                          <m:r>
                            <m:rPr>
                              <m:nor/>
                            </m:rPr>
                            <a:rPr lang="en-GB" sz="1600" b="1" i="0" smtClean="0">
                              <a:solidFill>
                                <a:schemeClr val="accent5"/>
                              </a:solidFill>
                            </a:rPr>
                            <m:t>32</m:t>
                          </m:r>
                        </m:num>
                        <m:den>
                          <m:r>
                            <m:rPr>
                              <m:nor/>
                            </m:rPr>
                            <a:rPr lang="en-GB" sz="1600" b="1" i="0" smtClean="0">
                              <a:solidFill>
                                <a:schemeClr val="accent5"/>
                              </a:solidFill>
                            </a:rPr>
                            <m:t>36</m:t>
                          </m:r>
                        </m:den>
                      </m:f>
                    </m:oMath>
                  </m:oMathPara>
                </a14:m>
                <a:endParaRPr lang="en-GB" sz="1600" b="1" dirty="0">
                  <a:solidFill>
                    <a:schemeClr val="accent2"/>
                  </a:solidFill>
                </a:endParaRPr>
              </a:p>
            </p:txBody>
          </p:sp>
        </mc:Choice>
        <mc:Fallback xmlns="">
          <p:sp>
            <p:nvSpPr>
              <p:cNvPr id="32" name="Rectangle 31"/>
              <p:cNvSpPr>
                <a:spLocks noRot="1" noChangeAspect="1" noMove="1" noResize="1" noEditPoints="1" noAdjustHandles="1" noChangeArrowheads="1" noChangeShapeType="1" noTextEdit="1"/>
              </p:cNvSpPr>
              <p:nvPr/>
            </p:nvSpPr>
            <p:spPr>
              <a:xfrm>
                <a:off x="5451591" y="4468693"/>
                <a:ext cx="465191" cy="556178"/>
              </a:xfrm>
              <a:prstGeom prst="rect">
                <a:avLst/>
              </a:prstGeom>
              <a:blipFill rotWithShape="0">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6290210" y="4470509"/>
                <a:ext cx="364202" cy="554319"/>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sz="1600" i="1" smtClean="0">
                              <a:latin typeface="Cambria Math" panose="02040503050406030204" pitchFamily="18" charset="0"/>
                            </a:rPr>
                          </m:ctrlPr>
                        </m:fPr>
                        <m:num>
                          <m:r>
                            <m:rPr>
                              <m:nor/>
                            </m:rPr>
                            <a:rPr lang="en-GB" sz="1600" b="0" i="0" smtClean="0"/>
                            <m:t>3</m:t>
                          </m:r>
                        </m:num>
                        <m:den>
                          <m:r>
                            <m:rPr>
                              <m:nor/>
                            </m:rPr>
                            <a:rPr lang="en-GB" sz="1600" b="0" i="0" smtClean="0"/>
                            <m:t>4</m:t>
                          </m:r>
                        </m:den>
                      </m:f>
                    </m:oMath>
                  </m:oMathPara>
                </a14:m>
                <a:endParaRPr lang="en-GB" sz="1600" dirty="0"/>
              </a:p>
            </p:txBody>
          </p:sp>
        </mc:Choice>
        <mc:Fallback xmlns="">
          <p:sp>
            <p:nvSpPr>
              <p:cNvPr id="35" name="Rectangle 34"/>
              <p:cNvSpPr>
                <a:spLocks noRot="1" noChangeAspect="1" noMove="1" noResize="1" noEditPoints="1" noAdjustHandles="1" noChangeArrowheads="1" noChangeShapeType="1" noTextEdit="1"/>
              </p:cNvSpPr>
              <p:nvPr/>
            </p:nvSpPr>
            <p:spPr>
              <a:xfrm>
                <a:off x="6290210" y="4470509"/>
                <a:ext cx="364202" cy="554319"/>
              </a:xfrm>
              <a:prstGeom prst="rect">
                <a:avLst/>
              </a:prstGeom>
              <a:blipFill rotWithShape="0">
                <a:blip r:embed="rId12"/>
                <a:stretch>
                  <a:fillRect/>
                </a:stretch>
              </a:blipFill>
            </p:spPr>
            <p:txBody>
              <a:bodyPr/>
              <a:lstStyle/>
              <a:p>
                <a:r>
                  <a:rPr lang="en-GB">
                    <a:noFill/>
                  </a:rPr>
                  <a:t> </a:t>
                </a:r>
              </a:p>
            </p:txBody>
          </p:sp>
        </mc:Fallback>
      </mc:AlternateContent>
      <p:sp>
        <p:nvSpPr>
          <p:cNvPr id="36" name="Rectangle 35"/>
          <p:cNvSpPr/>
          <p:nvPr/>
        </p:nvSpPr>
        <p:spPr>
          <a:xfrm>
            <a:off x="6446163" y="4736187"/>
            <a:ext cx="418704" cy="338554"/>
          </a:xfrm>
          <a:prstGeom prst="rect">
            <a:avLst/>
          </a:prstGeom>
          <a:noFill/>
        </p:spPr>
        <p:txBody>
          <a:bodyPr wrap="none">
            <a:spAutoFit/>
          </a:bodyPr>
          <a:lstStyle/>
          <a:p>
            <a:r>
              <a:rPr lang="en-GB" sz="1600" dirty="0">
                <a:solidFill>
                  <a:schemeClr val="accent4"/>
                </a:solidFill>
              </a:rPr>
              <a:t>×9</a:t>
            </a:r>
          </a:p>
        </p:txBody>
      </p:sp>
      <p:sp>
        <p:nvSpPr>
          <p:cNvPr id="37" name="Rectangle 36"/>
          <p:cNvSpPr/>
          <p:nvPr/>
        </p:nvSpPr>
        <p:spPr>
          <a:xfrm>
            <a:off x="6446163" y="4453946"/>
            <a:ext cx="418704" cy="338554"/>
          </a:xfrm>
          <a:prstGeom prst="rect">
            <a:avLst/>
          </a:prstGeom>
          <a:noFill/>
        </p:spPr>
        <p:txBody>
          <a:bodyPr wrap="none">
            <a:spAutoFit/>
          </a:bodyPr>
          <a:lstStyle/>
          <a:p>
            <a:r>
              <a:rPr lang="en-GB" sz="1600" dirty="0">
                <a:solidFill>
                  <a:schemeClr val="accent4"/>
                </a:solidFill>
              </a:rPr>
              <a:t>×9</a:t>
            </a:r>
          </a:p>
        </p:txBody>
      </p:sp>
      <mc:AlternateContent xmlns:mc="http://schemas.openxmlformats.org/markup-compatibility/2006" xmlns:a14="http://schemas.microsoft.com/office/drawing/2010/main">
        <mc:Choice Requires="a14">
          <p:sp>
            <p:nvSpPr>
              <p:cNvPr id="38" name="Rectangle 37"/>
              <p:cNvSpPr/>
              <p:nvPr/>
            </p:nvSpPr>
            <p:spPr>
              <a:xfrm>
                <a:off x="6829770" y="4453945"/>
                <a:ext cx="465191" cy="577659"/>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sz="1600" b="1" i="1" smtClean="0">
                              <a:solidFill>
                                <a:schemeClr val="accent5"/>
                              </a:solidFill>
                              <a:latin typeface="Cambria Math" panose="02040503050406030204" pitchFamily="18" charset="0"/>
                            </a:rPr>
                          </m:ctrlPr>
                        </m:fPr>
                        <m:num>
                          <m:r>
                            <m:rPr>
                              <m:nor/>
                            </m:rPr>
                            <a:rPr lang="en-GB" sz="1600" b="1" i="0" smtClean="0">
                              <a:solidFill>
                                <a:schemeClr val="accent5"/>
                              </a:solidFill>
                            </a:rPr>
                            <m:t>27</m:t>
                          </m:r>
                        </m:num>
                        <m:den>
                          <m:r>
                            <m:rPr>
                              <m:nor/>
                            </m:rPr>
                            <a:rPr lang="en-GB" sz="1600" b="1" i="0" smtClean="0">
                              <a:solidFill>
                                <a:schemeClr val="accent5"/>
                              </a:solidFill>
                            </a:rPr>
                            <m:t>36</m:t>
                          </m:r>
                        </m:den>
                      </m:f>
                    </m:oMath>
                  </m:oMathPara>
                </a14:m>
                <a:endParaRPr lang="en-GB" sz="1600" b="1" dirty="0">
                  <a:solidFill>
                    <a:schemeClr val="accent2"/>
                  </a:solidFill>
                </a:endParaRPr>
              </a:p>
            </p:txBody>
          </p:sp>
        </mc:Choice>
        <mc:Fallback xmlns="">
          <p:sp>
            <p:nvSpPr>
              <p:cNvPr id="38" name="Rectangle 37"/>
              <p:cNvSpPr>
                <a:spLocks noRot="1" noChangeAspect="1" noMove="1" noResize="1" noEditPoints="1" noAdjustHandles="1" noChangeArrowheads="1" noChangeShapeType="1" noTextEdit="1"/>
              </p:cNvSpPr>
              <p:nvPr/>
            </p:nvSpPr>
            <p:spPr>
              <a:xfrm>
                <a:off x="6829770" y="4453945"/>
                <a:ext cx="465191" cy="577659"/>
              </a:xfrm>
              <a:prstGeom prst="rect">
                <a:avLst/>
              </a:prstGeom>
              <a:blipFill rotWithShape="0">
                <a:blip r:embed="rId13"/>
                <a:stretch>
                  <a:fillRect/>
                </a:stretch>
              </a:blipFill>
            </p:spPr>
            <p:txBody>
              <a:bodyPr/>
              <a:lstStyle/>
              <a:p>
                <a:r>
                  <a:rPr lang="en-GB">
                    <a:noFill/>
                  </a:rPr>
                  <a:t> </a:t>
                </a:r>
              </a:p>
            </p:txBody>
          </p:sp>
        </mc:Fallback>
      </mc:AlternateContent>
      <p:sp>
        <p:nvSpPr>
          <p:cNvPr id="39" name="Rectangle 38"/>
          <p:cNvSpPr/>
          <p:nvPr/>
        </p:nvSpPr>
        <p:spPr>
          <a:xfrm>
            <a:off x="6699592" y="4584005"/>
            <a:ext cx="306494" cy="338554"/>
          </a:xfrm>
          <a:prstGeom prst="rect">
            <a:avLst/>
          </a:prstGeom>
          <a:noFill/>
        </p:spPr>
        <p:txBody>
          <a:bodyPr wrap="none">
            <a:spAutoFit/>
          </a:bodyPr>
          <a:lstStyle/>
          <a:p>
            <a:r>
              <a:rPr lang="en-GB" sz="1600" dirty="0">
                <a:solidFill>
                  <a:schemeClr val="accent4"/>
                </a:solidFill>
              </a:rPr>
              <a:t>=</a:t>
            </a:r>
          </a:p>
        </p:txBody>
      </p:sp>
      <mc:AlternateContent xmlns:mc="http://schemas.openxmlformats.org/markup-compatibility/2006" xmlns:a14="http://schemas.microsoft.com/office/drawing/2010/main">
        <mc:Choice Requires="a14">
          <p:sp>
            <p:nvSpPr>
              <p:cNvPr id="40" name="Rectangle 39"/>
              <p:cNvSpPr/>
              <p:nvPr/>
            </p:nvSpPr>
            <p:spPr>
              <a:xfrm>
                <a:off x="4823004" y="5094963"/>
                <a:ext cx="1007007" cy="486993"/>
              </a:xfrm>
              <a:prstGeom prst="rect">
                <a:avLst/>
              </a:prstGeom>
              <a:noFill/>
            </p:spPr>
            <p:txBody>
              <a:bodyPr wrap="none">
                <a:spAutoFit/>
              </a:bodyPr>
              <a:lstStyle/>
              <a:p>
                <a14:m>
                  <m:oMath xmlns:m="http://schemas.openxmlformats.org/officeDocument/2006/math">
                    <m:f>
                      <m:fPr>
                        <m:ctrlPr>
                          <a:rPr lang="en-GB" sz="1600" b="1" i="1" smtClean="0">
                            <a:solidFill>
                              <a:schemeClr val="accent5"/>
                            </a:solidFill>
                            <a:latin typeface="Cambria Math" panose="02040503050406030204" pitchFamily="18" charset="0"/>
                          </a:rPr>
                        </m:ctrlPr>
                      </m:fPr>
                      <m:num>
                        <m:r>
                          <m:rPr>
                            <m:nor/>
                          </m:rPr>
                          <a:rPr lang="en-GB" sz="1600" b="1" i="0" smtClean="0">
                            <a:solidFill>
                              <a:schemeClr val="accent5"/>
                            </a:solidFill>
                          </a:rPr>
                          <m:t>32</m:t>
                        </m:r>
                      </m:num>
                      <m:den>
                        <m:r>
                          <m:rPr>
                            <m:nor/>
                          </m:rPr>
                          <a:rPr lang="en-GB" sz="1600" b="1" i="0" smtClean="0">
                            <a:solidFill>
                              <a:schemeClr val="accent5"/>
                            </a:solidFill>
                          </a:rPr>
                          <m:t>36</m:t>
                        </m:r>
                      </m:den>
                    </m:f>
                  </m:oMath>
                </a14:m>
                <a:r>
                  <a:rPr lang="en-GB" sz="1600" b="1" dirty="0">
                    <a:solidFill>
                      <a:schemeClr val="accent2"/>
                    </a:solidFill>
                  </a:rPr>
                  <a:t> </a:t>
                </a:r>
                <a:r>
                  <a:rPr lang="en-GB" sz="1600" dirty="0"/>
                  <a:t>- </a:t>
                </a:r>
                <a14:m>
                  <m:oMath xmlns:m="http://schemas.openxmlformats.org/officeDocument/2006/math">
                    <m:f>
                      <m:fPr>
                        <m:ctrlPr>
                          <a:rPr lang="en-GB" sz="1600" b="1" i="1" smtClean="0">
                            <a:solidFill>
                              <a:schemeClr val="accent5"/>
                            </a:solidFill>
                            <a:latin typeface="Cambria Math" panose="02040503050406030204" pitchFamily="18" charset="0"/>
                          </a:rPr>
                        </m:ctrlPr>
                      </m:fPr>
                      <m:num>
                        <m:r>
                          <m:rPr>
                            <m:nor/>
                          </m:rPr>
                          <a:rPr lang="en-GB" sz="1600" b="1">
                            <a:solidFill>
                              <a:schemeClr val="accent5"/>
                            </a:solidFill>
                          </a:rPr>
                          <m:t>27</m:t>
                        </m:r>
                      </m:num>
                      <m:den>
                        <m:r>
                          <m:rPr>
                            <m:nor/>
                          </m:rPr>
                          <a:rPr lang="en-GB" sz="1600" b="1">
                            <a:solidFill>
                              <a:schemeClr val="accent5"/>
                            </a:solidFill>
                          </a:rPr>
                          <m:t>36</m:t>
                        </m:r>
                      </m:den>
                    </m:f>
                  </m:oMath>
                </a14:m>
                <a:r>
                  <a:rPr lang="en-GB" sz="1600" b="1" dirty="0">
                    <a:solidFill>
                      <a:schemeClr val="accent2"/>
                    </a:solidFill>
                  </a:rPr>
                  <a:t> </a:t>
                </a:r>
                <a:r>
                  <a:rPr lang="en-GB" sz="1600" b="1" dirty="0"/>
                  <a:t>=</a:t>
                </a:r>
              </a:p>
            </p:txBody>
          </p:sp>
        </mc:Choice>
        <mc:Fallback xmlns="">
          <p:sp>
            <p:nvSpPr>
              <p:cNvPr id="40" name="Rectangle 39"/>
              <p:cNvSpPr>
                <a:spLocks noRot="1" noChangeAspect="1" noMove="1" noResize="1" noEditPoints="1" noAdjustHandles="1" noChangeArrowheads="1" noChangeShapeType="1" noTextEdit="1"/>
              </p:cNvSpPr>
              <p:nvPr/>
            </p:nvSpPr>
            <p:spPr>
              <a:xfrm>
                <a:off x="4823004" y="5094963"/>
                <a:ext cx="1007007" cy="486993"/>
              </a:xfrm>
              <a:prstGeom prst="rect">
                <a:avLst/>
              </a:prstGeom>
              <a:blipFill rotWithShape="0">
                <a:blip r:embed="rId14"/>
                <a:stretch>
                  <a:fillRect r="-2424" b="-37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5668025" y="5052618"/>
                <a:ext cx="465192" cy="556178"/>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sz="1600" b="1" i="1" smtClean="0">
                              <a:solidFill>
                                <a:schemeClr val="accent6"/>
                              </a:solidFill>
                              <a:latin typeface="Cambria Math" panose="02040503050406030204" pitchFamily="18" charset="0"/>
                            </a:rPr>
                          </m:ctrlPr>
                        </m:fPr>
                        <m:num>
                          <m:r>
                            <m:rPr>
                              <m:nor/>
                            </m:rPr>
                            <a:rPr lang="en-GB" sz="1600" b="1" i="0" smtClean="0">
                              <a:solidFill>
                                <a:schemeClr val="accent6"/>
                              </a:solidFill>
                            </a:rPr>
                            <m:t>5</m:t>
                          </m:r>
                        </m:num>
                        <m:den>
                          <m:r>
                            <m:rPr>
                              <m:nor/>
                            </m:rPr>
                            <a:rPr lang="en-GB" sz="1600" b="1" i="0" smtClean="0">
                              <a:solidFill>
                                <a:schemeClr val="accent6"/>
                              </a:solidFill>
                            </a:rPr>
                            <m:t>36</m:t>
                          </m:r>
                        </m:den>
                      </m:f>
                    </m:oMath>
                  </m:oMathPara>
                </a14:m>
                <a:endParaRPr lang="en-GB" sz="1600" b="1" dirty="0">
                  <a:solidFill>
                    <a:schemeClr val="accent6"/>
                  </a:solidFill>
                </a:endParaRPr>
              </a:p>
            </p:txBody>
          </p:sp>
        </mc:Choice>
        <mc:Fallback xmlns="">
          <p:sp>
            <p:nvSpPr>
              <p:cNvPr id="42" name="Rectangle 41"/>
              <p:cNvSpPr>
                <a:spLocks noRot="1" noChangeAspect="1" noMove="1" noResize="1" noEditPoints="1" noAdjustHandles="1" noChangeArrowheads="1" noChangeShapeType="1" noTextEdit="1"/>
              </p:cNvSpPr>
              <p:nvPr/>
            </p:nvSpPr>
            <p:spPr>
              <a:xfrm>
                <a:off x="5668025" y="5052618"/>
                <a:ext cx="465192" cy="556178"/>
              </a:xfrm>
              <a:prstGeom prst="rect">
                <a:avLst/>
              </a:prstGeom>
              <a:blipFill rotWithShape="0">
                <a:blip r:embed="rId1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39529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par>
                          <p:cTn id="44" fill="hold">
                            <p:stCondLst>
                              <p:cond delay="1500"/>
                            </p:stCondLst>
                            <p:childTnLst>
                              <p:par>
                                <p:cTn id="45" presetID="10"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par>
                          <p:cTn id="48" fill="hold">
                            <p:stCondLst>
                              <p:cond delay="2000"/>
                            </p:stCondLst>
                            <p:childTnLst>
                              <p:par>
                                <p:cTn id="49" presetID="10" presetClass="entr" presetSubtype="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childTnLst>
                          </p:cTn>
                        </p:par>
                        <p:par>
                          <p:cTn id="61" fill="hold">
                            <p:stCondLst>
                              <p:cond delay="1000"/>
                            </p:stCondLst>
                            <p:childTnLst>
                              <p:par>
                                <p:cTn id="62" presetID="10" presetClass="entr" presetSubtype="0"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childTnLst>
                          </p:cTn>
                        </p:par>
                        <p:par>
                          <p:cTn id="65" fill="hold">
                            <p:stCondLst>
                              <p:cond delay="1500"/>
                            </p:stCondLst>
                            <p:childTnLst>
                              <p:par>
                                <p:cTn id="66" presetID="10"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5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500"/>
                                        <p:tgtEl>
                                          <p:spTgt spid="27"/>
                                        </p:tgtEl>
                                      </p:cBhvr>
                                    </p:animEffect>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500"/>
                                        <p:tgtEl>
                                          <p:spTgt spid="30"/>
                                        </p:tgtEl>
                                      </p:cBhvr>
                                    </p:animEffect>
                                  </p:childTnLst>
                                </p:cTn>
                              </p:par>
                            </p:childTnLst>
                          </p:cTn>
                        </p:par>
                        <p:par>
                          <p:cTn id="83" fill="hold">
                            <p:stCondLst>
                              <p:cond delay="1000"/>
                            </p:stCondLst>
                            <p:childTnLst>
                              <p:par>
                                <p:cTn id="84" presetID="10" presetClass="entr" presetSubtype="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fade">
                                      <p:cBhvr>
                                        <p:cTn id="86" dur="500"/>
                                        <p:tgtEl>
                                          <p:spTgt spid="29"/>
                                        </p:tgtEl>
                                      </p:cBhvr>
                                    </p:animEffect>
                                  </p:childTnLst>
                                </p:cTn>
                              </p:par>
                            </p:childTnLst>
                          </p:cTn>
                        </p:par>
                        <p:par>
                          <p:cTn id="87" fill="hold">
                            <p:stCondLst>
                              <p:cond delay="1500"/>
                            </p:stCondLst>
                            <p:childTnLst>
                              <p:par>
                                <p:cTn id="88" presetID="10" presetClass="entr" presetSubtype="0" fill="hold" grpId="0" nodeType="after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500"/>
                                        <p:tgtEl>
                                          <p:spTgt spid="31"/>
                                        </p:tgtEl>
                                      </p:cBhvr>
                                    </p:animEffect>
                                  </p:childTnLst>
                                </p:cTn>
                              </p:par>
                            </p:childTnLst>
                          </p:cTn>
                        </p:par>
                        <p:par>
                          <p:cTn id="91" fill="hold">
                            <p:stCondLst>
                              <p:cond delay="2000"/>
                            </p:stCondLst>
                            <p:childTnLst>
                              <p:par>
                                <p:cTn id="92" presetID="10" presetClass="entr" presetSubtype="0"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fade">
                                      <p:cBhvr>
                                        <p:cTn id="94" dur="500"/>
                                        <p:tgtEl>
                                          <p:spTgt spid="32"/>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500"/>
                                        <p:tgtEl>
                                          <p:spTgt spid="35"/>
                                        </p:tgtEl>
                                      </p:cBhvr>
                                    </p:animEffect>
                                  </p:childTnLst>
                                </p:cTn>
                              </p:par>
                            </p:childTnLst>
                          </p:cTn>
                        </p:par>
                        <p:par>
                          <p:cTn id="98" fill="hold">
                            <p:stCondLst>
                              <p:cond delay="2500"/>
                            </p:stCondLst>
                            <p:childTnLst>
                              <p:par>
                                <p:cTn id="99" presetID="10" presetClass="entr" presetSubtype="0" fill="hold" grpId="0" nodeType="after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fade">
                                      <p:cBhvr>
                                        <p:cTn id="101" dur="500"/>
                                        <p:tgtEl>
                                          <p:spTgt spid="37"/>
                                        </p:tgtEl>
                                      </p:cBhvr>
                                    </p:animEffect>
                                  </p:childTnLst>
                                </p:cTn>
                              </p:par>
                            </p:childTnLst>
                          </p:cTn>
                        </p:par>
                        <p:par>
                          <p:cTn id="102" fill="hold">
                            <p:stCondLst>
                              <p:cond delay="3000"/>
                            </p:stCondLst>
                            <p:childTnLst>
                              <p:par>
                                <p:cTn id="103" presetID="10" presetClass="entr" presetSubtype="0"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500"/>
                                        <p:tgtEl>
                                          <p:spTgt spid="36"/>
                                        </p:tgtEl>
                                      </p:cBhvr>
                                    </p:animEffect>
                                  </p:childTnLst>
                                </p:cTn>
                              </p:par>
                            </p:childTnLst>
                          </p:cTn>
                        </p:par>
                        <p:par>
                          <p:cTn id="106" fill="hold">
                            <p:stCondLst>
                              <p:cond delay="3500"/>
                            </p:stCondLst>
                            <p:childTnLst>
                              <p:par>
                                <p:cTn id="107" presetID="10" presetClass="entr" presetSubtype="0"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fade">
                                      <p:cBhvr>
                                        <p:cTn id="109" dur="500"/>
                                        <p:tgtEl>
                                          <p:spTgt spid="39"/>
                                        </p:tgtEl>
                                      </p:cBhvr>
                                    </p:animEffect>
                                  </p:childTnLst>
                                </p:cTn>
                              </p:par>
                            </p:childTnLst>
                          </p:cTn>
                        </p:par>
                        <p:par>
                          <p:cTn id="110" fill="hold">
                            <p:stCondLst>
                              <p:cond delay="4000"/>
                            </p:stCondLst>
                            <p:childTnLst>
                              <p:par>
                                <p:cTn id="111" presetID="10" presetClass="entr" presetSubtype="0"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fade">
                                      <p:cBhvr>
                                        <p:cTn id="113" dur="500"/>
                                        <p:tgtEl>
                                          <p:spTgt spid="38"/>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40"/>
                                        </p:tgtEl>
                                        <p:attrNameLst>
                                          <p:attrName>style.visibility</p:attrName>
                                        </p:attrNameLst>
                                      </p:cBhvr>
                                      <p:to>
                                        <p:strVal val="visible"/>
                                      </p:to>
                                    </p:set>
                                    <p:animEffect transition="in" filter="fade">
                                      <p:cBhvr>
                                        <p:cTn id="118" dur="500"/>
                                        <p:tgtEl>
                                          <p:spTgt spid="40"/>
                                        </p:tgtEl>
                                      </p:cBhvr>
                                    </p:animEffect>
                                  </p:childTnLst>
                                </p:cTn>
                              </p:par>
                            </p:childTnLst>
                          </p:cTn>
                        </p:par>
                        <p:par>
                          <p:cTn id="119" fill="hold">
                            <p:stCondLst>
                              <p:cond delay="500"/>
                            </p:stCondLst>
                            <p:childTnLst>
                              <p:par>
                                <p:cTn id="120" presetID="10" presetClass="entr" presetSubtype="0" fill="hold" grpId="0" nodeType="afterEffect">
                                  <p:stCondLst>
                                    <p:cond delay="0"/>
                                  </p:stCondLst>
                                  <p:childTnLst>
                                    <p:set>
                                      <p:cBhvr>
                                        <p:cTn id="121" dur="1" fill="hold">
                                          <p:stCondLst>
                                            <p:cond delay="0"/>
                                          </p:stCondLst>
                                        </p:cTn>
                                        <p:tgtEl>
                                          <p:spTgt spid="42"/>
                                        </p:tgtEl>
                                        <p:attrNameLst>
                                          <p:attrName>style.visibility</p:attrName>
                                        </p:attrNameLst>
                                      </p:cBhvr>
                                      <p:to>
                                        <p:strVal val="visible"/>
                                      </p:to>
                                    </p:set>
                                    <p:animEffect transition="in" filter="fade">
                                      <p:cBhvr>
                                        <p:cTn id="12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p:bldP spid="11" grpId="0"/>
      <p:bldP spid="12" grpId="0"/>
      <p:bldP spid="15" grpId="0"/>
      <p:bldP spid="16" grpId="0"/>
      <p:bldP spid="17" grpId="0"/>
      <p:bldP spid="19" grpId="0"/>
      <p:bldP spid="20" grpId="0"/>
      <p:bldP spid="21" grpId="0"/>
      <p:bldP spid="22" grpId="0"/>
      <p:bldP spid="23" grpId="0"/>
      <p:bldP spid="24" grpId="0"/>
      <p:bldP spid="25" grpId="0"/>
      <p:bldP spid="27" grpId="0"/>
      <p:bldP spid="29" grpId="0"/>
      <p:bldP spid="30" grpId="0"/>
      <p:bldP spid="31" grpId="0"/>
      <p:bldP spid="32" grpId="0"/>
      <p:bldP spid="35" grpId="0"/>
      <p:bldP spid="36" grpId="0"/>
      <p:bldP spid="37" grpId="0"/>
      <p:bldP spid="38" grpId="0"/>
      <p:bldP spid="39" grpId="0"/>
      <p:bldP spid="40"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entagon 12">
            <a:extLst>
              <a:ext uri="{FF2B5EF4-FFF2-40B4-BE49-F238E27FC236}">
                <a16:creationId xmlns:a16="http://schemas.microsoft.com/office/drawing/2014/main" id="{81476A7B-076C-49A9-BF9B-8C4E92AFD1A7}"/>
              </a:ext>
            </a:extLst>
          </p:cNvPr>
          <p:cNvSpPr/>
          <p:nvPr/>
        </p:nvSpPr>
        <p:spPr>
          <a:xfrm flipH="1">
            <a:off x="3326860" y="765175"/>
            <a:ext cx="5370612"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Add and subtract fractions with different denominators and mixed numbers</a:t>
            </a:r>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Revise</a:t>
            </a:r>
          </a:p>
        </p:txBody>
      </p:sp>
      <p:sp>
        <p:nvSpPr>
          <p:cNvPr id="2" name="Rectangle 1"/>
          <p:cNvSpPr/>
          <p:nvPr/>
        </p:nvSpPr>
        <p:spPr>
          <a:xfrm>
            <a:off x="688539" y="1591254"/>
            <a:ext cx="7699811" cy="646331"/>
          </a:xfrm>
          <a:prstGeom prst="rect">
            <a:avLst/>
          </a:prstGeom>
        </p:spPr>
        <p:txBody>
          <a:bodyPr wrap="square">
            <a:spAutoFit/>
          </a:bodyPr>
          <a:lstStyle/>
          <a:p>
            <a:r>
              <a:rPr lang="en-GB" dirty="0">
                <a:latin typeface="Twinkl" pitchFamily="50" charset="0"/>
              </a:rPr>
              <a:t>If the fractions involve adding or subtracting mixed numbers, there are two methods that can be used.</a:t>
            </a:r>
          </a:p>
        </p:txBody>
      </p:sp>
      <p:graphicFrame>
        <p:nvGraphicFramePr>
          <p:cNvPr id="7" name="Table 6">
            <a:extLst>
              <a:ext uri="{FF2B5EF4-FFF2-40B4-BE49-F238E27FC236}">
                <a16:creationId xmlns:a16="http://schemas.microsoft.com/office/drawing/2014/main" id="{B8B37671-1EBA-4B74-ABA9-10DEBD7BD457}"/>
              </a:ext>
            </a:extLst>
          </p:cNvPr>
          <p:cNvGraphicFramePr>
            <a:graphicFrameLocks noGrp="1"/>
          </p:cNvGraphicFramePr>
          <p:nvPr>
            <p:extLst>
              <p:ext uri="{D42A27DB-BD31-4B8C-83A1-F6EECF244321}">
                <p14:modId xmlns:p14="http://schemas.microsoft.com/office/powerpoint/2010/main" val="3831773397"/>
              </p:ext>
            </p:extLst>
          </p:nvPr>
        </p:nvGraphicFramePr>
        <p:xfrm>
          <a:off x="755649" y="2911373"/>
          <a:ext cx="7629225" cy="2962383"/>
        </p:xfrm>
        <a:graphic>
          <a:graphicData uri="http://schemas.openxmlformats.org/drawingml/2006/table">
            <a:tbl>
              <a:tblPr firstRow="1" bandRow="1">
                <a:tableStyleId>{5C22544A-7EE6-4342-B048-85BDC9FD1C3A}</a:tableStyleId>
              </a:tblPr>
              <a:tblGrid>
                <a:gridCol w="3796896">
                  <a:extLst>
                    <a:ext uri="{9D8B030D-6E8A-4147-A177-3AD203B41FA5}">
                      <a16:colId xmlns:a16="http://schemas.microsoft.com/office/drawing/2014/main" val="897835580"/>
                    </a:ext>
                  </a:extLst>
                </a:gridCol>
                <a:gridCol w="3832329">
                  <a:extLst>
                    <a:ext uri="{9D8B030D-6E8A-4147-A177-3AD203B41FA5}">
                      <a16:colId xmlns:a16="http://schemas.microsoft.com/office/drawing/2014/main" val="2147720083"/>
                    </a:ext>
                  </a:extLst>
                </a:gridCol>
              </a:tblGrid>
              <a:tr h="719761">
                <a:tc>
                  <a:txBody>
                    <a:bodyPr/>
                    <a:lstStyle/>
                    <a:p>
                      <a:pPr algn="l"/>
                      <a:r>
                        <a:rPr lang="en-GB" sz="1400" b="1" dirty="0">
                          <a:solidFill>
                            <a:schemeClr val="bg1"/>
                          </a:solidFill>
                          <a:latin typeface="Twinkl" pitchFamily="50" charset="0"/>
                        </a:rPr>
                        <a:t>Add the whole numbers and the fractions separately.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7F4D"/>
                    </a:solidFill>
                  </a:tcPr>
                </a:tc>
                <a:tc>
                  <a:txBody>
                    <a:bodyPr/>
                    <a:lstStyle/>
                    <a:p>
                      <a:pPr algn="l"/>
                      <a:r>
                        <a:rPr lang="en-GB" sz="1400" b="1" dirty="0">
                          <a:solidFill>
                            <a:schemeClr val="bg1"/>
                          </a:solidFill>
                          <a:latin typeface="Twinkl" pitchFamily="50" charset="0"/>
                        </a:rPr>
                        <a:t>Convert the mixed numbers to improper fractions.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7F4D"/>
                    </a:solidFill>
                  </a:tcPr>
                </a:tc>
                <a:extLst>
                  <a:ext uri="{0D108BD9-81ED-4DB2-BD59-A6C34878D82A}">
                    <a16:rowId xmlns:a16="http://schemas.microsoft.com/office/drawing/2014/main" val="4174783574"/>
                  </a:ext>
                </a:extLst>
              </a:tr>
              <a:tr h="22426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i="0" dirty="0">
                        <a:solidFill>
                          <a:srgbClr val="1C1C1C"/>
                        </a:solidFill>
                        <a:latin typeface="Twinkl" pitchFamily="50"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B59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i="0" dirty="0">
                        <a:solidFill>
                          <a:srgbClr val="1C1C1C"/>
                        </a:solidFill>
                        <a:latin typeface="Twinkl" pitchFamily="50"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B598"/>
                    </a:solidFill>
                  </a:tcPr>
                </a:tc>
                <a:extLst>
                  <a:ext uri="{0D108BD9-81ED-4DB2-BD59-A6C34878D82A}">
                    <a16:rowId xmlns:a16="http://schemas.microsoft.com/office/drawing/2014/main" val="2832560158"/>
                  </a:ext>
                </a:extLst>
              </a:tr>
            </a:tbl>
          </a:graphicData>
        </a:graphic>
      </p:graphicFrame>
      <mc:AlternateContent xmlns:mc="http://schemas.openxmlformats.org/markup-compatibility/2006" xmlns:a14="http://schemas.microsoft.com/office/drawing/2010/main">
        <mc:Choice Requires="a14">
          <p:sp>
            <p:nvSpPr>
              <p:cNvPr id="11" name="Rectangle 10"/>
              <p:cNvSpPr/>
              <p:nvPr/>
            </p:nvSpPr>
            <p:spPr>
              <a:xfrm>
                <a:off x="900615" y="3711345"/>
                <a:ext cx="1207382" cy="486543"/>
              </a:xfrm>
              <a:prstGeom prst="rect">
                <a:avLst/>
              </a:prstGeom>
              <a:noFill/>
            </p:spPr>
            <p:txBody>
              <a:bodyPr wrap="none">
                <a:spAutoFit/>
              </a:bodyPr>
              <a:lstStyle/>
              <a:p>
                <a:r>
                  <a:rPr lang="en-GB" sz="1600" dirty="0">
                    <a:solidFill>
                      <a:schemeClr val="accent1"/>
                    </a:solidFill>
                  </a:rPr>
                  <a:t>2</a:t>
                </a:r>
                <a:r>
                  <a:rPr lang="en-GB" sz="1600" dirty="0"/>
                  <a:t> </a:t>
                </a:r>
                <a14:m>
                  <m:oMath xmlns:m="http://schemas.openxmlformats.org/officeDocument/2006/math">
                    <m:f>
                      <m:fPr>
                        <m:ctrlPr>
                          <a:rPr lang="en-GB" sz="1600" i="1" smtClean="0">
                            <a:solidFill>
                              <a:schemeClr val="accent1"/>
                            </a:solidFill>
                            <a:latin typeface="Cambria Math" panose="02040503050406030204" pitchFamily="18" charset="0"/>
                          </a:rPr>
                        </m:ctrlPr>
                      </m:fPr>
                      <m:num>
                        <m:r>
                          <m:rPr>
                            <m:nor/>
                          </m:rPr>
                          <a:rPr lang="en-GB" sz="1600" b="0" i="0" smtClean="0">
                            <a:solidFill>
                              <a:schemeClr val="accent1"/>
                            </a:solidFill>
                            <a:latin typeface="Twinkl" pitchFamily="50" charset="0"/>
                          </a:rPr>
                          <m:t>3</m:t>
                        </m:r>
                      </m:num>
                      <m:den>
                        <m:r>
                          <m:rPr>
                            <m:nor/>
                          </m:rPr>
                          <a:rPr lang="en-GB" sz="1600" b="0" i="0" smtClean="0">
                            <a:solidFill>
                              <a:schemeClr val="accent1"/>
                            </a:solidFill>
                            <a:latin typeface="Twinkl" pitchFamily="50" charset="0"/>
                          </a:rPr>
                          <m:t>5</m:t>
                        </m:r>
                      </m:den>
                    </m:f>
                  </m:oMath>
                </a14:m>
                <a:r>
                  <a:rPr lang="en-GB" sz="1600" dirty="0">
                    <a:latin typeface="Twinkl" pitchFamily="50" charset="0"/>
                  </a:rPr>
                  <a:t> + </a:t>
                </a:r>
                <a:r>
                  <a:rPr lang="en-GB" sz="1600" dirty="0">
                    <a:solidFill>
                      <a:schemeClr val="accent1"/>
                    </a:solidFill>
                    <a:latin typeface="Twinkl" pitchFamily="50" charset="0"/>
                  </a:rPr>
                  <a:t>3 </a:t>
                </a:r>
                <a14:m>
                  <m:oMath xmlns:m="http://schemas.openxmlformats.org/officeDocument/2006/math">
                    <m:f>
                      <m:fPr>
                        <m:ctrlPr>
                          <a:rPr lang="en-GB" sz="1600" i="1" smtClean="0">
                            <a:solidFill>
                              <a:schemeClr val="accent1"/>
                            </a:solidFill>
                            <a:latin typeface="Cambria Math" panose="02040503050406030204" pitchFamily="18" charset="0"/>
                          </a:rPr>
                        </m:ctrlPr>
                      </m:fPr>
                      <m:num>
                        <m:r>
                          <m:rPr>
                            <m:nor/>
                          </m:rPr>
                          <a:rPr lang="en-GB" sz="1600" b="0" i="0" smtClean="0">
                            <a:solidFill>
                              <a:schemeClr val="accent1"/>
                            </a:solidFill>
                          </a:rPr>
                          <m:t>1</m:t>
                        </m:r>
                      </m:num>
                      <m:den>
                        <m:r>
                          <m:rPr>
                            <m:nor/>
                          </m:rPr>
                          <a:rPr lang="en-GB" sz="1600" b="0" i="0" smtClean="0">
                            <a:solidFill>
                              <a:schemeClr val="accent1"/>
                            </a:solidFill>
                          </a:rPr>
                          <m:t>4</m:t>
                        </m:r>
                      </m:den>
                    </m:f>
                  </m:oMath>
                </a14:m>
                <a:r>
                  <a:rPr lang="en-GB" sz="1600" dirty="0"/>
                  <a:t> =</a:t>
                </a:r>
              </a:p>
            </p:txBody>
          </p:sp>
        </mc:Choice>
        <mc:Fallback xmlns="">
          <p:sp>
            <p:nvSpPr>
              <p:cNvPr id="11" name="Rectangle 10"/>
              <p:cNvSpPr>
                <a:spLocks noRot="1" noChangeAspect="1" noMove="1" noResize="1" noEditPoints="1" noAdjustHandles="1" noChangeArrowheads="1" noChangeShapeType="1" noTextEdit="1"/>
              </p:cNvSpPr>
              <p:nvPr/>
            </p:nvSpPr>
            <p:spPr>
              <a:xfrm>
                <a:off x="900615" y="3711345"/>
                <a:ext cx="1207382" cy="486543"/>
              </a:xfrm>
              <a:prstGeom prst="rect">
                <a:avLst/>
              </a:prstGeom>
              <a:blipFill rotWithShape="0">
                <a:blip r:embed="rId2"/>
                <a:stretch>
                  <a:fillRect l="-3030" b="-37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722437" y="5230254"/>
                <a:ext cx="612668" cy="483659"/>
              </a:xfrm>
              <a:prstGeom prst="rect">
                <a:avLst/>
              </a:prstGeom>
              <a:noFill/>
            </p:spPr>
            <p:txBody>
              <a:bodyPr wrap="none">
                <a:spAutoFit/>
              </a:bodyPr>
              <a:lstStyle/>
              <a:p>
                <a:r>
                  <a:rPr lang="en-GB" sz="1600" b="1" dirty="0">
                    <a:solidFill>
                      <a:schemeClr val="tx1"/>
                    </a:solidFill>
                  </a:rPr>
                  <a:t>5 </a:t>
                </a:r>
                <a14:m>
                  <m:oMath xmlns:m="http://schemas.openxmlformats.org/officeDocument/2006/math">
                    <m:f>
                      <m:fPr>
                        <m:ctrlPr>
                          <a:rPr lang="en-GB" sz="1600" b="1" i="1" smtClean="0">
                            <a:solidFill>
                              <a:schemeClr val="tx1"/>
                            </a:solidFill>
                            <a:latin typeface="Cambria Math" panose="02040503050406030204" pitchFamily="18" charset="0"/>
                          </a:rPr>
                        </m:ctrlPr>
                      </m:fPr>
                      <m:num>
                        <m:r>
                          <m:rPr>
                            <m:nor/>
                          </m:rPr>
                          <a:rPr lang="en-GB" sz="1600" b="1" i="0" smtClean="0">
                            <a:solidFill>
                              <a:schemeClr val="tx1"/>
                            </a:solidFill>
                          </a:rPr>
                          <m:t>17</m:t>
                        </m:r>
                      </m:num>
                      <m:den>
                        <m:r>
                          <m:rPr>
                            <m:nor/>
                          </m:rPr>
                          <a:rPr lang="en-GB" sz="1600" b="1" i="0" smtClean="0">
                            <a:solidFill>
                              <a:schemeClr val="tx1"/>
                            </a:solidFill>
                          </a:rPr>
                          <m:t>20</m:t>
                        </m:r>
                      </m:den>
                    </m:f>
                  </m:oMath>
                </a14:m>
                <a:endParaRPr lang="en-GB" sz="1600" b="1" dirty="0">
                  <a:solidFill>
                    <a:schemeClr val="tx1"/>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1722437" y="5230254"/>
                <a:ext cx="612668" cy="483659"/>
              </a:xfrm>
              <a:prstGeom prst="rect">
                <a:avLst/>
              </a:prstGeom>
              <a:blipFill rotWithShape="0">
                <a:blip r:embed="rId3"/>
                <a:stretch>
                  <a:fillRect l="-6000" b="-37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900615" y="4565265"/>
                <a:ext cx="657552" cy="486543"/>
              </a:xfrm>
              <a:prstGeom prst="rect">
                <a:avLst/>
              </a:prstGeom>
              <a:noFill/>
            </p:spPr>
            <p:txBody>
              <a:bodyPr wrap="none">
                <a:spAutoFit/>
              </a:bodyPr>
              <a:lstStyle/>
              <a:p>
                <a14:m>
                  <m:oMath xmlns:m="http://schemas.openxmlformats.org/officeDocument/2006/math">
                    <m:f>
                      <m:fPr>
                        <m:ctrlPr>
                          <a:rPr lang="en-GB" sz="1600" i="1" smtClean="0">
                            <a:latin typeface="Cambria Math" panose="02040503050406030204" pitchFamily="18" charset="0"/>
                          </a:rPr>
                        </m:ctrlPr>
                      </m:fPr>
                      <m:num>
                        <m:r>
                          <m:rPr>
                            <m:nor/>
                          </m:rPr>
                          <a:rPr lang="en-GB" sz="1600" b="0" i="0" smtClean="0">
                            <a:solidFill>
                              <a:schemeClr val="accent1"/>
                            </a:solidFill>
                          </a:rPr>
                          <m:t>3</m:t>
                        </m:r>
                      </m:num>
                      <m:den>
                        <m:r>
                          <m:rPr>
                            <m:nor/>
                          </m:rPr>
                          <a:rPr lang="en-GB" sz="1600" b="0" i="0" smtClean="0">
                            <a:solidFill>
                              <a:schemeClr val="accent1"/>
                            </a:solidFill>
                          </a:rPr>
                          <m:t>5</m:t>
                        </m:r>
                      </m:den>
                    </m:f>
                  </m:oMath>
                </a14:m>
                <a:r>
                  <a:rPr lang="en-GB" sz="1600" dirty="0">
                    <a:latin typeface="Twinkl" pitchFamily="50" charset="0"/>
                  </a:rPr>
                  <a:t> + </a:t>
                </a:r>
                <a14:m>
                  <m:oMath xmlns:m="http://schemas.openxmlformats.org/officeDocument/2006/math">
                    <m:f>
                      <m:fPr>
                        <m:ctrlPr>
                          <a:rPr lang="en-GB" sz="1600" i="1" smtClean="0">
                            <a:solidFill>
                              <a:schemeClr val="tx1"/>
                            </a:solidFill>
                            <a:latin typeface="Cambria Math" panose="02040503050406030204" pitchFamily="18" charset="0"/>
                          </a:rPr>
                        </m:ctrlPr>
                      </m:fPr>
                      <m:num>
                        <m:r>
                          <m:rPr>
                            <m:nor/>
                          </m:rPr>
                          <a:rPr lang="en-GB" sz="1600" b="0" i="0" smtClean="0">
                            <a:solidFill>
                              <a:schemeClr val="accent1"/>
                            </a:solidFill>
                          </a:rPr>
                          <m:t>1</m:t>
                        </m:r>
                      </m:num>
                      <m:den>
                        <m:r>
                          <m:rPr>
                            <m:nor/>
                          </m:rPr>
                          <a:rPr lang="en-GB" sz="1600" b="0" i="0" smtClean="0">
                            <a:solidFill>
                              <a:schemeClr val="accent1"/>
                            </a:solidFill>
                          </a:rPr>
                          <m:t>4</m:t>
                        </m:r>
                      </m:den>
                    </m:f>
                  </m:oMath>
                </a14:m>
                <a:endParaRPr lang="en-GB" sz="1600" dirty="0"/>
              </a:p>
            </p:txBody>
          </p:sp>
        </mc:Choice>
        <mc:Fallback xmlns="">
          <p:sp>
            <p:nvSpPr>
              <p:cNvPr id="16" name="Rectangle 15"/>
              <p:cNvSpPr>
                <a:spLocks noRot="1" noChangeAspect="1" noMove="1" noResize="1" noEditPoints="1" noAdjustHandles="1" noChangeArrowheads="1" noChangeShapeType="1" noTextEdit="1"/>
              </p:cNvSpPr>
              <p:nvPr/>
            </p:nvSpPr>
            <p:spPr>
              <a:xfrm>
                <a:off x="900615" y="4565265"/>
                <a:ext cx="657552" cy="486543"/>
              </a:xfrm>
              <a:prstGeom prst="rect">
                <a:avLst/>
              </a:prstGeom>
              <a:blipFill rotWithShape="0">
                <a:blip r:embed="rId4"/>
                <a:stretch>
                  <a:fillRect b="-37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900615" y="5210040"/>
                <a:ext cx="965329" cy="483659"/>
              </a:xfrm>
              <a:prstGeom prst="rect">
                <a:avLst/>
              </a:prstGeom>
              <a:noFill/>
            </p:spPr>
            <p:txBody>
              <a:bodyPr wrap="none">
                <a:spAutoFit/>
              </a:bodyPr>
              <a:lstStyle/>
              <a:p>
                <a:r>
                  <a:rPr lang="en-GB" sz="1600" dirty="0"/>
                  <a:t>5 + </a:t>
                </a:r>
                <a14:m>
                  <m:oMath xmlns:m="http://schemas.openxmlformats.org/officeDocument/2006/math">
                    <m:f>
                      <m:fPr>
                        <m:ctrlPr>
                          <a:rPr lang="en-GB" sz="1600" i="1" smtClean="0">
                            <a:solidFill>
                              <a:schemeClr val="tx1"/>
                            </a:solidFill>
                            <a:latin typeface="Cambria Math" panose="02040503050406030204" pitchFamily="18" charset="0"/>
                          </a:rPr>
                        </m:ctrlPr>
                      </m:fPr>
                      <m:num>
                        <m:r>
                          <m:rPr>
                            <m:nor/>
                          </m:rPr>
                          <a:rPr lang="en-GB" sz="1600" b="0" i="0" smtClean="0">
                            <a:solidFill>
                              <a:schemeClr val="tx1"/>
                            </a:solidFill>
                          </a:rPr>
                          <m:t>17</m:t>
                        </m:r>
                      </m:num>
                      <m:den>
                        <m:r>
                          <m:rPr>
                            <m:nor/>
                          </m:rPr>
                          <a:rPr lang="en-GB" sz="1600" b="0" i="0" smtClean="0">
                            <a:solidFill>
                              <a:schemeClr val="tx1"/>
                            </a:solidFill>
                          </a:rPr>
                          <m:t>20</m:t>
                        </m:r>
                      </m:den>
                    </m:f>
                  </m:oMath>
                </a14:m>
                <a:r>
                  <a:rPr lang="en-GB" sz="1600" dirty="0"/>
                  <a:t> =</a:t>
                </a:r>
              </a:p>
            </p:txBody>
          </p:sp>
        </mc:Choice>
        <mc:Fallback xmlns="">
          <p:sp>
            <p:nvSpPr>
              <p:cNvPr id="17" name="Rectangle 16"/>
              <p:cNvSpPr>
                <a:spLocks noRot="1" noChangeAspect="1" noMove="1" noResize="1" noEditPoints="1" noAdjustHandles="1" noChangeArrowheads="1" noChangeShapeType="1" noTextEdit="1"/>
              </p:cNvSpPr>
              <p:nvPr/>
            </p:nvSpPr>
            <p:spPr>
              <a:xfrm>
                <a:off x="900615" y="5210040"/>
                <a:ext cx="965329" cy="483659"/>
              </a:xfrm>
              <a:prstGeom prst="rect">
                <a:avLst/>
              </a:prstGeom>
              <a:blipFill rotWithShape="0">
                <a:blip r:embed="rId5"/>
                <a:stretch>
                  <a:fillRect l="-3797" r="-1899" b="-3797"/>
                </a:stretch>
              </a:blipFill>
            </p:spPr>
            <p:txBody>
              <a:bodyPr/>
              <a:lstStyle/>
              <a:p>
                <a:r>
                  <a:rPr lang="en-GB">
                    <a:noFill/>
                  </a:rPr>
                  <a:t> </a:t>
                </a:r>
              </a:p>
            </p:txBody>
          </p:sp>
        </mc:Fallback>
      </mc:AlternateContent>
      <p:sp>
        <p:nvSpPr>
          <p:cNvPr id="21" name="Rectangle 20"/>
          <p:cNvSpPr/>
          <p:nvPr/>
        </p:nvSpPr>
        <p:spPr>
          <a:xfrm>
            <a:off x="1470672" y="4649265"/>
            <a:ext cx="306494" cy="338554"/>
          </a:xfrm>
          <a:prstGeom prst="rect">
            <a:avLst/>
          </a:prstGeom>
          <a:noFill/>
        </p:spPr>
        <p:txBody>
          <a:bodyPr wrap="none">
            <a:spAutoFit/>
          </a:bodyPr>
          <a:lstStyle/>
          <a:p>
            <a:r>
              <a:rPr lang="en-GB" sz="1600" dirty="0"/>
              <a:t>=</a:t>
            </a:r>
          </a:p>
        </p:txBody>
      </p:sp>
      <mc:AlternateContent xmlns:mc="http://schemas.openxmlformats.org/markup-compatibility/2006" xmlns:a14="http://schemas.microsoft.com/office/drawing/2010/main">
        <mc:Choice Requires="a14">
          <p:sp>
            <p:nvSpPr>
              <p:cNvPr id="22" name="Rectangle 21"/>
              <p:cNvSpPr/>
              <p:nvPr/>
            </p:nvSpPr>
            <p:spPr>
              <a:xfrm>
                <a:off x="1710177" y="4548701"/>
                <a:ext cx="965329" cy="486736"/>
              </a:xfrm>
              <a:prstGeom prst="rect">
                <a:avLst/>
              </a:prstGeom>
              <a:noFill/>
            </p:spPr>
            <p:txBody>
              <a:bodyPr wrap="none">
                <a:spAutoFit/>
              </a:bodyPr>
              <a:lstStyle/>
              <a:p>
                <a14:m>
                  <m:oMath xmlns:m="http://schemas.openxmlformats.org/officeDocument/2006/math">
                    <m:f>
                      <m:fPr>
                        <m:ctrlPr>
                          <a:rPr lang="en-GB" sz="1600" i="1" smtClean="0">
                            <a:solidFill>
                              <a:schemeClr val="accent5"/>
                            </a:solidFill>
                            <a:latin typeface="Cambria Math" panose="02040503050406030204" pitchFamily="18" charset="0"/>
                          </a:rPr>
                        </m:ctrlPr>
                      </m:fPr>
                      <m:num>
                        <m:r>
                          <m:rPr>
                            <m:nor/>
                          </m:rPr>
                          <a:rPr lang="en-GB" sz="1600" i="0" smtClean="0">
                            <a:solidFill>
                              <a:schemeClr val="accent5"/>
                            </a:solidFill>
                          </a:rPr>
                          <m:t>12</m:t>
                        </m:r>
                      </m:num>
                      <m:den>
                        <m:r>
                          <m:rPr>
                            <m:nor/>
                          </m:rPr>
                          <a:rPr lang="en-GB" sz="1600" i="0" smtClean="0">
                            <a:solidFill>
                              <a:schemeClr val="accent5"/>
                            </a:solidFill>
                          </a:rPr>
                          <m:t>20</m:t>
                        </m:r>
                      </m:den>
                    </m:f>
                  </m:oMath>
                </a14:m>
                <a:r>
                  <a:rPr lang="en-GB" sz="1600" dirty="0">
                    <a:solidFill>
                      <a:schemeClr val="accent4"/>
                    </a:solidFill>
                  </a:rPr>
                  <a:t> </a:t>
                </a:r>
                <a:r>
                  <a:rPr lang="en-GB" sz="1600" dirty="0"/>
                  <a:t>+</a:t>
                </a:r>
                <a:r>
                  <a:rPr lang="en-GB" sz="1600" dirty="0">
                    <a:solidFill>
                      <a:schemeClr val="accent4"/>
                    </a:solidFill>
                  </a:rPr>
                  <a:t> </a:t>
                </a:r>
                <a14:m>
                  <m:oMath xmlns:m="http://schemas.openxmlformats.org/officeDocument/2006/math">
                    <m:f>
                      <m:fPr>
                        <m:ctrlPr>
                          <a:rPr lang="en-GB" sz="1600" i="1" smtClean="0">
                            <a:solidFill>
                              <a:schemeClr val="accent5"/>
                            </a:solidFill>
                            <a:latin typeface="Cambria Math" panose="02040503050406030204" pitchFamily="18" charset="0"/>
                          </a:rPr>
                        </m:ctrlPr>
                      </m:fPr>
                      <m:num>
                        <m:r>
                          <m:rPr>
                            <m:nor/>
                          </m:rPr>
                          <a:rPr lang="en-GB" sz="1600" i="0" smtClean="0">
                            <a:solidFill>
                              <a:schemeClr val="accent5"/>
                            </a:solidFill>
                          </a:rPr>
                          <m:t>5</m:t>
                        </m:r>
                      </m:num>
                      <m:den>
                        <m:r>
                          <m:rPr>
                            <m:nor/>
                          </m:rPr>
                          <a:rPr lang="en-GB" sz="1600">
                            <a:solidFill>
                              <a:schemeClr val="accent5"/>
                            </a:solidFill>
                          </a:rPr>
                          <m:t>20</m:t>
                        </m:r>
                      </m:den>
                    </m:f>
                  </m:oMath>
                </a14:m>
                <a:r>
                  <a:rPr lang="en-GB" sz="1600" dirty="0">
                    <a:solidFill>
                      <a:schemeClr val="accent4"/>
                    </a:solidFill>
                  </a:rPr>
                  <a:t> </a:t>
                </a:r>
              </a:p>
            </p:txBody>
          </p:sp>
        </mc:Choice>
        <mc:Fallback xmlns="">
          <p:sp>
            <p:nvSpPr>
              <p:cNvPr id="22" name="Rectangle 21"/>
              <p:cNvSpPr>
                <a:spLocks noRot="1" noChangeAspect="1" noMove="1" noResize="1" noEditPoints="1" noAdjustHandles="1" noChangeArrowheads="1" noChangeShapeType="1" noTextEdit="1"/>
              </p:cNvSpPr>
              <p:nvPr/>
            </p:nvSpPr>
            <p:spPr>
              <a:xfrm>
                <a:off x="1710177" y="4548701"/>
                <a:ext cx="965329" cy="486736"/>
              </a:xfrm>
              <a:prstGeom prst="rect">
                <a:avLst/>
              </a:prstGeom>
              <a:blipFill rotWithShape="0">
                <a:blip r:embed="rId6"/>
                <a:stretch>
                  <a:fillRect b="-3750"/>
                </a:stretch>
              </a:blipFill>
            </p:spPr>
            <p:txBody>
              <a:bodyPr/>
              <a:lstStyle/>
              <a:p>
                <a:r>
                  <a:rPr lang="en-GB">
                    <a:noFill/>
                  </a:rPr>
                  <a:t> </a:t>
                </a:r>
              </a:p>
            </p:txBody>
          </p:sp>
        </mc:Fallback>
      </mc:AlternateContent>
      <p:sp>
        <p:nvSpPr>
          <p:cNvPr id="33" name="Rectangle 32"/>
          <p:cNvSpPr/>
          <p:nvPr/>
        </p:nvSpPr>
        <p:spPr>
          <a:xfrm>
            <a:off x="900615" y="4295800"/>
            <a:ext cx="1005403" cy="338554"/>
          </a:xfrm>
          <a:prstGeom prst="rect">
            <a:avLst/>
          </a:prstGeom>
          <a:noFill/>
        </p:spPr>
        <p:txBody>
          <a:bodyPr wrap="none">
            <a:spAutoFit/>
          </a:bodyPr>
          <a:lstStyle/>
          <a:p>
            <a:r>
              <a:rPr lang="en-GB" sz="1600" dirty="0">
                <a:solidFill>
                  <a:schemeClr val="accent4"/>
                </a:solidFill>
              </a:rPr>
              <a:t>2</a:t>
            </a:r>
            <a:r>
              <a:rPr lang="en-GB" sz="1600" dirty="0"/>
              <a:t> + </a:t>
            </a:r>
            <a:r>
              <a:rPr lang="en-GB" sz="1600" dirty="0">
                <a:solidFill>
                  <a:schemeClr val="accent4"/>
                </a:solidFill>
              </a:rPr>
              <a:t>3</a:t>
            </a:r>
            <a:r>
              <a:rPr lang="en-GB" sz="1600" dirty="0"/>
              <a:t> = 5</a:t>
            </a:r>
          </a:p>
        </p:txBody>
      </p:sp>
      <p:sp>
        <p:nvSpPr>
          <p:cNvPr id="34" name="Rectangle 33"/>
          <p:cNvSpPr/>
          <p:nvPr/>
        </p:nvSpPr>
        <p:spPr>
          <a:xfrm>
            <a:off x="2530221" y="4649265"/>
            <a:ext cx="306494" cy="338554"/>
          </a:xfrm>
          <a:prstGeom prst="rect">
            <a:avLst/>
          </a:prstGeom>
          <a:noFill/>
        </p:spPr>
        <p:txBody>
          <a:bodyPr wrap="none">
            <a:spAutoFit/>
          </a:bodyPr>
          <a:lstStyle/>
          <a:p>
            <a:r>
              <a:rPr lang="en-GB" sz="1600" dirty="0"/>
              <a:t>=</a:t>
            </a:r>
          </a:p>
        </p:txBody>
      </p:sp>
      <mc:AlternateContent xmlns:mc="http://schemas.openxmlformats.org/markup-compatibility/2006" xmlns:a14="http://schemas.microsoft.com/office/drawing/2010/main">
        <mc:Choice Requires="a14">
          <p:sp>
            <p:nvSpPr>
              <p:cNvPr id="43" name="Rectangle 42"/>
              <p:cNvSpPr/>
              <p:nvPr/>
            </p:nvSpPr>
            <p:spPr>
              <a:xfrm>
                <a:off x="2680509" y="4548701"/>
                <a:ext cx="484428" cy="552844"/>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sz="1600" i="1" smtClean="0">
                              <a:solidFill>
                                <a:schemeClr val="tx1"/>
                              </a:solidFill>
                              <a:latin typeface="Cambria Math" panose="02040503050406030204" pitchFamily="18" charset="0"/>
                            </a:rPr>
                          </m:ctrlPr>
                        </m:fPr>
                        <m:num>
                          <m:r>
                            <m:rPr>
                              <m:nor/>
                            </m:rPr>
                            <a:rPr lang="en-GB" sz="1600" i="0" smtClean="0">
                              <a:solidFill>
                                <a:schemeClr val="tx1"/>
                              </a:solidFill>
                            </a:rPr>
                            <m:t>1</m:t>
                          </m:r>
                          <m:r>
                            <m:rPr>
                              <m:nor/>
                            </m:rPr>
                            <a:rPr lang="en-GB" sz="1600" b="0" i="0" smtClean="0">
                              <a:solidFill>
                                <a:schemeClr val="tx1"/>
                              </a:solidFill>
                            </a:rPr>
                            <m:t>7</m:t>
                          </m:r>
                        </m:num>
                        <m:den>
                          <m:r>
                            <m:rPr>
                              <m:nor/>
                            </m:rPr>
                            <a:rPr lang="en-GB" sz="1600" i="0" smtClean="0">
                              <a:solidFill>
                                <a:schemeClr val="tx1"/>
                              </a:solidFill>
                            </a:rPr>
                            <m:t>20</m:t>
                          </m:r>
                        </m:den>
                      </m:f>
                    </m:oMath>
                  </m:oMathPara>
                </a14:m>
                <a:endParaRPr lang="en-GB" sz="1600" dirty="0">
                  <a:solidFill>
                    <a:schemeClr val="accent4"/>
                  </a:solidFill>
                </a:endParaRPr>
              </a:p>
            </p:txBody>
          </p:sp>
        </mc:Choice>
        <mc:Fallback xmlns="">
          <p:sp>
            <p:nvSpPr>
              <p:cNvPr id="43" name="Rectangle 42"/>
              <p:cNvSpPr>
                <a:spLocks noRot="1" noChangeAspect="1" noMove="1" noResize="1" noEditPoints="1" noAdjustHandles="1" noChangeArrowheads="1" noChangeShapeType="1" noTextEdit="1"/>
              </p:cNvSpPr>
              <p:nvPr/>
            </p:nvSpPr>
            <p:spPr>
              <a:xfrm>
                <a:off x="2680509" y="4548701"/>
                <a:ext cx="484428" cy="552844"/>
              </a:xfrm>
              <a:prstGeom prst="rect">
                <a:avLst/>
              </a:prstGeom>
              <a:blipFill rotWithShape="0">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4805047" y="3711345"/>
                <a:ext cx="1107996" cy="486543"/>
              </a:xfrm>
              <a:prstGeom prst="rect">
                <a:avLst/>
              </a:prstGeom>
              <a:noFill/>
            </p:spPr>
            <p:txBody>
              <a:bodyPr wrap="none">
                <a:spAutoFit/>
              </a:bodyPr>
              <a:lstStyle/>
              <a:p>
                <a:r>
                  <a:rPr lang="en-GB" sz="1600" dirty="0">
                    <a:solidFill>
                      <a:srgbClr val="009999"/>
                    </a:solidFill>
                  </a:rPr>
                  <a:t>2 </a:t>
                </a:r>
                <a14:m>
                  <m:oMath xmlns:m="http://schemas.openxmlformats.org/officeDocument/2006/math">
                    <m:f>
                      <m:fPr>
                        <m:ctrlPr>
                          <a:rPr lang="en-GB" sz="1600" i="1" smtClean="0">
                            <a:solidFill>
                              <a:srgbClr val="009999"/>
                            </a:solidFill>
                            <a:latin typeface="Cambria Math" panose="02040503050406030204" pitchFamily="18" charset="0"/>
                          </a:rPr>
                        </m:ctrlPr>
                      </m:fPr>
                      <m:num>
                        <m:r>
                          <m:rPr>
                            <m:nor/>
                          </m:rPr>
                          <a:rPr lang="en-GB" sz="1600" b="0" i="0" smtClean="0">
                            <a:solidFill>
                              <a:srgbClr val="009999"/>
                            </a:solidFill>
                            <a:latin typeface="Twinkl" pitchFamily="50" charset="0"/>
                          </a:rPr>
                          <m:t>5</m:t>
                        </m:r>
                      </m:num>
                      <m:den>
                        <m:r>
                          <m:rPr>
                            <m:nor/>
                          </m:rPr>
                          <a:rPr lang="en-GB" sz="1600" b="0" i="0" smtClean="0">
                            <a:solidFill>
                              <a:srgbClr val="009999"/>
                            </a:solidFill>
                            <a:latin typeface="Twinkl" pitchFamily="50" charset="0"/>
                          </a:rPr>
                          <m:t>6</m:t>
                        </m:r>
                      </m:den>
                    </m:f>
                  </m:oMath>
                </a14:m>
                <a:r>
                  <a:rPr lang="en-GB" sz="1600" dirty="0">
                    <a:latin typeface="Twinkl" pitchFamily="50" charset="0"/>
                  </a:rPr>
                  <a:t> </a:t>
                </a:r>
                <a:r>
                  <a:rPr lang="en-GB" sz="1600" dirty="0"/>
                  <a:t>-</a:t>
                </a:r>
                <a:r>
                  <a:rPr lang="en-GB" sz="1600" dirty="0">
                    <a:latin typeface="Twinkl" pitchFamily="50" charset="0"/>
                  </a:rPr>
                  <a:t> </a:t>
                </a:r>
                <a:r>
                  <a:rPr lang="en-GB" sz="1600" dirty="0">
                    <a:solidFill>
                      <a:srgbClr val="009999"/>
                    </a:solidFill>
                    <a:latin typeface="Twinkl" pitchFamily="50" charset="0"/>
                  </a:rPr>
                  <a:t>1 </a:t>
                </a:r>
                <a14:m>
                  <m:oMath xmlns:m="http://schemas.openxmlformats.org/officeDocument/2006/math">
                    <m:f>
                      <m:fPr>
                        <m:ctrlPr>
                          <a:rPr lang="en-GB" sz="1600" i="1" smtClean="0">
                            <a:solidFill>
                              <a:srgbClr val="009999"/>
                            </a:solidFill>
                            <a:latin typeface="Cambria Math" panose="02040503050406030204" pitchFamily="18" charset="0"/>
                          </a:rPr>
                        </m:ctrlPr>
                      </m:fPr>
                      <m:num>
                        <m:r>
                          <m:rPr>
                            <m:nor/>
                          </m:rPr>
                          <a:rPr lang="en-GB" sz="1600" b="0" i="0" smtClean="0">
                            <a:solidFill>
                              <a:srgbClr val="009999"/>
                            </a:solidFill>
                          </a:rPr>
                          <m:t>1</m:t>
                        </m:r>
                      </m:num>
                      <m:den>
                        <m:r>
                          <m:rPr>
                            <m:nor/>
                          </m:rPr>
                          <a:rPr lang="en-GB" sz="1600" b="0" i="0" smtClean="0">
                            <a:solidFill>
                              <a:srgbClr val="009999"/>
                            </a:solidFill>
                          </a:rPr>
                          <m:t>5</m:t>
                        </m:r>
                      </m:den>
                    </m:f>
                  </m:oMath>
                </a14:m>
                <a:r>
                  <a:rPr lang="en-GB" sz="1600" dirty="0"/>
                  <a:t> =</a:t>
                </a:r>
              </a:p>
            </p:txBody>
          </p:sp>
        </mc:Choice>
        <mc:Fallback xmlns="">
          <p:sp>
            <p:nvSpPr>
              <p:cNvPr id="44" name="Rectangle 43"/>
              <p:cNvSpPr>
                <a:spLocks noRot="1" noChangeAspect="1" noMove="1" noResize="1" noEditPoints="1" noAdjustHandles="1" noChangeArrowheads="1" noChangeShapeType="1" noTextEdit="1"/>
              </p:cNvSpPr>
              <p:nvPr/>
            </p:nvSpPr>
            <p:spPr>
              <a:xfrm>
                <a:off x="4805047" y="3711345"/>
                <a:ext cx="1107996" cy="486543"/>
              </a:xfrm>
              <a:prstGeom prst="rect">
                <a:avLst/>
              </a:prstGeom>
              <a:blipFill rotWithShape="0">
                <a:blip r:embed="rId8"/>
                <a:stretch>
                  <a:fillRect l="-2747" r="-2198" b="-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Rectangle 44"/>
              <p:cNvSpPr/>
              <p:nvPr/>
            </p:nvSpPr>
            <p:spPr>
              <a:xfrm>
                <a:off x="5274208" y="5230254"/>
                <a:ext cx="567784" cy="486993"/>
              </a:xfrm>
              <a:prstGeom prst="rect">
                <a:avLst/>
              </a:prstGeom>
              <a:noFill/>
            </p:spPr>
            <p:txBody>
              <a:bodyPr wrap="none">
                <a:spAutoFit/>
              </a:bodyPr>
              <a:lstStyle/>
              <a:p>
                <a:r>
                  <a:rPr lang="en-GB" sz="1600" b="1" dirty="0"/>
                  <a:t>1</a:t>
                </a:r>
                <a:r>
                  <a:rPr lang="en-GB" sz="1600" b="1" dirty="0">
                    <a:solidFill>
                      <a:schemeClr val="tx1"/>
                    </a:solidFill>
                  </a:rPr>
                  <a:t> </a:t>
                </a:r>
                <a14:m>
                  <m:oMath xmlns:m="http://schemas.openxmlformats.org/officeDocument/2006/math">
                    <m:f>
                      <m:fPr>
                        <m:ctrlPr>
                          <a:rPr lang="en-GB" sz="1600" b="1" i="1" smtClean="0">
                            <a:solidFill>
                              <a:schemeClr val="tx1"/>
                            </a:solidFill>
                            <a:latin typeface="Cambria Math" panose="02040503050406030204" pitchFamily="18" charset="0"/>
                          </a:rPr>
                        </m:ctrlPr>
                      </m:fPr>
                      <m:num>
                        <m:r>
                          <m:rPr>
                            <m:nor/>
                          </m:rPr>
                          <a:rPr lang="en-GB" sz="1600" b="1" i="0" smtClean="0">
                            <a:solidFill>
                              <a:schemeClr val="tx1"/>
                            </a:solidFill>
                          </a:rPr>
                          <m:t>19</m:t>
                        </m:r>
                      </m:num>
                      <m:den>
                        <m:r>
                          <m:rPr>
                            <m:nor/>
                          </m:rPr>
                          <a:rPr lang="en-GB" sz="1600" b="1" i="0" smtClean="0">
                            <a:solidFill>
                              <a:schemeClr val="tx1"/>
                            </a:solidFill>
                          </a:rPr>
                          <m:t>30</m:t>
                        </m:r>
                      </m:den>
                    </m:f>
                  </m:oMath>
                </a14:m>
                <a:endParaRPr lang="en-GB" sz="1600" b="1" dirty="0">
                  <a:solidFill>
                    <a:schemeClr val="tx1"/>
                  </a:solidFill>
                </a:endParaRPr>
              </a:p>
            </p:txBody>
          </p:sp>
        </mc:Choice>
        <mc:Fallback xmlns="">
          <p:sp>
            <p:nvSpPr>
              <p:cNvPr id="45" name="Rectangle 44"/>
              <p:cNvSpPr>
                <a:spLocks noRot="1" noChangeAspect="1" noMove="1" noResize="1" noEditPoints="1" noAdjustHandles="1" noChangeArrowheads="1" noChangeShapeType="1" noTextEdit="1"/>
              </p:cNvSpPr>
              <p:nvPr/>
            </p:nvSpPr>
            <p:spPr>
              <a:xfrm>
                <a:off x="5274208" y="5230254"/>
                <a:ext cx="567784" cy="486993"/>
              </a:xfrm>
              <a:prstGeom prst="rect">
                <a:avLst/>
              </a:prstGeom>
              <a:blipFill rotWithShape="0">
                <a:blip r:embed="rId9"/>
                <a:stretch>
                  <a:fillRect l="-5376" b="-37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4805047" y="4458503"/>
                <a:ext cx="676788" cy="486928"/>
              </a:xfrm>
              <a:prstGeom prst="rect">
                <a:avLst/>
              </a:prstGeom>
              <a:noFill/>
            </p:spPr>
            <p:txBody>
              <a:bodyPr wrap="none">
                <a:spAutoFit/>
              </a:bodyPr>
              <a:lstStyle/>
              <a:p>
                <a14:m>
                  <m:oMath xmlns:m="http://schemas.openxmlformats.org/officeDocument/2006/math">
                    <m:f>
                      <m:fPr>
                        <m:ctrlPr>
                          <a:rPr lang="en-GB" sz="1600" i="1" smtClean="0">
                            <a:latin typeface="Cambria Math" panose="02040503050406030204" pitchFamily="18" charset="0"/>
                          </a:rPr>
                        </m:ctrlPr>
                      </m:fPr>
                      <m:num>
                        <m:r>
                          <m:rPr>
                            <m:nor/>
                          </m:rPr>
                          <a:rPr lang="en-GB" sz="1600" b="0" i="0" smtClean="0">
                            <a:solidFill>
                              <a:srgbClr val="009999"/>
                            </a:solidFill>
                          </a:rPr>
                          <m:t>17</m:t>
                        </m:r>
                      </m:num>
                      <m:den>
                        <m:r>
                          <m:rPr>
                            <m:nor/>
                          </m:rPr>
                          <a:rPr lang="en-GB" sz="1600" b="0" i="0" smtClean="0">
                            <a:solidFill>
                              <a:srgbClr val="009999"/>
                            </a:solidFill>
                          </a:rPr>
                          <m:t>6</m:t>
                        </m:r>
                      </m:den>
                    </m:f>
                  </m:oMath>
                </a14:m>
                <a:r>
                  <a:rPr lang="en-GB" sz="1600" dirty="0">
                    <a:latin typeface="Twinkl" pitchFamily="50" charset="0"/>
                  </a:rPr>
                  <a:t> </a:t>
                </a:r>
                <a:r>
                  <a:rPr lang="en-GB" sz="1600" dirty="0"/>
                  <a:t>-</a:t>
                </a:r>
                <a:r>
                  <a:rPr lang="en-GB" sz="1600" dirty="0">
                    <a:latin typeface="Twinkl" pitchFamily="50" charset="0"/>
                  </a:rPr>
                  <a:t> </a:t>
                </a:r>
                <a14:m>
                  <m:oMath xmlns:m="http://schemas.openxmlformats.org/officeDocument/2006/math">
                    <m:f>
                      <m:fPr>
                        <m:ctrlPr>
                          <a:rPr lang="en-GB" sz="1600" i="1" smtClean="0">
                            <a:solidFill>
                              <a:schemeClr val="tx1"/>
                            </a:solidFill>
                            <a:latin typeface="Cambria Math" panose="02040503050406030204" pitchFamily="18" charset="0"/>
                          </a:rPr>
                        </m:ctrlPr>
                      </m:fPr>
                      <m:num>
                        <m:r>
                          <m:rPr>
                            <m:nor/>
                          </m:rPr>
                          <a:rPr lang="en-GB" sz="1600" b="0" i="0" smtClean="0">
                            <a:solidFill>
                              <a:srgbClr val="009999"/>
                            </a:solidFill>
                          </a:rPr>
                          <m:t>6</m:t>
                        </m:r>
                      </m:num>
                      <m:den>
                        <m:r>
                          <m:rPr>
                            <m:nor/>
                          </m:rPr>
                          <a:rPr lang="en-GB" sz="1600" b="0" i="0" smtClean="0">
                            <a:solidFill>
                              <a:srgbClr val="009999"/>
                            </a:solidFill>
                          </a:rPr>
                          <m:t>5</m:t>
                        </m:r>
                      </m:den>
                    </m:f>
                  </m:oMath>
                </a14:m>
                <a:endParaRPr lang="en-GB" sz="1600" dirty="0"/>
              </a:p>
            </p:txBody>
          </p:sp>
        </mc:Choice>
        <mc:Fallback xmlns="">
          <p:sp>
            <p:nvSpPr>
              <p:cNvPr id="46" name="Rectangle 45"/>
              <p:cNvSpPr>
                <a:spLocks noRot="1" noChangeAspect="1" noMove="1" noResize="1" noEditPoints="1" noAdjustHandles="1" noChangeArrowheads="1" noChangeShapeType="1" noTextEdit="1"/>
              </p:cNvSpPr>
              <p:nvPr/>
            </p:nvSpPr>
            <p:spPr>
              <a:xfrm>
                <a:off x="4805047" y="4458503"/>
                <a:ext cx="676788" cy="486928"/>
              </a:xfrm>
              <a:prstGeom prst="rect">
                <a:avLst/>
              </a:prstGeom>
              <a:blipFill rotWithShape="0">
                <a:blip r:embed="rId10"/>
                <a:stretch>
                  <a:fillRect b="-37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4805047" y="5210040"/>
                <a:ext cx="603050" cy="486736"/>
              </a:xfrm>
              <a:prstGeom prst="rect">
                <a:avLst/>
              </a:prstGeom>
              <a:noFill/>
            </p:spPr>
            <p:txBody>
              <a:bodyPr wrap="none">
                <a:spAutoFit/>
              </a:bodyPr>
              <a:lstStyle/>
              <a:p>
                <a14:m>
                  <m:oMath xmlns:m="http://schemas.openxmlformats.org/officeDocument/2006/math">
                    <m:f>
                      <m:fPr>
                        <m:ctrlPr>
                          <a:rPr lang="en-GB" sz="1600" i="1" smtClean="0">
                            <a:solidFill>
                              <a:schemeClr val="tx1"/>
                            </a:solidFill>
                            <a:latin typeface="Cambria Math" panose="02040503050406030204" pitchFamily="18" charset="0"/>
                          </a:rPr>
                        </m:ctrlPr>
                      </m:fPr>
                      <m:num>
                        <m:r>
                          <m:rPr>
                            <m:nor/>
                          </m:rPr>
                          <a:rPr lang="en-GB" sz="1600" b="0" i="0" smtClean="0">
                            <a:solidFill>
                              <a:schemeClr val="tx1"/>
                            </a:solidFill>
                          </a:rPr>
                          <m:t>49</m:t>
                        </m:r>
                      </m:num>
                      <m:den>
                        <m:r>
                          <m:rPr>
                            <m:nor/>
                          </m:rPr>
                          <a:rPr lang="en-GB" sz="1600" b="0" i="0" smtClean="0">
                            <a:solidFill>
                              <a:schemeClr val="tx1"/>
                            </a:solidFill>
                          </a:rPr>
                          <m:t>30</m:t>
                        </m:r>
                      </m:den>
                    </m:f>
                  </m:oMath>
                </a14:m>
                <a:r>
                  <a:rPr lang="en-GB" sz="1600" dirty="0"/>
                  <a:t> =</a:t>
                </a:r>
              </a:p>
            </p:txBody>
          </p:sp>
        </mc:Choice>
        <mc:Fallback xmlns="">
          <p:sp>
            <p:nvSpPr>
              <p:cNvPr id="47" name="Rectangle 46"/>
              <p:cNvSpPr>
                <a:spLocks noRot="1" noChangeAspect="1" noMove="1" noResize="1" noEditPoints="1" noAdjustHandles="1" noChangeArrowheads="1" noChangeShapeType="1" noTextEdit="1"/>
              </p:cNvSpPr>
              <p:nvPr/>
            </p:nvSpPr>
            <p:spPr>
              <a:xfrm>
                <a:off x="4805047" y="5210040"/>
                <a:ext cx="603050" cy="486736"/>
              </a:xfrm>
              <a:prstGeom prst="rect">
                <a:avLst/>
              </a:prstGeom>
              <a:blipFill rotWithShape="0">
                <a:blip r:embed="rId11"/>
                <a:stretch>
                  <a:fillRect r="-4040" b="-3750"/>
                </a:stretch>
              </a:blipFill>
            </p:spPr>
            <p:txBody>
              <a:bodyPr/>
              <a:lstStyle/>
              <a:p>
                <a:r>
                  <a:rPr lang="en-GB">
                    <a:noFill/>
                  </a:rPr>
                  <a:t> </a:t>
                </a:r>
              </a:p>
            </p:txBody>
          </p:sp>
        </mc:Fallback>
      </mc:AlternateContent>
      <p:sp>
        <p:nvSpPr>
          <p:cNvPr id="48" name="Rectangle 47"/>
          <p:cNvSpPr/>
          <p:nvPr/>
        </p:nvSpPr>
        <p:spPr>
          <a:xfrm>
            <a:off x="5375104" y="4542503"/>
            <a:ext cx="306494" cy="338554"/>
          </a:xfrm>
          <a:prstGeom prst="rect">
            <a:avLst/>
          </a:prstGeom>
          <a:noFill/>
        </p:spPr>
        <p:txBody>
          <a:bodyPr wrap="none">
            <a:spAutoFit/>
          </a:bodyPr>
          <a:lstStyle/>
          <a:p>
            <a:r>
              <a:rPr lang="en-GB" sz="1600" dirty="0"/>
              <a:t>=</a:t>
            </a:r>
          </a:p>
        </p:txBody>
      </p:sp>
      <mc:AlternateContent xmlns:mc="http://schemas.openxmlformats.org/markup-compatibility/2006" xmlns:a14="http://schemas.microsoft.com/office/drawing/2010/main">
        <mc:Choice Requires="a14">
          <p:sp>
            <p:nvSpPr>
              <p:cNvPr id="49" name="Rectangle 48"/>
              <p:cNvSpPr/>
              <p:nvPr/>
            </p:nvSpPr>
            <p:spPr>
              <a:xfrm>
                <a:off x="5614609" y="4441939"/>
                <a:ext cx="938077" cy="486993"/>
              </a:xfrm>
              <a:prstGeom prst="rect">
                <a:avLst/>
              </a:prstGeom>
              <a:noFill/>
            </p:spPr>
            <p:txBody>
              <a:bodyPr wrap="none">
                <a:spAutoFit/>
              </a:bodyPr>
              <a:lstStyle/>
              <a:p>
                <a14:m>
                  <m:oMath xmlns:m="http://schemas.openxmlformats.org/officeDocument/2006/math">
                    <m:f>
                      <m:fPr>
                        <m:ctrlPr>
                          <a:rPr lang="en-GB" sz="1600" i="1" smtClean="0">
                            <a:solidFill>
                              <a:schemeClr val="accent5"/>
                            </a:solidFill>
                            <a:latin typeface="Cambria Math" panose="02040503050406030204" pitchFamily="18" charset="0"/>
                          </a:rPr>
                        </m:ctrlPr>
                      </m:fPr>
                      <m:num>
                        <m:r>
                          <m:rPr>
                            <m:nor/>
                          </m:rPr>
                          <a:rPr lang="en-GB" sz="1600" b="0" i="0" smtClean="0">
                            <a:solidFill>
                              <a:schemeClr val="accent5"/>
                            </a:solidFill>
                          </a:rPr>
                          <m:t>85</m:t>
                        </m:r>
                      </m:num>
                      <m:den>
                        <m:r>
                          <m:rPr>
                            <m:nor/>
                          </m:rPr>
                          <a:rPr lang="en-GB" sz="1600" b="0" i="0" smtClean="0">
                            <a:solidFill>
                              <a:schemeClr val="accent5"/>
                            </a:solidFill>
                          </a:rPr>
                          <m:t>3</m:t>
                        </m:r>
                        <m:r>
                          <m:rPr>
                            <m:nor/>
                          </m:rPr>
                          <a:rPr lang="en-GB" sz="1600" i="0" smtClean="0">
                            <a:solidFill>
                              <a:schemeClr val="accent5"/>
                            </a:solidFill>
                          </a:rPr>
                          <m:t>0</m:t>
                        </m:r>
                      </m:den>
                    </m:f>
                  </m:oMath>
                </a14:m>
                <a:r>
                  <a:rPr lang="en-GB" sz="1600" dirty="0">
                    <a:solidFill>
                      <a:schemeClr val="accent4"/>
                    </a:solidFill>
                  </a:rPr>
                  <a:t> </a:t>
                </a:r>
                <a:r>
                  <a:rPr lang="en-GB" sz="1600" dirty="0"/>
                  <a:t>-</a:t>
                </a:r>
                <a:r>
                  <a:rPr lang="en-GB" sz="1600" dirty="0">
                    <a:solidFill>
                      <a:schemeClr val="accent4"/>
                    </a:solidFill>
                  </a:rPr>
                  <a:t> </a:t>
                </a:r>
                <a14:m>
                  <m:oMath xmlns:m="http://schemas.openxmlformats.org/officeDocument/2006/math">
                    <m:f>
                      <m:fPr>
                        <m:ctrlPr>
                          <a:rPr lang="en-GB" sz="1600" i="1" smtClean="0">
                            <a:solidFill>
                              <a:schemeClr val="accent5"/>
                            </a:solidFill>
                            <a:latin typeface="Cambria Math" panose="02040503050406030204" pitchFamily="18" charset="0"/>
                          </a:rPr>
                        </m:ctrlPr>
                      </m:fPr>
                      <m:num>
                        <m:r>
                          <m:rPr>
                            <m:nor/>
                          </m:rPr>
                          <a:rPr lang="en-GB" sz="1600" b="0" i="0" smtClean="0">
                            <a:solidFill>
                              <a:schemeClr val="accent5"/>
                            </a:solidFill>
                          </a:rPr>
                          <m:t>36</m:t>
                        </m:r>
                      </m:num>
                      <m:den>
                        <m:r>
                          <m:rPr>
                            <m:nor/>
                          </m:rPr>
                          <a:rPr lang="en-GB" sz="1600" b="0" i="0" smtClean="0">
                            <a:solidFill>
                              <a:schemeClr val="accent5"/>
                            </a:solidFill>
                          </a:rPr>
                          <m:t>3</m:t>
                        </m:r>
                        <m:r>
                          <m:rPr>
                            <m:nor/>
                          </m:rPr>
                          <a:rPr lang="en-GB" sz="1600">
                            <a:solidFill>
                              <a:schemeClr val="accent5"/>
                            </a:solidFill>
                          </a:rPr>
                          <m:t>0</m:t>
                        </m:r>
                      </m:den>
                    </m:f>
                  </m:oMath>
                </a14:m>
                <a:r>
                  <a:rPr lang="en-GB" sz="1600" dirty="0">
                    <a:solidFill>
                      <a:schemeClr val="accent4"/>
                    </a:solidFill>
                  </a:rPr>
                  <a:t> </a:t>
                </a:r>
              </a:p>
            </p:txBody>
          </p:sp>
        </mc:Choice>
        <mc:Fallback xmlns="">
          <p:sp>
            <p:nvSpPr>
              <p:cNvPr id="49" name="Rectangle 48"/>
              <p:cNvSpPr>
                <a:spLocks noRot="1" noChangeAspect="1" noMove="1" noResize="1" noEditPoints="1" noAdjustHandles="1" noChangeArrowheads="1" noChangeShapeType="1" noTextEdit="1"/>
              </p:cNvSpPr>
              <p:nvPr/>
            </p:nvSpPr>
            <p:spPr>
              <a:xfrm>
                <a:off x="5614609" y="4441939"/>
                <a:ext cx="938077" cy="486993"/>
              </a:xfrm>
              <a:prstGeom prst="rect">
                <a:avLst/>
              </a:prstGeom>
              <a:blipFill rotWithShape="0">
                <a:blip r:embed="rId12"/>
                <a:stretch>
                  <a:fillRect b="-3750"/>
                </a:stretch>
              </a:blipFill>
            </p:spPr>
            <p:txBody>
              <a:bodyPr/>
              <a:lstStyle/>
              <a:p>
                <a:r>
                  <a:rPr lang="en-GB">
                    <a:noFill/>
                  </a:rPr>
                  <a:t> </a:t>
                </a:r>
              </a:p>
            </p:txBody>
          </p:sp>
        </mc:Fallback>
      </mc:AlternateContent>
      <p:sp>
        <p:nvSpPr>
          <p:cNvPr id="51" name="Rectangle 50"/>
          <p:cNvSpPr/>
          <p:nvPr/>
        </p:nvSpPr>
        <p:spPr>
          <a:xfrm>
            <a:off x="6434653" y="4542503"/>
            <a:ext cx="306494" cy="338554"/>
          </a:xfrm>
          <a:prstGeom prst="rect">
            <a:avLst/>
          </a:prstGeom>
          <a:noFill/>
        </p:spPr>
        <p:txBody>
          <a:bodyPr wrap="none">
            <a:spAutoFit/>
          </a:bodyPr>
          <a:lstStyle/>
          <a:p>
            <a:r>
              <a:rPr lang="en-GB" sz="1600" dirty="0"/>
              <a:t>=</a:t>
            </a:r>
          </a:p>
        </p:txBody>
      </p:sp>
      <mc:AlternateContent xmlns:mc="http://schemas.openxmlformats.org/markup-compatibility/2006" xmlns:a14="http://schemas.microsoft.com/office/drawing/2010/main">
        <mc:Choice Requires="a14">
          <p:sp>
            <p:nvSpPr>
              <p:cNvPr id="52" name="Rectangle 51"/>
              <p:cNvSpPr/>
              <p:nvPr/>
            </p:nvSpPr>
            <p:spPr>
              <a:xfrm>
                <a:off x="6584941" y="4441939"/>
                <a:ext cx="481221" cy="555921"/>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sz="1600" i="1" smtClean="0">
                              <a:solidFill>
                                <a:schemeClr val="tx1"/>
                              </a:solidFill>
                              <a:latin typeface="Cambria Math" panose="02040503050406030204" pitchFamily="18" charset="0"/>
                            </a:rPr>
                          </m:ctrlPr>
                        </m:fPr>
                        <m:num>
                          <m:r>
                            <m:rPr>
                              <m:nor/>
                            </m:rPr>
                            <a:rPr lang="en-GB" sz="1600" b="0" i="0" smtClean="0">
                              <a:solidFill>
                                <a:schemeClr val="tx1"/>
                              </a:solidFill>
                            </a:rPr>
                            <m:t>49</m:t>
                          </m:r>
                        </m:num>
                        <m:den>
                          <m:r>
                            <m:rPr>
                              <m:nor/>
                            </m:rPr>
                            <a:rPr lang="en-GB" sz="1600" b="0" i="0" smtClean="0">
                              <a:solidFill>
                                <a:schemeClr val="tx1"/>
                              </a:solidFill>
                            </a:rPr>
                            <m:t>3</m:t>
                          </m:r>
                          <m:r>
                            <m:rPr>
                              <m:nor/>
                            </m:rPr>
                            <a:rPr lang="en-GB" sz="1600" i="0" smtClean="0">
                              <a:solidFill>
                                <a:schemeClr val="tx1"/>
                              </a:solidFill>
                            </a:rPr>
                            <m:t>0</m:t>
                          </m:r>
                        </m:den>
                      </m:f>
                    </m:oMath>
                  </m:oMathPara>
                </a14:m>
                <a:endParaRPr lang="en-GB" sz="1600" dirty="0">
                  <a:solidFill>
                    <a:schemeClr val="accent4"/>
                  </a:solidFill>
                </a:endParaRPr>
              </a:p>
            </p:txBody>
          </p:sp>
        </mc:Choice>
        <mc:Fallback xmlns="">
          <p:sp>
            <p:nvSpPr>
              <p:cNvPr id="52" name="Rectangle 51"/>
              <p:cNvSpPr>
                <a:spLocks noRot="1" noChangeAspect="1" noMove="1" noResize="1" noEditPoints="1" noAdjustHandles="1" noChangeArrowheads="1" noChangeShapeType="1" noTextEdit="1"/>
              </p:cNvSpPr>
              <p:nvPr/>
            </p:nvSpPr>
            <p:spPr>
              <a:xfrm>
                <a:off x="6584941" y="4441939"/>
                <a:ext cx="481221" cy="555921"/>
              </a:xfrm>
              <a:prstGeom prst="rect">
                <a:avLst/>
              </a:prstGeom>
              <a:blipFill rotWithShape="0">
                <a:blip r:embed="rId1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6188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par>
                          <p:cTn id="44" fill="hold">
                            <p:stCondLst>
                              <p:cond delay="1500"/>
                            </p:stCondLst>
                            <p:childTnLst>
                              <p:par>
                                <p:cTn id="45" presetID="10" presetClass="entr" presetSubtype="0"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par>
                          <p:cTn id="48" fill="hold">
                            <p:stCondLst>
                              <p:cond delay="2000"/>
                            </p:stCondLst>
                            <p:childTnLst>
                              <p:par>
                                <p:cTn id="49" presetID="10" presetClass="entr" presetSubtype="0"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500"/>
                                        <p:tgtEl>
                                          <p:spTgt spid="4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500"/>
                                        <p:tgtEl>
                                          <p:spTgt spid="46"/>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fade">
                                      <p:cBhvr>
                                        <p:cTn id="74" dur="500"/>
                                        <p:tgtEl>
                                          <p:spTgt spid="48"/>
                                        </p:tgtEl>
                                      </p:cBhvr>
                                    </p:animEffect>
                                  </p:childTnLst>
                                </p:cTn>
                              </p:par>
                            </p:childTnLst>
                          </p:cTn>
                        </p:par>
                        <p:par>
                          <p:cTn id="75" fill="hold">
                            <p:stCondLst>
                              <p:cond delay="1000"/>
                            </p:stCondLst>
                            <p:childTnLst>
                              <p:par>
                                <p:cTn id="76" presetID="10"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500"/>
                                        <p:tgtEl>
                                          <p:spTgt spid="49"/>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fade">
                                      <p:cBhvr>
                                        <p:cTn id="83" dur="500"/>
                                        <p:tgtEl>
                                          <p:spTgt spid="47"/>
                                        </p:tgtEl>
                                      </p:cBhvr>
                                    </p:animEffect>
                                  </p:childTnLst>
                                </p:cTn>
                              </p:par>
                            </p:childTnLst>
                          </p:cTn>
                        </p:par>
                        <p:par>
                          <p:cTn id="84" fill="hold">
                            <p:stCondLst>
                              <p:cond delay="500"/>
                            </p:stCondLst>
                            <p:childTnLst>
                              <p:par>
                                <p:cTn id="85" presetID="10" presetClass="entr" presetSubtype="0"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fade">
                                      <p:cBhvr>
                                        <p:cTn id="87" dur="500"/>
                                        <p:tgtEl>
                                          <p:spTgt spid="45"/>
                                        </p:tgtEl>
                                      </p:cBhvr>
                                    </p:animEffect>
                                  </p:childTnLst>
                                </p:cTn>
                              </p:par>
                            </p:childTnLst>
                          </p:cTn>
                        </p:par>
                        <p:par>
                          <p:cTn id="88" fill="hold">
                            <p:stCondLst>
                              <p:cond delay="1000"/>
                            </p:stCondLst>
                            <p:childTnLst>
                              <p:par>
                                <p:cTn id="89" presetID="10" presetClass="entr" presetSubtype="0" fill="hold" grpId="0" nodeType="afterEffect">
                                  <p:stCondLst>
                                    <p:cond delay="0"/>
                                  </p:stCondLst>
                                  <p:childTnLst>
                                    <p:set>
                                      <p:cBhvr>
                                        <p:cTn id="90" dur="1" fill="hold">
                                          <p:stCondLst>
                                            <p:cond delay="0"/>
                                          </p:stCondLst>
                                        </p:cTn>
                                        <p:tgtEl>
                                          <p:spTgt spid="51"/>
                                        </p:tgtEl>
                                        <p:attrNameLst>
                                          <p:attrName>style.visibility</p:attrName>
                                        </p:attrNameLst>
                                      </p:cBhvr>
                                      <p:to>
                                        <p:strVal val="visible"/>
                                      </p:to>
                                    </p:set>
                                    <p:animEffect transition="in" filter="fade">
                                      <p:cBhvr>
                                        <p:cTn id="91" dur="500"/>
                                        <p:tgtEl>
                                          <p:spTgt spid="51"/>
                                        </p:tgtEl>
                                      </p:cBhvr>
                                    </p:animEffect>
                                  </p:childTnLst>
                                </p:cTn>
                              </p:par>
                            </p:childTnLst>
                          </p:cTn>
                        </p:par>
                        <p:par>
                          <p:cTn id="92" fill="hold">
                            <p:stCondLst>
                              <p:cond delay="1500"/>
                            </p:stCondLst>
                            <p:childTnLst>
                              <p:par>
                                <p:cTn id="93" presetID="10"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p:bldP spid="11" grpId="0"/>
      <p:bldP spid="12" grpId="0"/>
      <p:bldP spid="16" grpId="0"/>
      <p:bldP spid="17" grpId="0"/>
      <p:bldP spid="21" grpId="0"/>
      <p:bldP spid="22" grpId="0"/>
      <p:bldP spid="33" grpId="0"/>
      <p:bldP spid="34" grpId="0"/>
      <p:bldP spid="43" grpId="0"/>
      <p:bldP spid="44" grpId="0"/>
      <p:bldP spid="45" grpId="0"/>
      <p:bldP spid="46" grpId="0"/>
      <p:bldP spid="47" grpId="0"/>
      <p:bldP spid="48" grpId="0"/>
      <p:bldP spid="49" grpId="0"/>
      <p:bldP spid="51" grpId="0"/>
      <p:bldP spid="5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nswer 3">
            <a:extLst>
              <a:ext uri="{FF2B5EF4-FFF2-40B4-BE49-F238E27FC236}">
                <a16:creationId xmlns:a16="http://schemas.microsoft.com/office/drawing/2014/main" id="{F4AD4401-434D-4F67-B657-77D3F621D278}"/>
              </a:ext>
            </a:extLst>
          </p:cNvPr>
          <p:cNvSpPr/>
          <p:nvPr/>
        </p:nvSpPr>
        <p:spPr>
          <a:xfrm>
            <a:off x="5884813" y="4210629"/>
            <a:ext cx="1535987" cy="1120511"/>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38</a:t>
            </a:r>
          </a:p>
          <a:p>
            <a:pPr algn="ctr"/>
            <a:r>
              <a:rPr lang="en-GB" sz="3600" dirty="0">
                <a:solidFill>
                  <a:schemeClr val="tx1"/>
                </a:solidFill>
              </a:rPr>
              <a:t>45</a:t>
            </a:r>
          </a:p>
        </p:txBody>
      </p:sp>
      <p:sp>
        <p:nvSpPr>
          <p:cNvPr id="27" name="Yellow Circle"/>
          <p:cNvSpPr/>
          <p:nvPr/>
        </p:nvSpPr>
        <p:spPr>
          <a:xfrm>
            <a:off x="3791824" y="2330507"/>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nswer 1">
            <a:extLst>
              <a:ext uri="{FF2B5EF4-FFF2-40B4-BE49-F238E27FC236}">
                <a16:creationId xmlns:a16="http://schemas.microsoft.com/office/drawing/2014/main" id="{B99A81FD-082F-4B15-A80E-1815A4412B24}"/>
              </a:ext>
            </a:extLst>
          </p:cNvPr>
          <p:cNvSpPr/>
          <p:nvPr/>
        </p:nvSpPr>
        <p:spPr>
          <a:xfrm>
            <a:off x="1685571" y="4211963"/>
            <a:ext cx="1535987" cy="1120511"/>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6</a:t>
            </a:r>
          </a:p>
          <a:p>
            <a:pPr algn="ctr"/>
            <a:r>
              <a:rPr lang="en-GB" sz="3600" dirty="0">
                <a:solidFill>
                  <a:schemeClr val="tx1"/>
                </a:solidFill>
              </a:rPr>
              <a:t>14</a:t>
            </a:r>
          </a:p>
        </p:txBody>
      </p:sp>
      <p:sp>
        <p:nvSpPr>
          <p:cNvPr id="21" name="Answer 2">
            <a:extLst>
              <a:ext uri="{FF2B5EF4-FFF2-40B4-BE49-F238E27FC236}">
                <a16:creationId xmlns:a16="http://schemas.microsoft.com/office/drawing/2014/main" id="{F4AD4401-434D-4F67-B657-77D3F621D278}"/>
              </a:ext>
            </a:extLst>
          </p:cNvPr>
          <p:cNvSpPr/>
          <p:nvPr/>
        </p:nvSpPr>
        <p:spPr>
          <a:xfrm>
            <a:off x="3785192" y="4210629"/>
            <a:ext cx="1535987" cy="1120511"/>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6</a:t>
            </a:r>
          </a:p>
          <a:p>
            <a:pPr algn="ctr"/>
            <a:r>
              <a:rPr lang="en-GB" sz="3600" dirty="0">
                <a:solidFill>
                  <a:schemeClr val="tx1"/>
                </a:solidFill>
              </a:rPr>
              <a:t>45</a:t>
            </a:r>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Quiz</a:t>
            </a:r>
          </a:p>
        </p:txBody>
      </p:sp>
      <p:sp>
        <p:nvSpPr>
          <p:cNvPr id="31" name="Try Again!">
            <a:extLst>
              <a:ext uri="{FF2B5EF4-FFF2-40B4-BE49-F238E27FC236}">
                <a16:creationId xmlns:a16="http://schemas.microsoft.com/office/drawing/2014/main" id="{3784DBBA-BA0C-4D88-B64F-C69898662580}"/>
              </a:ext>
            </a:extLst>
          </p:cNvPr>
          <p:cNvSpPr txBox="1"/>
          <p:nvPr/>
        </p:nvSpPr>
        <p:spPr>
          <a:xfrm>
            <a:off x="864240" y="5589871"/>
            <a:ext cx="7394575" cy="461665"/>
          </a:xfrm>
          <a:prstGeom prst="rect">
            <a:avLst/>
          </a:prstGeom>
          <a:noFill/>
        </p:spPr>
        <p:txBody>
          <a:bodyPr wrap="square" rtlCol="0">
            <a:spAutoFit/>
          </a:bodyPr>
          <a:lstStyle/>
          <a:p>
            <a:pPr algn="ctr"/>
            <a:r>
              <a:rPr lang="en-GB" sz="2400" dirty="0"/>
              <a:t>Try again!</a:t>
            </a:r>
          </a:p>
        </p:txBody>
      </p:sp>
      <p:sp>
        <p:nvSpPr>
          <p:cNvPr id="32" name="Correct!">
            <a:extLst>
              <a:ext uri="{FF2B5EF4-FFF2-40B4-BE49-F238E27FC236}">
                <a16:creationId xmlns:a16="http://schemas.microsoft.com/office/drawing/2014/main" id="{47D62B31-A843-4711-A22B-0A520861B3A2}"/>
              </a:ext>
            </a:extLst>
          </p:cNvPr>
          <p:cNvSpPr txBox="1"/>
          <p:nvPr/>
        </p:nvSpPr>
        <p:spPr>
          <a:xfrm>
            <a:off x="865658" y="5581060"/>
            <a:ext cx="7394575" cy="461665"/>
          </a:xfrm>
          <a:prstGeom prst="rect">
            <a:avLst/>
          </a:prstGeom>
          <a:noFill/>
        </p:spPr>
        <p:txBody>
          <a:bodyPr wrap="square" rtlCol="0">
            <a:spAutoFit/>
          </a:bodyPr>
          <a:lstStyle/>
          <a:p>
            <a:pPr algn="ctr"/>
            <a:r>
              <a:rPr lang="en-GB" sz="2400" dirty="0"/>
              <a:t>Correct!</a:t>
            </a:r>
          </a:p>
        </p:txBody>
      </p:sp>
      <p:grpSp>
        <p:nvGrpSpPr>
          <p:cNvPr id="13" name="Group 12"/>
          <p:cNvGrpSpPr/>
          <p:nvPr/>
        </p:nvGrpSpPr>
        <p:grpSpPr>
          <a:xfrm>
            <a:off x="3801114" y="2646892"/>
            <a:ext cx="918274" cy="954107"/>
            <a:chOff x="1812100" y="3501654"/>
            <a:chExt cx="918274" cy="954107"/>
          </a:xfrm>
        </p:grpSpPr>
        <p:sp>
          <p:nvSpPr>
            <p:cNvPr id="14" name="TextBox 13"/>
            <p:cNvSpPr txBox="1"/>
            <p:nvPr/>
          </p:nvSpPr>
          <p:spPr>
            <a:xfrm>
              <a:off x="1812100" y="3501654"/>
              <a:ext cx="918274" cy="954107"/>
            </a:xfrm>
            <a:prstGeom prst="rect">
              <a:avLst/>
            </a:prstGeom>
            <a:noFill/>
          </p:spPr>
          <p:txBody>
            <a:bodyPr wrap="square" rtlCol="0">
              <a:spAutoFit/>
            </a:bodyPr>
            <a:lstStyle/>
            <a:p>
              <a:pPr algn="ctr"/>
              <a:r>
                <a:rPr lang="en-GB" sz="2800" b="1" dirty="0"/>
                <a:t>4</a:t>
              </a:r>
            </a:p>
            <a:p>
              <a:pPr algn="ctr"/>
              <a:r>
                <a:rPr lang="en-GB" sz="2800" b="1" dirty="0"/>
                <a:t>9</a:t>
              </a:r>
            </a:p>
          </p:txBody>
        </p:sp>
        <p:cxnSp>
          <p:nvCxnSpPr>
            <p:cNvPr id="15" name="Straight Connector 14"/>
            <p:cNvCxnSpPr/>
            <p:nvPr/>
          </p:nvCxnSpPr>
          <p:spPr>
            <a:xfrm>
              <a:off x="2068346" y="3979764"/>
              <a:ext cx="355035" cy="2131"/>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2" name="Rectangle 1"/>
          <p:cNvSpPr/>
          <p:nvPr/>
        </p:nvSpPr>
        <p:spPr>
          <a:xfrm>
            <a:off x="755650" y="1722779"/>
            <a:ext cx="7632700" cy="430887"/>
          </a:xfrm>
          <a:prstGeom prst="rect">
            <a:avLst/>
          </a:prstGeom>
        </p:spPr>
        <p:txBody>
          <a:bodyPr wrap="square">
            <a:spAutoFit/>
          </a:bodyPr>
          <a:lstStyle/>
          <a:p>
            <a:pPr lvl="0" algn="ctr">
              <a:defRPr/>
            </a:pPr>
            <a:r>
              <a:rPr lang="en-GB" sz="2200" dirty="0">
                <a:solidFill>
                  <a:srgbClr val="1C1C1C"/>
                </a:solidFill>
              </a:rPr>
              <a:t>What is the answer to this fraction addition?</a:t>
            </a:r>
          </a:p>
        </p:txBody>
      </p:sp>
      <p:sp>
        <p:nvSpPr>
          <p:cNvPr id="20" name="Answer">
            <a:extLst>
              <a:ext uri="{FF2B5EF4-FFF2-40B4-BE49-F238E27FC236}">
                <a16:creationId xmlns:a16="http://schemas.microsoft.com/office/drawing/2014/main" id="{F4AD4401-434D-4F67-B657-77D3F621D278}"/>
              </a:ext>
            </a:extLst>
          </p:cNvPr>
          <p:cNvSpPr/>
          <p:nvPr/>
        </p:nvSpPr>
        <p:spPr>
          <a:xfrm>
            <a:off x="5884813" y="4226843"/>
            <a:ext cx="1535987" cy="1113108"/>
          </a:xfrm>
          <a:prstGeom prst="roundRect">
            <a:avLst>
              <a:gd name="adj" fmla="val 0"/>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p:txBody>
      </p:sp>
      <p:grpSp>
        <p:nvGrpSpPr>
          <p:cNvPr id="16" name="Group 15"/>
          <p:cNvGrpSpPr/>
          <p:nvPr/>
        </p:nvGrpSpPr>
        <p:grpSpPr>
          <a:xfrm>
            <a:off x="4462213" y="2646892"/>
            <a:ext cx="918274" cy="954107"/>
            <a:chOff x="1812100" y="3501654"/>
            <a:chExt cx="918274" cy="954107"/>
          </a:xfrm>
        </p:grpSpPr>
        <p:sp>
          <p:nvSpPr>
            <p:cNvPr id="17" name="TextBox 16"/>
            <p:cNvSpPr txBox="1"/>
            <p:nvPr/>
          </p:nvSpPr>
          <p:spPr>
            <a:xfrm>
              <a:off x="1812100" y="3501654"/>
              <a:ext cx="918274" cy="954107"/>
            </a:xfrm>
            <a:prstGeom prst="rect">
              <a:avLst/>
            </a:prstGeom>
            <a:noFill/>
          </p:spPr>
          <p:txBody>
            <a:bodyPr wrap="square" rtlCol="0">
              <a:spAutoFit/>
            </a:bodyPr>
            <a:lstStyle/>
            <a:p>
              <a:pPr algn="ctr"/>
              <a:r>
                <a:rPr lang="en-GB" sz="2800" b="1" dirty="0"/>
                <a:t>2</a:t>
              </a:r>
            </a:p>
            <a:p>
              <a:pPr algn="ctr"/>
              <a:r>
                <a:rPr lang="en-GB" sz="2800" b="1" dirty="0"/>
                <a:t>5</a:t>
              </a:r>
            </a:p>
          </p:txBody>
        </p:sp>
        <p:cxnSp>
          <p:nvCxnSpPr>
            <p:cNvPr id="22" name="Straight Connector 21"/>
            <p:cNvCxnSpPr/>
            <p:nvPr/>
          </p:nvCxnSpPr>
          <p:spPr>
            <a:xfrm>
              <a:off x="2097530" y="3979766"/>
              <a:ext cx="378834"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18" name="Rectangle 17"/>
          <p:cNvSpPr/>
          <p:nvPr/>
        </p:nvSpPr>
        <p:spPr>
          <a:xfrm>
            <a:off x="4341101" y="2754070"/>
            <a:ext cx="485235" cy="707886"/>
          </a:xfrm>
          <a:prstGeom prst="rect">
            <a:avLst/>
          </a:prstGeom>
        </p:spPr>
        <p:txBody>
          <a:bodyPr wrap="square">
            <a:spAutoFit/>
          </a:bodyPr>
          <a:lstStyle/>
          <a:p>
            <a:pPr lvl="0" algn="ctr">
              <a:defRPr/>
            </a:pPr>
            <a:r>
              <a:rPr lang="en-GB" sz="4000" dirty="0">
                <a:solidFill>
                  <a:srgbClr val="1C1C1C"/>
                </a:solidFill>
              </a:rPr>
              <a:t>+</a:t>
            </a:r>
          </a:p>
        </p:txBody>
      </p:sp>
      <p:cxnSp>
        <p:nvCxnSpPr>
          <p:cNvPr id="24" name="Straight Connector 23"/>
          <p:cNvCxnSpPr/>
          <p:nvPr/>
        </p:nvCxnSpPr>
        <p:spPr>
          <a:xfrm>
            <a:off x="2203197" y="4785192"/>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4324845" y="4785192"/>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6396837" y="4785192"/>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8" name="Pentagon 12">
            <a:extLst>
              <a:ext uri="{FF2B5EF4-FFF2-40B4-BE49-F238E27FC236}">
                <a16:creationId xmlns:a16="http://schemas.microsoft.com/office/drawing/2014/main" id="{81476A7B-076C-49A9-BF9B-8C4E92AFD1A7}"/>
              </a:ext>
            </a:extLst>
          </p:cNvPr>
          <p:cNvSpPr/>
          <p:nvPr/>
        </p:nvSpPr>
        <p:spPr>
          <a:xfrm flipH="1">
            <a:off x="3326860" y="765175"/>
            <a:ext cx="5370612"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Add and subtract fractions with different denominators and mixed numbers</a:t>
            </a:r>
          </a:p>
        </p:txBody>
      </p:sp>
    </p:spTree>
    <p:extLst>
      <p:ext uri="{BB962C8B-B14F-4D97-AF65-F5344CB8AC3E}">
        <p14:creationId xmlns:p14="http://schemas.microsoft.com/office/powerpoint/2010/main" val="104044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right)">
                                      <p:cBhvr>
                                        <p:cTn id="10" dur="500"/>
                                        <p:tgtEl>
                                          <p:spTgt spid="2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500"/>
                            </p:stCondLst>
                            <p:childTnLst>
                              <p:par>
                                <p:cTn id="27" presetID="10" presetClass="entr" presetSubtype="0" fill="hold" grpId="1"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0" restart="whenNotActive" fill="hold" evtFilter="cancelBubble" nodeType="interactiveSeq">
                <p:stCondLst>
                  <p:cond evt="onClick" delay="0">
                    <p:tgtEl>
                      <p:spTgt spid="23"/>
                    </p:tgtEl>
                  </p:cond>
                </p:stCondLst>
                <p:endSync evt="end" delay="0">
                  <p:rtn val="all"/>
                </p:endSync>
                <p:childTnLst>
                  <p:par>
                    <p:cTn id="51" fill="hold">
                      <p:stCondLst>
                        <p:cond delay="0"/>
                      </p:stCondLst>
                      <p:childTnLst>
                        <p:par>
                          <p:cTn id="52" fill="hold">
                            <p:stCondLst>
                              <p:cond delay="0"/>
                            </p:stCondLst>
                            <p:childTnLst>
                              <p:par>
                                <p:cTn id="53" presetID="32" presetClass="emph" presetSubtype="0" fill="hold" grpId="0" nodeType="clickEffect">
                                  <p:stCondLst>
                                    <p:cond delay="0"/>
                                  </p:stCondLst>
                                  <p:childTnLst>
                                    <p:animRot by="120000">
                                      <p:cBhvr>
                                        <p:cTn id="54" dur="100" fill="hold">
                                          <p:stCondLst>
                                            <p:cond delay="0"/>
                                          </p:stCondLst>
                                        </p:cTn>
                                        <p:tgtEl>
                                          <p:spTgt spid="23"/>
                                        </p:tgtEl>
                                        <p:attrNameLst>
                                          <p:attrName>r</p:attrName>
                                        </p:attrNameLst>
                                      </p:cBhvr>
                                    </p:animRot>
                                    <p:animRot by="-240000">
                                      <p:cBhvr>
                                        <p:cTn id="55" dur="200" fill="hold">
                                          <p:stCondLst>
                                            <p:cond delay="200"/>
                                          </p:stCondLst>
                                        </p:cTn>
                                        <p:tgtEl>
                                          <p:spTgt spid="23"/>
                                        </p:tgtEl>
                                        <p:attrNameLst>
                                          <p:attrName>r</p:attrName>
                                        </p:attrNameLst>
                                      </p:cBhvr>
                                    </p:animRot>
                                    <p:animRot by="240000">
                                      <p:cBhvr>
                                        <p:cTn id="56" dur="200" fill="hold">
                                          <p:stCondLst>
                                            <p:cond delay="400"/>
                                          </p:stCondLst>
                                        </p:cTn>
                                        <p:tgtEl>
                                          <p:spTgt spid="23"/>
                                        </p:tgtEl>
                                        <p:attrNameLst>
                                          <p:attrName>r</p:attrName>
                                        </p:attrNameLst>
                                      </p:cBhvr>
                                    </p:animRot>
                                    <p:animRot by="-240000">
                                      <p:cBhvr>
                                        <p:cTn id="57" dur="200" fill="hold">
                                          <p:stCondLst>
                                            <p:cond delay="600"/>
                                          </p:stCondLst>
                                        </p:cTn>
                                        <p:tgtEl>
                                          <p:spTgt spid="23"/>
                                        </p:tgtEl>
                                        <p:attrNameLst>
                                          <p:attrName>r</p:attrName>
                                        </p:attrNameLst>
                                      </p:cBhvr>
                                    </p:animRot>
                                    <p:animRot by="120000">
                                      <p:cBhvr>
                                        <p:cTn id="58" dur="200" fill="hold">
                                          <p:stCondLst>
                                            <p:cond delay="800"/>
                                          </p:stCondLst>
                                        </p:cTn>
                                        <p:tgtEl>
                                          <p:spTgt spid="23"/>
                                        </p:tgtEl>
                                        <p:attrNameLst>
                                          <p:attrName>r</p:attrName>
                                        </p:attrNameLst>
                                      </p:cBhvr>
                                    </p:animRot>
                                  </p:childTnLst>
                                </p:cTn>
                              </p:par>
                              <p:par>
                                <p:cTn id="59" presetID="10"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par>
                          <p:cTn id="62" fill="hold">
                            <p:stCondLst>
                              <p:cond delay="1000"/>
                            </p:stCondLst>
                            <p:childTnLst>
                              <p:par>
                                <p:cTn id="63" presetID="10" presetClass="exit" presetSubtype="0" fill="hold" grpId="1" nodeType="afterEffect">
                                  <p:stCondLst>
                                    <p:cond delay="0"/>
                                  </p:stCondLst>
                                  <p:childTnLst>
                                    <p:animEffect transition="out" filter="fade">
                                      <p:cBhvr>
                                        <p:cTn id="64" dur="500"/>
                                        <p:tgtEl>
                                          <p:spTgt spid="31"/>
                                        </p:tgtEl>
                                      </p:cBhvr>
                                    </p:animEffect>
                                    <p:set>
                                      <p:cBhvr>
                                        <p:cTn id="65"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32" presetClass="emph" presetSubtype="0" fill="hold" grpId="1" nodeType="clickEffect">
                                  <p:stCondLst>
                                    <p:cond delay="0"/>
                                  </p:stCondLst>
                                  <p:childTnLst>
                                    <p:animRot by="120000">
                                      <p:cBhvr>
                                        <p:cTn id="70" dur="100" fill="hold">
                                          <p:stCondLst>
                                            <p:cond delay="0"/>
                                          </p:stCondLst>
                                        </p:cTn>
                                        <p:tgtEl>
                                          <p:spTgt spid="21"/>
                                        </p:tgtEl>
                                        <p:attrNameLst>
                                          <p:attrName>r</p:attrName>
                                        </p:attrNameLst>
                                      </p:cBhvr>
                                    </p:animRot>
                                    <p:animRot by="-240000">
                                      <p:cBhvr>
                                        <p:cTn id="71" dur="200" fill="hold">
                                          <p:stCondLst>
                                            <p:cond delay="200"/>
                                          </p:stCondLst>
                                        </p:cTn>
                                        <p:tgtEl>
                                          <p:spTgt spid="21"/>
                                        </p:tgtEl>
                                        <p:attrNameLst>
                                          <p:attrName>r</p:attrName>
                                        </p:attrNameLst>
                                      </p:cBhvr>
                                    </p:animRot>
                                    <p:animRot by="240000">
                                      <p:cBhvr>
                                        <p:cTn id="72" dur="200" fill="hold">
                                          <p:stCondLst>
                                            <p:cond delay="400"/>
                                          </p:stCondLst>
                                        </p:cTn>
                                        <p:tgtEl>
                                          <p:spTgt spid="21"/>
                                        </p:tgtEl>
                                        <p:attrNameLst>
                                          <p:attrName>r</p:attrName>
                                        </p:attrNameLst>
                                      </p:cBhvr>
                                    </p:animRot>
                                    <p:animRot by="-240000">
                                      <p:cBhvr>
                                        <p:cTn id="73" dur="200" fill="hold">
                                          <p:stCondLst>
                                            <p:cond delay="600"/>
                                          </p:stCondLst>
                                        </p:cTn>
                                        <p:tgtEl>
                                          <p:spTgt spid="21"/>
                                        </p:tgtEl>
                                        <p:attrNameLst>
                                          <p:attrName>r</p:attrName>
                                        </p:attrNameLst>
                                      </p:cBhvr>
                                    </p:animRot>
                                    <p:animRot by="120000">
                                      <p:cBhvr>
                                        <p:cTn id="74" dur="200" fill="hold">
                                          <p:stCondLst>
                                            <p:cond delay="800"/>
                                          </p:stCondLst>
                                        </p:cTn>
                                        <p:tgtEl>
                                          <p:spTgt spid="21"/>
                                        </p:tgtEl>
                                        <p:attrNameLst>
                                          <p:attrName>r</p:attrName>
                                        </p:attrNameLst>
                                      </p:cBhvr>
                                    </p:animRot>
                                  </p:childTnLst>
                                </p:cTn>
                              </p:par>
                              <p:par>
                                <p:cTn id="75" presetID="10" presetClass="entr" presetSubtype="0" fill="hold" grpId="2"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par>
                                <p:cTn id="78" presetID="10" presetClass="exit" presetSubtype="0" fill="hold" grpId="3" nodeType="withEffect">
                                  <p:stCondLst>
                                    <p:cond delay="1000"/>
                                  </p:stCondLst>
                                  <p:childTnLst>
                                    <p:animEffect transition="out" filter="fade">
                                      <p:cBhvr>
                                        <p:cTn id="79" dur="500"/>
                                        <p:tgtEl>
                                          <p:spTgt spid="31"/>
                                        </p:tgtEl>
                                      </p:cBhvr>
                                    </p:animEffect>
                                    <p:set>
                                      <p:cBhvr>
                                        <p:cTn id="80"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1" restart="whenNotActive" fill="hold" evtFilter="cancelBubble" nodeType="interactiveSeq">
                <p:stCondLst>
                  <p:cond evt="onClick" delay="0">
                    <p:tgtEl>
                      <p:spTgt spid="19"/>
                    </p:tgtEl>
                  </p:cond>
                </p:stCondLst>
                <p:endSync evt="end" delay="0">
                  <p:rtn val="all"/>
                </p:endSync>
                <p:childTnLst>
                  <p:par>
                    <p:cTn id="82" fill="hold">
                      <p:stCondLst>
                        <p:cond delay="0"/>
                      </p:stCondLst>
                      <p:childTnLst>
                        <p:par>
                          <p:cTn id="83" fill="hold">
                            <p:stCondLst>
                              <p:cond delay="0"/>
                            </p:stCondLst>
                            <p:childTnLst>
                              <p:par>
                                <p:cTn id="84" presetID="21" presetClass="entr" presetSubtype="1"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heel(1)">
                                      <p:cBhvr>
                                        <p:cTn id="86" dur="1000"/>
                                        <p:tgtEl>
                                          <p:spTgt spid="2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500"/>
                                        <p:tgtEl>
                                          <p:spTgt spid="32"/>
                                        </p:tgtEl>
                                      </p:cBhvr>
                                    </p:animEffect>
                                  </p:childTnLst>
                                </p:cTn>
                              </p:par>
                            </p:childTnLst>
                          </p:cTn>
                        </p:par>
                        <p:par>
                          <p:cTn id="90" fill="hold">
                            <p:stCondLst>
                              <p:cond delay="1000"/>
                            </p:stCondLst>
                            <p:childTnLst>
                              <p:par>
                                <p:cTn id="91" presetID="10" presetClass="exit" presetSubtype="0" fill="hold" grpId="1" nodeType="afterEffect">
                                  <p:stCondLst>
                                    <p:cond delay="0"/>
                                  </p:stCondLst>
                                  <p:childTnLst>
                                    <p:animEffect transition="out" filter="fade">
                                      <p:cBhvr>
                                        <p:cTn id="92" dur="500"/>
                                        <p:tgtEl>
                                          <p:spTgt spid="32"/>
                                        </p:tgtEl>
                                      </p:cBhvr>
                                    </p:animEffect>
                                    <p:set>
                                      <p:cBhvr>
                                        <p:cTn id="93"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9" grpId="0" animBg="1"/>
      <p:bldP spid="27" grpId="0" animBg="1"/>
      <p:bldP spid="23" grpId="0" animBg="1"/>
      <p:bldP spid="23" grpId="1" animBg="1"/>
      <p:bldP spid="21" grpId="0" animBg="1"/>
      <p:bldP spid="21" grpId="1" animBg="1"/>
      <p:bldP spid="10" grpId="0" animBg="1"/>
      <p:bldP spid="31" grpId="0"/>
      <p:bldP spid="31" grpId="1"/>
      <p:bldP spid="31" grpId="2"/>
      <p:bldP spid="31" grpId="3"/>
      <p:bldP spid="32" grpId="0"/>
      <p:bldP spid="32" grpId="1"/>
      <p:bldP spid="2" grpId="0"/>
      <p:bldP spid="20" grpId="0" animBg="1"/>
      <p:bldP spid="18" grpId="0"/>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Answer 2"/>
          <p:cNvGrpSpPr/>
          <p:nvPr/>
        </p:nvGrpSpPr>
        <p:grpSpPr>
          <a:xfrm>
            <a:off x="3785192" y="4210629"/>
            <a:ext cx="1535987" cy="1120511"/>
            <a:chOff x="3785192" y="4210629"/>
            <a:chExt cx="1535987" cy="1120511"/>
          </a:xfrm>
        </p:grpSpPr>
        <p:sp>
          <p:nvSpPr>
            <p:cNvPr id="21" name="Answer 2">
              <a:extLst>
                <a:ext uri="{FF2B5EF4-FFF2-40B4-BE49-F238E27FC236}">
                  <a16:creationId xmlns:a16="http://schemas.microsoft.com/office/drawing/2014/main" id="{F4AD4401-434D-4F67-B657-77D3F621D278}"/>
                </a:ext>
              </a:extLst>
            </p:cNvPr>
            <p:cNvSpPr/>
            <p:nvPr/>
          </p:nvSpPr>
          <p:spPr>
            <a:xfrm>
              <a:off x="3785192" y="4210629"/>
              <a:ext cx="1535987" cy="1120511"/>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11</a:t>
              </a:r>
            </a:p>
            <a:p>
              <a:pPr algn="ctr"/>
              <a:r>
                <a:rPr lang="en-GB" sz="3600" dirty="0">
                  <a:solidFill>
                    <a:schemeClr val="tx1"/>
                  </a:solidFill>
                </a:rPr>
                <a:t>56</a:t>
              </a:r>
            </a:p>
          </p:txBody>
        </p:sp>
        <p:cxnSp>
          <p:nvCxnSpPr>
            <p:cNvPr id="25" name="Straight Connector 24"/>
            <p:cNvCxnSpPr/>
            <p:nvPr/>
          </p:nvCxnSpPr>
          <p:spPr>
            <a:xfrm>
              <a:off x="4324845" y="4785192"/>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9" name="Rectangle 28"/>
            <p:cNvSpPr/>
            <p:nvPr/>
          </p:nvSpPr>
          <p:spPr>
            <a:xfrm>
              <a:off x="3911850" y="4398677"/>
              <a:ext cx="399469" cy="769441"/>
            </a:xfrm>
            <a:prstGeom prst="rect">
              <a:avLst/>
            </a:prstGeom>
          </p:spPr>
          <p:txBody>
            <a:bodyPr wrap="none">
              <a:spAutoFit/>
            </a:bodyPr>
            <a:lstStyle/>
            <a:p>
              <a:pPr algn="ctr"/>
              <a:r>
                <a:rPr lang="en-GB" sz="4400" dirty="0"/>
                <a:t>1</a:t>
              </a:r>
            </a:p>
          </p:txBody>
        </p:sp>
      </p:grpSp>
      <p:sp>
        <p:nvSpPr>
          <p:cNvPr id="27" name="Yellow Circle"/>
          <p:cNvSpPr/>
          <p:nvPr/>
        </p:nvSpPr>
        <p:spPr>
          <a:xfrm>
            <a:off x="3791824" y="2330507"/>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Quiz</a:t>
            </a:r>
          </a:p>
        </p:txBody>
      </p:sp>
      <p:sp>
        <p:nvSpPr>
          <p:cNvPr id="31" name="Try Again!">
            <a:extLst>
              <a:ext uri="{FF2B5EF4-FFF2-40B4-BE49-F238E27FC236}">
                <a16:creationId xmlns:a16="http://schemas.microsoft.com/office/drawing/2014/main" id="{3784DBBA-BA0C-4D88-B64F-C69898662580}"/>
              </a:ext>
            </a:extLst>
          </p:cNvPr>
          <p:cNvSpPr txBox="1"/>
          <p:nvPr/>
        </p:nvSpPr>
        <p:spPr>
          <a:xfrm>
            <a:off x="864240" y="5589871"/>
            <a:ext cx="7394575" cy="461665"/>
          </a:xfrm>
          <a:prstGeom prst="rect">
            <a:avLst/>
          </a:prstGeom>
          <a:noFill/>
        </p:spPr>
        <p:txBody>
          <a:bodyPr wrap="square" rtlCol="0">
            <a:spAutoFit/>
          </a:bodyPr>
          <a:lstStyle/>
          <a:p>
            <a:pPr algn="ctr"/>
            <a:r>
              <a:rPr lang="en-GB" sz="2400" dirty="0"/>
              <a:t>Try again!</a:t>
            </a:r>
          </a:p>
        </p:txBody>
      </p:sp>
      <p:sp>
        <p:nvSpPr>
          <p:cNvPr id="32" name="Correct!">
            <a:extLst>
              <a:ext uri="{FF2B5EF4-FFF2-40B4-BE49-F238E27FC236}">
                <a16:creationId xmlns:a16="http://schemas.microsoft.com/office/drawing/2014/main" id="{47D62B31-A843-4711-A22B-0A520861B3A2}"/>
              </a:ext>
            </a:extLst>
          </p:cNvPr>
          <p:cNvSpPr txBox="1"/>
          <p:nvPr/>
        </p:nvSpPr>
        <p:spPr>
          <a:xfrm>
            <a:off x="865658" y="5581060"/>
            <a:ext cx="7394575" cy="461665"/>
          </a:xfrm>
          <a:prstGeom prst="rect">
            <a:avLst/>
          </a:prstGeom>
          <a:noFill/>
        </p:spPr>
        <p:txBody>
          <a:bodyPr wrap="square" rtlCol="0">
            <a:spAutoFit/>
          </a:bodyPr>
          <a:lstStyle/>
          <a:p>
            <a:pPr algn="ctr"/>
            <a:r>
              <a:rPr lang="en-GB" sz="2400" dirty="0"/>
              <a:t>Correct!</a:t>
            </a:r>
          </a:p>
        </p:txBody>
      </p:sp>
      <p:grpSp>
        <p:nvGrpSpPr>
          <p:cNvPr id="13" name="Group 12"/>
          <p:cNvGrpSpPr/>
          <p:nvPr/>
        </p:nvGrpSpPr>
        <p:grpSpPr>
          <a:xfrm>
            <a:off x="3801114" y="2646892"/>
            <a:ext cx="918274" cy="954107"/>
            <a:chOff x="1812100" y="3501654"/>
            <a:chExt cx="918274" cy="954107"/>
          </a:xfrm>
        </p:grpSpPr>
        <p:sp>
          <p:nvSpPr>
            <p:cNvPr id="14" name="TextBox 13"/>
            <p:cNvSpPr txBox="1"/>
            <p:nvPr/>
          </p:nvSpPr>
          <p:spPr>
            <a:xfrm>
              <a:off x="1812100" y="3501654"/>
              <a:ext cx="918274" cy="954107"/>
            </a:xfrm>
            <a:prstGeom prst="rect">
              <a:avLst/>
            </a:prstGeom>
            <a:noFill/>
          </p:spPr>
          <p:txBody>
            <a:bodyPr wrap="square" rtlCol="0">
              <a:spAutoFit/>
            </a:bodyPr>
            <a:lstStyle/>
            <a:p>
              <a:pPr algn="ctr"/>
              <a:r>
                <a:rPr lang="en-GB" sz="2800" b="1" dirty="0"/>
                <a:t>5</a:t>
              </a:r>
            </a:p>
            <a:p>
              <a:pPr algn="ctr"/>
              <a:r>
                <a:rPr lang="en-GB" sz="2800" b="1" dirty="0"/>
                <a:t>8</a:t>
              </a:r>
            </a:p>
          </p:txBody>
        </p:sp>
        <p:cxnSp>
          <p:nvCxnSpPr>
            <p:cNvPr id="15" name="Straight Connector 14"/>
            <p:cNvCxnSpPr/>
            <p:nvPr/>
          </p:nvCxnSpPr>
          <p:spPr>
            <a:xfrm>
              <a:off x="2068346" y="3979764"/>
              <a:ext cx="355035" cy="2131"/>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2" name="Rectangle 1"/>
          <p:cNvSpPr/>
          <p:nvPr/>
        </p:nvSpPr>
        <p:spPr>
          <a:xfrm>
            <a:off x="755650" y="1722779"/>
            <a:ext cx="7632700" cy="430887"/>
          </a:xfrm>
          <a:prstGeom prst="rect">
            <a:avLst/>
          </a:prstGeom>
        </p:spPr>
        <p:txBody>
          <a:bodyPr wrap="square">
            <a:spAutoFit/>
          </a:bodyPr>
          <a:lstStyle/>
          <a:p>
            <a:pPr lvl="0" algn="ctr">
              <a:defRPr/>
            </a:pPr>
            <a:r>
              <a:rPr lang="en-GB" sz="2200" dirty="0">
                <a:solidFill>
                  <a:srgbClr val="1C1C1C"/>
                </a:solidFill>
              </a:rPr>
              <a:t>What is the answer to this fraction addition?</a:t>
            </a:r>
          </a:p>
        </p:txBody>
      </p:sp>
      <p:sp>
        <p:nvSpPr>
          <p:cNvPr id="20" name="Answer Outline">
            <a:extLst>
              <a:ext uri="{FF2B5EF4-FFF2-40B4-BE49-F238E27FC236}">
                <a16:creationId xmlns:a16="http://schemas.microsoft.com/office/drawing/2014/main" id="{F4AD4401-434D-4F67-B657-77D3F621D278}"/>
              </a:ext>
            </a:extLst>
          </p:cNvPr>
          <p:cNvSpPr/>
          <p:nvPr/>
        </p:nvSpPr>
        <p:spPr>
          <a:xfrm>
            <a:off x="3801114" y="4226843"/>
            <a:ext cx="1535987" cy="1113108"/>
          </a:xfrm>
          <a:prstGeom prst="roundRect">
            <a:avLst>
              <a:gd name="adj" fmla="val 0"/>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p:txBody>
      </p:sp>
      <p:grpSp>
        <p:nvGrpSpPr>
          <p:cNvPr id="16" name="Group 15"/>
          <p:cNvGrpSpPr/>
          <p:nvPr/>
        </p:nvGrpSpPr>
        <p:grpSpPr>
          <a:xfrm>
            <a:off x="4462213" y="2646892"/>
            <a:ext cx="918274" cy="954107"/>
            <a:chOff x="1812100" y="3501654"/>
            <a:chExt cx="918274" cy="954107"/>
          </a:xfrm>
        </p:grpSpPr>
        <p:sp>
          <p:nvSpPr>
            <p:cNvPr id="17" name="TextBox 16"/>
            <p:cNvSpPr txBox="1"/>
            <p:nvPr/>
          </p:nvSpPr>
          <p:spPr>
            <a:xfrm>
              <a:off x="1812100" y="3501654"/>
              <a:ext cx="918274" cy="954107"/>
            </a:xfrm>
            <a:prstGeom prst="rect">
              <a:avLst/>
            </a:prstGeom>
            <a:noFill/>
          </p:spPr>
          <p:txBody>
            <a:bodyPr wrap="square" rtlCol="0">
              <a:spAutoFit/>
            </a:bodyPr>
            <a:lstStyle/>
            <a:p>
              <a:pPr algn="ctr"/>
              <a:r>
                <a:rPr lang="en-GB" sz="2800" b="1" dirty="0"/>
                <a:t>4</a:t>
              </a:r>
            </a:p>
            <a:p>
              <a:pPr algn="ctr"/>
              <a:r>
                <a:rPr lang="en-GB" sz="2800" b="1" dirty="0"/>
                <a:t>7</a:t>
              </a:r>
            </a:p>
          </p:txBody>
        </p:sp>
        <p:cxnSp>
          <p:nvCxnSpPr>
            <p:cNvPr id="22" name="Straight Connector 21"/>
            <p:cNvCxnSpPr/>
            <p:nvPr/>
          </p:nvCxnSpPr>
          <p:spPr>
            <a:xfrm>
              <a:off x="2097530" y="3979766"/>
              <a:ext cx="378834"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18" name="Rectangle 17"/>
          <p:cNvSpPr/>
          <p:nvPr/>
        </p:nvSpPr>
        <p:spPr>
          <a:xfrm>
            <a:off x="4341101" y="2754070"/>
            <a:ext cx="485235" cy="707886"/>
          </a:xfrm>
          <a:prstGeom prst="rect">
            <a:avLst/>
          </a:prstGeom>
        </p:spPr>
        <p:txBody>
          <a:bodyPr wrap="square">
            <a:spAutoFit/>
          </a:bodyPr>
          <a:lstStyle/>
          <a:p>
            <a:pPr lvl="0" algn="ctr">
              <a:defRPr/>
            </a:pPr>
            <a:r>
              <a:rPr lang="en-GB" sz="4000" dirty="0">
                <a:solidFill>
                  <a:srgbClr val="1C1C1C"/>
                </a:solidFill>
              </a:rPr>
              <a:t>+</a:t>
            </a:r>
          </a:p>
        </p:txBody>
      </p:sp>
      <p:sp>
        <p:nvSpPr>
          <p:cNvPr id="28" name="Pentagon 12">
            <a:extLst>
              <a:ext uri="{FF2B5EF4-FFF2-40B4-BE49-F238E27FC236}">
                <a16:creationId xmlns:a16="http://schemas.microsoft.com/office/drawing/2014/main" id="{81476A7B-076C-49A9-BF9B-8C4E92AFD1A7}"/>
              </a:ext>
            </a:extLst>
          </p:cNvPr>
          <p:cNvSpPr/>
          <p:nvPr/>
        </p:nvSpPr>
        <p:spPr>
          <a:xfrm flipH="1">
            <a:off x="3326860" y="765175"/>
            <a:ext cx="5370612"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Add and subtract fractions with different denominators and mixed numbers</a:t>
            </a:r>
          </a:p>
        </p:txBody>
      </p:sp>
      <p:grpSp>
        <p:nvGrpSpPr>
          <p:cNvPr id="4" name="Answer 3"/>
          <p:cNvGrpSpPr/>
          <p:nvPr/>
        </p:nvGrpSpPr>
        <p:grpSpPr>
          <a:xfrm>
            <a:off x="5884813" y="4210629"/>
            <a:ext cx="1535987" cy="1120511"/>
            <a:chOff x="5884813" y="4210629"/>
            <a:chExt cx="1535987" cy="1120511"/>
          </a:xfrm>
        </p:grpSpPr>
        <p:sp>
          <p:nvSpPr>
            <p:cNvPr id="19" name="Answer 3">
              <a:extLst>
                <a:ext uri="{FF2B5EF4-FFF2-40B4-BE49-F238E27FC236}">
                  <a16:creationId xmlns:a16="http://schemas.microsoft.com/office/drawing/2014/main" id="{F4AD4401-434D-4F67-B657-77D3F621D278}"/>
                </a:ext>
              </a:extLst>
            </p:cNvPr>
            <p:cNvSpPr/>
            <p:nvPr/>
          </p:nvSpPr>
          <p:spPr>
            <a:xfrm>
              <a:off x="5884813" y="4210629"/>
              <a:ext cx="1535987" cy="1120511"/>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10</a:t>
              </a:r>
            </a:p>
            <a:p>
              <a:pPr algn="ctr"/>
              <a:r>
                <a:rPr lang="en-GB" sz="3600" dirty="0">
                  <a:solidFill>
                    <a:schemeClr val="tx1"/>
                  </a:solidFill>
                </a:rPr>
                <a:t>56</a:t>
              </a:r>
            </a:p>
          </p:txBody>
        </p:sp>
        <p:cxnSp>
          <p:nvCxnSpPr>
            <p:cNvPr id="26" name="Straight Connector 25"/>
            <p:cNvCxnSpPr/>
            <p:nvPr/>
          </p:nvCxnSpPr>
          <p:spPr>
            <a:xfrm>
              <a:off x="6396837" y="4785192"/>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 name="Rectangle 2"/>
            <p:cNvSpPr/>
            <p:nvPr/>
          </p:nvSpPr>
          <p:spPr>
            <a:xfrm>
              <a:off x="5970317" y="4398677"/>
              <a:ext cx="399469" cy="769441"/>
            </a:xfrm>
            <a:prstGeom prst="rect">
              <a:avLst/>
            </a:prstGeom>
          </p:spPr>
          <p:txBody>
            <a:bodyPr wrap="none">
              <a:spAutoFit/>
            </a:bodyPr>
            <a:lstStyle/>
            <a:p>
              <a:pPr algn="ctr"/>
              <a:r>
                <a:rPr lang="en-GB" sz="4400" dirty="0"/>
                <a:t>1</a:t>
              </a:r>
            </a:p>
          </p:txBody>
        </p:sp>
      </p:grpSp>
      <p:grpSp>
        <p:nvGrpSpPr>
          <p:cNvPr id="6" name="Answer 1"/>
          <p:cNvGrpSpPr/>
          <p:nvPr/>
        </p:nvGrpSpPr>
        <p:grpSpPr>
          <a:xfrm>
            <a:off x="1685571" y="4211963"/>
            <a:ext cx="1535987" cy="1120511"/>
            <a:chOff x="1685571" y="4211963"/>
            <a:chExt cx="1535987" cy="1120511"/>
          </a:xfrm>
        </p:grpSpPr>
        <p:sp>
          <p:nvSpPr>
            <p:cNvPr id="23" name="Answer 1">
              <a:extLst>
                <a:ext uri="{FF2B5EF4-FFF2-40B4-BE49-F238E27FC236}">
                  <a16:creationId xmlns:a16="http://schemas.microsoft.com/office/drawing/2014/main" id="{B99A81FD-082F-4B15-A80E-1815A4412B24}"/>
                </a:ext>
              </a:extLst>
            </p:cNvPr>
            <p:cNvSpPr/>
            <p:nvPr/>
          </p:nvSpPr>
          <p:spPr>
            <a:xfrm>
              <a:off x="1685571" y="4211963"/>
              <a:ext cx="1535987" cy="1120511"/>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9</a:t>
              </a:r>
            </a:p>
            <a:p>
              <a:pPr algn="ctr"/>
              <a:r>
                <a:rPr lang="en-GB" sz="3600" dirty="0">
                  <a:solidFill>
                    <a:schemeClr val="tx1"/>
                  </a:solidFill>
                </a:rPr>
                <a:t>56</a:t>
              </a:r>
            </a:p>
          </p:txBody>
        </p:sp>
        <p:cxnSp>
          <p:nvCxnSpPr>
            <p:cNvPr id="24" name="Straight Connector 23"/>
            <p:cNvCxnSpPr/>
            <p:nvPr/>
          </p:nvCxnSpPr>
          <p:spPr>
            <a:xfrm>
              <a:off x="2203197" y="4785192"/>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0" name="Rectangle 29"/>
            <p:cNvSpPr/>
            <p:nvPr/>
          </p:nvSpPr>
          <p:spPr>
            <a:xfrm>
              <a:off x="1759961" y="4398677"/>
              <a:ext cx="399469" cy="769441"/>
            </a:xfrm>
            <a:prstGeom prst="rect">
              <a:avLst/>
            </a:prstGeom>
          </p:spPr>
          <p:txBody>
            <a:bodyPr wrap="none">
              <a:spAutoFit/>
            </a:bodyPr>
            <a:lstStyle/>
            <a:p>
              <a:pPr algn="ctr"/>
              <a:r>
                <a:rPr lang="en-GB" sz="4400" dirty="0"/>
                <a:t>1</a:t>
              </a:r>
            </a:p>
          </p:txBody>
        </p:sp>
      </p:grpSp>
    </p:spTree>
    <p:extLst>
      <p:ext uri="{BB962C8B-B14F-4D97-AF65-F5344CB8AC3E}">
        <p14:creationId xmlns:p14="http://schemas.microsoft.com/office/powerpoint/2010/main" val="56815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right)">
                                      <p:cBhvr>
                                        <p:cTn id="10" dur="500"/>
                                        <p:tgtEl>
                                          <p:spTgt spid="2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6"/>
                    </p:tgtEl>
                  </p:cond>
                </p:stCondLst>
                <p:endSync evt="end" delay="0">
                  <p:rtn val="all"/>
                </p:endSync>
                <p:childTnLst>
                  <p:par>
                    <p:cTn id="42" fill="hold">
                      <p:stCondLst>
                        <p:cond delay="0"/>
                      </p:stCondLst>
                      <p:childTnLst>
                        <p:par>
                          <p:cTn id="43" fill="hold">
                            <p:stCondLst>
                              <p:cond delay="0"/>
                            </p:stCondLst>
                            <p:childTnLst>
                              <p:par>
                                <p:cTn id="44" presetID="32" presetClass="emph" presetSubtype="0" fill="hold" nodeType="clickEffect">
                                  <p:stCondLst>
                                    <p:cond delay="0"/>
                                  </p:stCondLst>
                                  <p:childTnLst>
                                    <p:animRot by="120000">
                                      <p:cBhvr>
                                        <p:cTn id="45" dur="100" fill="hold">
                                          <p:stCondLst>
                                            <p:cond delay="0"/>
                                          </p:stCondLst>
                                        </p:cTn>
                                        <p:tgtEl>
                                          <p:spTgt spid="6"/>
                                        </p:tgtEl>
                                        <p:attrNameLst>
                                          <p:attrName>r</p:attrName>
                                        </p:attrNameLst>
                                      </p:cBhvr>
                                    </p:animRot>
                                    <p:animRot by="-240000">
                                      <p:cBhvr>
                                        <p:cTn id="46" dur="200" fill="hold">
                                          <p:stCondLst>
                                            <p:cond delay="200"/>
                                          </p:stCondLst>
                                        </p:cTn>
                                        <p:tgtEl>
                                          <p:spTgt spid="6"/>
                                        </p:tgtEl>
                                        <p:attrNameLst>
                                          <p:attrName>r</p:attrName>
                                        </p:attrNameLst>
                                      </p:cBhvr>
                                    </p:animRot>
                                    <p:animRot by="240000">
                                      <p:cBhvr>
                                        <p:cTn id="47" dur="200" fill="hold">
                                          <p:stCondLst>
                                            <p:cond delay="400"/>
                                          </p:stCondLst>
                                        </p:cTn>
                                        <p:tgtEl>
                                          <p:spTgt spid="6"/>
                                        </p:tgtEl>
                                        <p:attrNameLst>
                                          <p:attrName>r</p:attrName>
                                        </p:attrNameLst>
                                      </p:cBhvr>
                                    </p:animRot>
                                    <p:animRot by="-240000">
                                      <p:cBhvr>
                                        <p:cTn id="48" dur="200" fill="hold">
                                          <p:stCondLst>
                                            <p:cond delay="600"/>
                                          </p:stCondLst>
                                        </p:cTn>
                                        <p:tgtEl>
                                          <p:spTgt spid="6"/>
                                        </p:tgtEl>
                                        <p:attrNameLst>
                                          <p:attrName>r</p:attrName>
                                        </p:attrNameLst>
                                      </p:cBhvr>
                                    </p:animRot>
                                    <p:animRot by="120000">
                                      <p:cBhvr>
                                        <p:cTn id="49" dur="200" fill="hold">
                                          <p:stCondLst>
                                            <p:cond delay="800"/>
                                          </p:stCondLst>
                                        </p:cTn>
                                        <p:tgtEl>
                                          <p:spTgt spid="6"/>
                                        </p:tgtEl>
                                        <p:attrNameLst>
                                          <p:attrName>r</p:attrName>
                                        </p:attrNameLst>
                                      </p:cBhvr>
                                    </p:animRot>
                                  </p:childTnLst>
                                </p:cTn>
                              </p:par>
                              <p:par>
                                <p:cTn id="50" presetID="10" presetClass="entr" presetSubtype="0" fill="hold" grpId="6"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par>
                                <p:cTn id="53" presetID="10" presetClass="exit" presetSubtype="0" fill="hold" grpId="7" nodeType="withEffect">
                                  <p:stCondLst>
                                    <p:cond delay="1000"/>
                                  </p:stCondLst>
                                  <p:childTnLst>
                                    <p:animEffect transition="out" filter="fade">
                                      <p:cBhvr>
                                        <p:cTn id="54" dur="500"/>
                                        <p:tgtEl>
                                          <p:spTgt spid="31"/>
                                        </p:tgtEl>
                                      </p:cBhvr>
                                    </p:animEffect>
                                    <p:set>
                                      <p:cBhvr>
                                        <p:cTn id="55"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56" restart="whenNotActive" fill="hold" evtFilter="cancelBubble" nodeType="interactiveSeq">
                <p:stCondLst>
                  <p:cond evt="onClick" delay="0">
                    <p:tgtEl>
                      <p:spTgt spid="4"/>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nodeType="clickEffect">
                                  <p:stCondLst>
                                    <p:cond delay="0"/>
                                  </p:stCondLst>
                                  <p:childTnLst>
                                    <p:animRot by="120000">
                                      <p:cBhvr>
                                        <p:cTn id="60" dur="100" fill="hold">
                                          <p:stCondLst>
                                            <p:cond delay="0"/>
                                          </p:stCondLst>
                                        </p:cTn>
                                        <p:tgtEl>
                                          <p:spTgt spid="4"/>
                                        </p:tgtEl>
                                        <p:attrNameLst>
                                          <p:attrName>r</p:attrName>
                                        </p:attrNameLst>
                                      </p:cBhvr>
                                    </p:animRot>
                                    <p:animRot by="-240000">
                                      <p:cBhvr>
                                        <p:cTn id="61" dur="200" fill="hold">
                                          <p:stCondLst>
                                            <p:cond delay="200"/>
                                          </p:stCondLst>
                                        </p:cTn>
                                        <p:tgtEl>
                                          <p:spTgt spid="4"/>
                                        </p:tgtEl>
                                        <p:attrNameLst>
                                          <p:attrName>r</p:attrName>
                                        </p:attrNameLst>
                                      </p:cBhvr>
                                    </p:animRot>
                                    <p:animRot by="240000">
                                      <p:cBhvr>
                                        <p:cTn id="62" dur="200" fill="hold">
                                          <p:stCondLst>
                                            <p:cond delay="400"/>
                                          </p:stCondLst>
                                        </p:cTn>
                                        <p:tgtEl>
                                          <p:spTgt spid="4"/>
                                        </p:tgtEl>
                                        <p:attrNameLst>
                                          <p:attrName>r</p:attrName>
                                        </p:attrNameLst>
                                      </p:cBhvr>
                                    </p:animRot>
                                    <p:animRot by="-240000">
                                      <p:cBhvr>
                                        <p:cTn id="63" dur="200" fill="hold">
                                          <p:stCondLst>
                                            <p:cond delay="600"/>
                                          </p:stCondLst>
                                        </p:cTn>
                                        <p:tgtEl>
                                          <p:spTgt spid="4"/>
                                        </p:tgtEl>
                                        <p:attrNameLst>
                                          <p:attrName>r</p:attrName>
                                        </p:attrNameLst>
                                      </p:cBhvr>
                                    </p:animRot>
                                    <p:animRot by="120000">
                                      <p:cBhvr>
                                        <p:cTn id="64" dur="200" fill="hold">
                                          <p:stCondLst>
                                            <p:cond delay="800"/>
                                          </p:stCondLst>
                                        </p:cTn>
                                        <p:tgtEl>
                                          <p:spTgt spid="4"/>
                                        </p:tgtEl>
                                        <p:attrNameLst>
                                          <p:attrName>r</p:attrName>
                                        </p:attrNameLst>
                                      </p:cBhvr>
                                    </p:animRot>
                                  </p:childTnLst>
                                </p:cTn>
                              </p:par>
                              <p:par>
                                <p:cTn id="65" presetID="10" presetClass="entr" presetSubtype="0" fill="hold" grpId="4"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par>
                                <p:cTn id="68" presetID="10" presetClass="exit" presetSubtype="0" fill="hold" grpId="5" nodeType="withEffect">
                                  <p:stCondLst>
                                    <p:cond delay="1000"/>
                                  </p:stCondLst>
                                  <p:childTnLst>
                                    <p:animEffect transition="out" filter="fade">
                                      <p:cBhvr>
                                        <p:cTn id="69" dur="500"/>
                                        <p:tgtEl>
                                          <p:spTgt spid="31"/>
                                        </p:tgtEl>
                                      </p:cBhvr>
                                    </p:animEffect>
                                    <p:set>
                                      <p:cBhvr>
                                        <p:cTn id="70"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71" restart="whenNotActive" fill="hold" evtFilter="cancelBubble" nodeType="interactiveSeq">
                <p:stCondLst>
                  <p:cond evt="onClick" delay="0">
                    <p:tgtEl>
                      <p:spTgt spid="5"/>
                    </p:tgtEl>
                  </p:cond>
                </p:stCondLst>
                <p:endSync evt="end" delay="0">
                  <p:rtn val="all"/>
                </p:endSync>
                <p:childTnLst>
                  <p:par>
                    <p:cTn id="72" fill="hold">
                      <p:stCondLst>
                        <p:cond delay="0"/>
                      </p:stCondLst>
                      <p:childTnLst>
                        <p:par>
                          <p:cTn id="73" fill="hold">
                            <p:stCondLst>
                              <p:cond delay="0"/>
                            </p:stCondLst>
                            <p:childTnLst>
                              <p:par>
                                <p:cTn id="74" presetID="21" presetClass="entr" presetSubtype="1" fill="hold" grpId="0" nodeType="click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wheel(1)">
                                      <p:cBhvr>
                                        <p:cTn id="76" dur="1000"/>
                                        <p:tgtEl>
                                          <p:spTgt spid="2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par>
                                <p:cTn id="80" presetID="10" presetClass="exit" presetSubtype="0" fill="hold" grpId="1" nodeType="withEffect">
                                  <p:stCondLst>
                                    <p:cond delay="1000"/>
                                  </p:stCondLst>
                                  <p:childTnLst>
                                    <p:animEffect transition="out" filter="fade">
                                      <p:cBhvr>
                                        <p:cTn id="81" dur="500"/>
                                        <p:tgtEl>
                                          <p:spTgt spid="32"/>
                                        </p:tgtEl>
                                      </p:cBhvr>
                                    </p:animEffect>
                                    <p:set>
                                      <p:cBhvr>
                                        <p:cTn id="82"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27" grpId="0" animBg="1"/>
      <p:bldP spid="10" grpId="0" animBg="1"/>
      <p:bldP spid="31" grpId="4"/>
      <p:bldP spid="31" grpId="5"/>
      <p:bldP spid="31" grpId="6"/>
      <p:bldP spid="31" grpId="7"/>
      <p:bldP spid="32" grpId="0"/>
      <p:bldP spid="32" grpId="1"/>
      <p:bldP spid="2" grpId="0"/>
      <p:bldP spid="20" grpId="0" animBg="1"/>
      <p:bldP spid="18" grpId="0"/>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nswer 3">
            <a:extLst>
              <a:ext uri="{FF2B5EF4-FFF2-40B4-BE49-F238E27FC236}">
                <a16:creationId xmlns:a16="http://schemas.microsoft.com/office/drawing/2014/main" id="{F4AD4401-434D-4F67-B657-77D3F621D278}"/>
              </a:ext>
            </a:extLst>
          </p:cNvPr>
          <p:cNvSpPr/>
          <p:nvPr/>
        </p:nvSpPr>
        <p:spPr>
          <a:xfrm>
            <a:off x="5884813" y="4210629"/>
            <a:ext cx="1535987" cy="1120511"/>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24</a:t>
            </a:r>
          </a:p>
          <a:p>
            <a:pPr algn="ctr"/>
            <a:r>
              <a:rPr lang="en-GB" sz="3600" dirty="0">
                <a:solidFill>
                  <a:schemeClr val="tx1"/>
                </a:solidFill>
              </a:rPr>
              <a:t>36</a:t>
            </a:r>
          </a:p>
        </p:txBody>
      </p:sp>
      <p:sp>
        <p:nvSpPr>
          <p:cNvPr id="27" name="Yellow Circle"/>
          <p:cNvSpPr/>
          <p:nvPr/>
        </p:nvSpPr>
        <p:spPr>
          <a:xfrm>
            <a:off x="3791824" y="2330507"/>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nswer 1">
            <a:extLst>
              <a:ext uri="{FF2B5EF4-FFF2-40B4-BE49-F238E27FC236}">
                <a16:creationId xmlns:a16="http://schemas.microsoft.com/office/drawing/2014/main" id="{B99A81FD-082F-4B15-A80E-1815A4412B24}"/>
              </a:ext>
            </a:extLst>
          </p:cNvPr>
          <p:cNvSpPr/>
          <p:nvPr/>
        </p:nvSpPr>
        <p:spPr>
          <a:xfrm>
            <a:off x="1685571" y="4211963"/>
            <a:ext cx="1535987" cy="1120511"/>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5</a:t>
            </a:r>
          </a:p>
          <a:p>
            <a:pPr algn="ctr"/>
            <a:r>
              <a:rPr lang="en-GB" sz="3600" dirty="0">
                <a:solidFill>
                  <a:schemeClr val="tx1"/>
                </a:solidFill>
              </a:rPr>
              <a:t>36</a:t>
            </a:r>
          </a:p>
        </p:txBody>
      </p:sp>
      <p:sp>
        <p:nvSpPr>
          <p:cNvPr id="21" name="Answer 2">
            <a:extLst>
              <a:ext uri="{FF2B5EF4-FFF2-40B4-BE49-F238E27FC236}">
                <a16:creationId xmlns:a16="http://schemas.microsoft.com/office/drawing/2014/main" id="{F4AD4401-434D-4F67-B657-77D3F621D278}"/>
              </a:ext>
            </a:extLst>
          </p:cNvPr>
          <p:cNvSpPr/>
          <p:nvPr/>
        </p:nvSpPr>
        <p:spPr>
          <a:xfrm>
            <a:off x="3785192" y="4210629"/>
            <a:ext cx="1535987" cy="1120511"/>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5</a:t>
            </a:r>
          </a:p>
          <a:p>
            <a:pPr algn="ctr"/>
            <a:r>
              <a:rPr lang="en-GB" sz="3600" dirty="0">
                <a:solidFill>
                  <a:schemeClr val="tx1"/>
                </a:solidFill>
              </a:rPr>
              <a:t>5</a:t>
            </a:r>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Quiz</a:t>
            </a:r>
          </a:p>
        </p:txBody>
      </p:sp>
      <p:sp>
        <p:nvSpPr>
          <p:cNvPr id="31" name="Try Again!">
            <a:extLst>
              <a:ext uri="{FF2B5EF4-FFF2-40B4-BE49-F238E27FC236}">
                <a16:creationId xmlns:a16="http://schemas.microsoft.com/office/drawing/2014/main" id="{3784DBBA-BA0C-4D88-B64F-C69898662580}"/>
              </a:ext>
            </a:extLst>
          </p:cNvPr>
          <p:cNvSpPr txBox="1"/>
          <p:nvPr/>
        </p:nvSpPr>
        <p:spPr>
          <a:xfrm>
            <a:off x="864240" y="5589871"/>
            <a:ext cx="7394575" cy="461665"/>
          </a:xfrm>
          <a:prstGeom prst="rect">
            <a:avLst/>
          </a:prstGeom>
          <a:noFill/>
        </p:spPr>
        <p:txBody>
          <a:bodyPr wrap="square" rtlCol="0">
            <a:spAutoFit/>
          </a:bodyPr>
          <a:lstStyle/>
          <a:p>
            <a:pPr algn="ctr"/>
            <a:r>
              <a:rPr lang="en-GB" sz="2400" dirty="0"/>
              <a:t>Try again!</a:t>
            </a:r>
          </a:p>
        </p:txBody>
      </p:sp>
      <p:sp>
        <p:nvSpPr>
          <p:cNvPr id="32" name="Correct!">
            <a:extLst>
              <a:ext uri="{FF2B5EF4-FFF2-40B4-BE49-F238E27FC236}">
                <a16:creationId xmlns:a16="http://schemas.microsoft.com/office/drawing/2014/main" id="{47D62B31-A843-4711-A22B-0A520861B3A2}"/>
              </a:ext>
            </a:extLst>
          </p:cNvPr>
          <p:cNvSpPr txBox="1"/>
          <p:nvPr/>
        </p:nvSpPr>
        <p:spPr>
          <a:xfrm>
            <a:off x="865658" y="5581060"/>
            <a:ext cx="7394575" cy="461665"/>
          </a:xfrm>
          <a:prstGeom prst="rect">
            <a:avLst/>
          </a:prstGeom>
          <a:noFill/>
        </p:spPr>
        <p:txBody>
          <a:bodyPr wrap="square" rtlCol="0">
            <a:spAutoFit/>
          </a:bodyPr>
          <a:lstStyle/>
          <a:p>
            <a:pPr algn="ctr"/>
            <a:r>
              <a:rPr lang="en-GB" sz="2400" dirty="0"/>
              <a:t>Correct!</a:t>
            </a:r>
          </a:p>
        </p:txBody>
      </p:sp>
      <p:grpSp>
        <p:nvGrpSpPr>
          <p:cNvPr id="13" name="Group 12"/>
          <p:cNvGrpSpPr/>
          <p:nvPr/>
        </p:nvGrpSpPr>
        <p:grpSpPr>
          <a:xfrm>
            <a:off x="3801114" y="2646892"/>
            <a:ext cx="918274" cy="954107"/>
            <a:chOff x="1812100" y="3501654"/>
            <a:chExt cx="918274" cy="954107"/>
          </a:xfrm>
        </p:grpSpPr>
        <p:sp>
          <p:nvSpPr>
            <p:cNvPr id="14" name="TextBox 13"/>
            <p:cNvSpPr txBox="1"/>
            <p:nvPr/>
          </p:nvSpPr>
          <p:spPr>
            <a:xfrm>
              <a:off x="1812100" y="3501654"/>
              <a:ext cx="918274" cy="954107"/>
            </a:xfrm>
            <a:prstGeom prst="rect">
              <a:avLst/>
            </a:prstGeom>
            <a:noFill/>
          </p:spPr>
          <p:txBody>
            <a:bodyPr wrap="square" rtlCol="0">
              <a:spAutoFit/>
            </a:bodyPr>
            <a:lstStyle/>
            <a:p>
              <a:pPr algn="ctr"/>
              <a:r>
                <a:rPr lang="en-GB" sz="2800" b="1" dirty="0"/>
                <a:t>8</a:t>
              </a:r>
            </a:p>
            <a:p>
              <a:pPr algn="ctr"/>
              <a:r>
                <a:rPr lang="en-GB" sz="2800" b="1" dirty="0"/>
                <a:t>9</a:t>
              </a:r>
            </a:p>
          </p:txBody>
        </p:sp>
        <p:cxnSp>
          <p:nvCxnSpPr>
            <p:cNvPr id="15" name="Straight Connector 14"/>
            <p:cNvCxnSpPr/>
            <p:nvPr/>
          </p:nvCxnSpPr>
          <p:spPr>
            <a:xfrm>
              <a:off x="2068346" y="3979764"/>
              <a:ext cx="355035" cy="2131"/>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2" name="Rectangle 1"/>
          <p:cNvSpPr/>
          <p:nvPr/>
        </p:nvSpPr>
        <p:spPr>
          <a:xfrm>
            <a:off x="755650" y="1722779"/>
            <a:ext cx="7632700" cy="430887"/>
          </a:xfrm>
          <a:prstGeom prst="rect">
            <a:avLst/>
          </a:prstGeom>
        </p:spPr>
        <p:txBody>
          <a:bodyPr wrap="square">
            <a:spAutoFit/>
          </a:bodyPr>
          <a:lstStyle/>
          <a:p>
            <a:pPr lvl="0" algn="ctr">
              <a:defRPr/>
            </a:pPr>
            <a:r>
              <a:rPr lang="en-GB" sz="2200" dirty="0">
                <a:solidFill>
                  <a:srgbClr val="1C1C1C"/>
                </a:solidFill>
              </a:rPr>
              <a:t>What is the answer to this fraction subtraction?</a:t>
            </a:r>
          </a:p>
        </p:txBody>
      </p:sp>
      <p:sp>
        <p:nvSpPr>
          <p:cNvPr id="20" name="Answer Outline">
            <a:extLst>
              <a:ext uri="{FF2B5EF4-FFF2-40B4-BE49-F238E27FC236}">
                <a16:creationId xmlns:a16="http://schemas.microsoft.com/office/drawing/2014/main" id="{F4AD4401-434D-4F67-B657-77D3F621D278}"/>
              </a:ext>
            </a:extLst>
          </p:cNvPr>
          <p:cNvSpPr/>
          <p:nvPr/>
        </p:nvSpPr>
        <p:spPr>
          <a:xfrm>
            <a:off x="1682358" y="4226843"/>
            <a:ext cx="1535987" cy="1113108"/>
          </a:xfrm>
          <a:prstGeom prst="roundRect">
            <a:avLst>
              <a:gd name="adj" fmla="val 0"/>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p:txBody>
      </p:sp>
      <p:grpSp>
        <p:nvGrpSpPr>
          <p:cNvPr id="16" name="Group 15"/>
          <p:cNvGrpSpPr/>
          <p:nvPr/>
        </p:nvGrpSpPr>
        <p:grpSpPr>
          <a:xfrm>
            <a:off x="4462213" y="2646892"/>
            <a:ext cx="918274" cy="954107"/>
            <a:chOff x="1812100" y="3501654"/>
            <a:chExt cx="918274" cy="954107"/>
          </a:xfrm>
        </p:grpSpPr>
        <p:sp>
          <p:nvSpPr>
            <p:cNvPr id="17" name="TextBox 16"/>
            <p:cNvSpPr txBox="1"/>
            <p:nvPr/>
          </p:nvSpPr>
          <p:spPr>
            <a:xfrm>
              <a:off x="1812100" y="3501654"/>
              <a:ext cx="918274" cy="954107"/>
            </a:xfrm>
            <a:prstGeom prst="rect">
              <a:avLst/>
            </a:prstGeom>
            <a:noFill/>
          </p:spPr>
          <p:txBody>
            <a:bodyPr wrap="square" rtlCol="0">
              <a:spAutoFit/>
            </a:bodyPr>
            <a:lstStyle/>
            <a:p>
              <a:pPr algn="ctr"/>
              <a:r>
                <a:rPr lang="en-GB" sz="2800" b="1" dirty="0"/>
                <a:t>3</a:t>
              </a:r>
            </a:p>
            <a:p>
              <a:pPr algn="ctr"/>
              <a:r>
                <a:rPr lang="en-GB" sz="2800" b="1" dirty="0"/>
                <a:t>4</a:t>
              </a:r>
            </a:p>
          </p:txBody>
        </p:sp>
        <p:cxnSp>
          <p:nvCxnSpPr>
            <p:cNvPr id="22" name="Straight Connector 21"/>
            <p:cNvCxnSpPr/>
            <p:nvPr/>
          </p:nvCxnSpPr>
          <p:spPr>
            <a:xfrm>
              <a:off x="2097530" y="3979766"/>
              <a:ext cx="378834"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18" name="Rectangle 17"/>
          <p:cNvSpPr/>
          <p:nvPr/>
        </p:nvSpPr>
        <p:spPr>
          <a:xfrm>
            <a:off x="4341101" y="2754070"/>
            <a:ext cx="485235" cy="707886"/>
          </a:xfrm>
          <a:prstGeom prst="rect">
            <a:avLst/>
          </a:prstGeom>
        </p:spPr>
        <p:txBody>
          <a:bodyPr wrap="square">
            <a:spAutoFit/>
          </a:bodyPr>
          <a:lstStyle/>
          <a:p>
            <a:pPr lvl="0" algn="ctr">
              <a:defRPr/>
            </a:pPr>
            <a:r>
              <a:rPr lang="en-GB" sz="4000" dirty="0">
                <a:solidFill>
                  <a:srgbClr val="1C1C1C"/>
                </a:solidFill>
              </a:rPr>
              <a:t>-</a:t>
            </a:r>
          </a:p>
        </p:txBody>
      </p:sp>
      <p:cxnSp>
        <p:nvCxnSpPr>
          <p:cNvPr id="24" name="Straight Connector 23"/>
          <p:cNvCxnSpPr/>
          <p:nvPr/>
        </p:nvCxnSpPr>
        <p:spPr>
          <a:xfrm>
            <a:off x="2203197" y="4785192"/>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4324845" y="4785192"/>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6396837" y="4785192"/>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8" name="Pentagon 12">
            <a:extLst>
              <a:ext uri="{FF2B5EF4-FFF2-40B4-BE49-F238E27FC236}">
                <a16:creationId xmlns:a16="http://schemas.microsoft.com/office/drawing/2014/main" id="{81476A7B-076C-49A9-BF9B-8C4E92AFD1A7}"/>
              </a:ext>
            </a:extLst>
          </p:cNvPr>
          <p:cNvSpPr/>
          <p:nvPr/>
        </p:nvSpPr>
        <p:spPr>
          <a:xfrm flipH="1">
            <a:off x="3326860" y="765175"/>
            <a:ext cx="5370612"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Add and subtract fractions with different denominators and mixed numbers</a:t>
            </a:r>
          </a:p>
        </p:txBody>
      </p:sp>
    </p:spTree>
    <p:extLst>
      <p:ext uri="{BB962C8B-B14F-4D97-AF65-F5344CB8AC3E}">
        <p14:creationId xmlns:p14="http://schemas.microsoft.com/office/powerpoint/2010/main" val="147542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right)">
                                      <p:cBhvr>
                                        <p:cTn id="10" dur="500"/>
                                        <p:tgtEl>
                                          <p:spTgt spid="2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500"/>
                            </p:stCondLst>
                            <p:childTnLst>
                              <p:par>
                                <p:cTn id="30" presetID="10" presetClass="entr" presetSubtype="0" fill="hold" grpId="1"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0" restart="whenNotActive" fill="hold" evtFilter="cancelBubble" nodeType="interactiveSeq">
                <p:stCondLst>
                  <p:cond evt="onClick" delay="0">
                    <p:tgtEl>
                      <p:spTgt spid="23"/>
                    </p:tgtEl>
                  </p:cond>
                </p:stCondLst>
                <p:endSync evt="end" delay="0">
                  <p:rtn val="all"/>
                </p:endSync>
                <p:childTnLst>
                  <p:par>
                    <p:cTn id="51" fill="hold">
                      <p:stCondLst>
                        <p:cond delay="0"/>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heel(1)">
                                      <p:cBhvr>
                                        <p:cTn id="55" dur="1000"/>
                                        <p:tgtEl>
                                          <p:spTgt spid="2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childTnLst>
                          </p:cTn>
                        </p:par>
                        <p:par>
                          <p:cTn id="59" fill="hold">
                            <p:stCondLst>
                              <p:cond delay="1000"/>
                            </p:stCondLst>
                            <p:childTnLst>
                              <p:par>
                                <p:cTn id="60" presetID="10" presetClass="exit" presetSubtype="0" fill="hold" grpId="1" nodeType="afterEffect">
                                  <p:stCondLst>
                                    <p:cond delay="0"/>
                                  </p:stCondLst>
                                  <p:childTnLst>
                                    <p:animEffect transition="out" filter="fade">
                                      <p:cBhvr>
                                        <p:cTn id="61" dur="500"/>
                                        <p:tgtEl>
                                          <p:spTgt spid="32"/>
                                        </p:tgtEl>
                                      </p:cBhvr>
                                    </p:animEffect>
                                    <p:set>
                                      <p:cBhvr>
                                        <p:cTn id="62"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3" restart="whenNotActive" fill="hold" evtFilter="cancelBubble" nodeType="interactiveSeq">
                <p:stCondLst>
                  <p:cond evt="onClick" delay="0">
                    <p:tgtEl>
                      <p:spTgt spid="21"/>
                    </p:tgtEl>
                  </p:cond>
                </p:stCondLst>
                <p:endSync evt="end" delay="0">
                  <p:rtn val="all"/>
                </p:endSync>
                <p:childTnLst>
                  <p:par>
                    <p:cTn id="64" fill="hold">
                      <p:stCondLst>
                        <p:cond delay="0"/>
                      </p:stCondLst>
                      <p:childTnLst>
                        <p:par>
                          <p:cTn id="65" fill="hold">
                            <p:stCondLst>
                              <p:cond delay="0"/>
                            </p:stCondLst>
                            <p:childTnLst>
                              <p:par>
                                <p:cTn id="66" presetID="32" presetClass="emph" presetSubtype="0" fill="hold" grpId="1" nodeType="clickEffect">
                                  <p:stCondLst>
                                    <p:cond delay="0"/>
                                  </p:stCondLst>
                                  <p:childTnLst>
                                    <p:animRot by="120000">
                                      <p:cBhvr>
                                        <p:cTn id="67" dur="100" fill="hold">
                                          <p:stCondLst>
                                            <p:cond delay="0"/>
                                          </p:stCondLst>
                                        </p:cTn>
                                        <p:tgtEl>
                                          <p:spTgt spid="21"/>
                                        </p:tgtEl>
                                        <p:attrNameLst>
                                          <p:attrName>r</p:attrName>
                                        </p:attrNameLst>
                                      </p:cBhvr>
                                    </p:animRot>
                                    <p:animRot by="-240000">
                                      <p:cBhvr>
                                        <p:cTn id="68" dur="200" fill="hold">
                                          <p:stCondLst>
                                            <p:cond delay="200"/>
                                          </p:stCondLst>
                                        </p:cTn>
                                        <p:tgtEl>
                                          <p:spTgt spid="21"/>
                                        </p:tgtEl>
                                        <p:attrNameLst>
                                          <p:attrName>r</p:attrName>
                                        </p:attrNameLst>
                                      </p:cBhvr>
                                    </p:animRot>
                                    <p:animRot by="240000">
                                      <p:cBhvr>
                                        <p:cTn id="69" dur="200" fill="hold">
                                          <p:stCondLst>
                                            <p:cond delay="400"/>
                                          </p:stCondLst>
                                        </p:cTn>
                                        <p:tgtEl>
                                          <p:spTgt spid="21"/>
                                        </p:tgtEl>
                                        <p:attrNameLst>
                                          <p:attrName>r</p:attrName>
                                        </p:attrNameLst>
                                      </p:cBhvr>
                                    </p:animRot>
                                    <p:animRot by="-240000">
                                      <p:cBhvr>
                                        <p:cTn id="70" dur="200" fill="hold">
                                          <p:stCondLst>
                                            <p:cond delay="600"/>
                                          </p:stCondLst>
                                        </p:cTn>
                                        <p:tgtEl>
                                          <p:spTgt spid="21"/>
                                        </p:tgtEl>
                                        <p:attrNameLst>
                                          <p:attrName>r</p:attrName>
                                        </p:attrNameLst>
                                      </p:cBhvr>
                                    </p:animRot>
                                    <p:animRot by="120000">
                                      <p:cBhvr>
                                        <p:cTn id="71" dur="200" fill="hold">
                                          <p:stCondLst>
                                            <p:cond delay="800"/>
                                          </p:stCondLst>
                                        </p:cTn>
                                        <p:tgtEl>
                                          <p:spTgt spid="21"/>
                                        </p:tgtEl>
                                        <p:attrNameLst>
                                          <p:attrName>r</p:attrName>
                                        </p:attrNameLst>
                                      </p:cBhvr>
                                    </p:animRot>
                                  </p:childTnLst>
                                </p:cTn>
                              </p:par>
                              <p:par>
                                <p:cTn id="72" presetID="10" presetClass="entr" presetSubtype="0" fill="hold" grpId="2" nodeType="with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par>
                                <p:cTn id="75" presetID="10" presetClass="exit" presetSubtype="0" fill="hold" grpId="3" nodeType="withEffect">
                                  <p:stCondLst>
                                    <p:cond delay="1000"/>
                                  </p:stCondLst>
                                  <p:childTnLst>
                                    <p:animEffect transition="out" filter="fade">
                                      <p:cBhvr>
                                        <p:cTn id="76" dur="500"/>
                                        <p:tgtEl>
                                          <p:spTgt spid="31"/>
                                        </p:tgtEl>
                                      </p:cBhvr>
                                    </p:animEffect>
                                    <p:set>
                                      <p:cBhvr>
                                        <p:cTn id="7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8" restart="whenNotActive" fill="hold" evtFilter="cancelBubble" nodeType="interactiveSeq">
                <p:stCondLst>
                  <p:cond evt="onClick" delay="0">
                    <p:tgtEl>
                      <p:spTgt spid="19"/>
                    </p:tgtEl>
                  </p:cond>
                </p:stCondLst>
                <p:endSync evt="end" delay="0">
                  <p:rtn val="all"/>
                </p:endSync>
                <p:childTnLst>
                  <p:par>
                    <p:cTn id="79" fill="hold">
                      <p:stCondLst>
                        <p:cond delay="0"/>
                      </p:stCondLst>
                      <p:childTnLst>
                        <p:par>
                          <p:cTn id="80" fill="hold">
                            <p:stCondLst>
                              <p:cond delay="0"/>
                            </p:stCondLst>
                            <p:childTnLst>
                              <p:par>
                                <p:cTn id="81" presetID="32" presetClass="emph" presetSubtype="0" fill="hold" grpId="1" nodeType="clickEffect">
                                  <p:stCondLst>
                                    <p:cond delay="0"/>
                                  </p:stCondLst>
                                  <p:childTnLst>
                                    <p:animRot by="120000">
                                      <p:cBhvr>
                                        <p:cTn id="82" dur="100" fill="hold">
                                          <p:stCondLst>
                                            <p:cond delay="0"/>
                                          </p:stCondLst>
                                        </p:cTn>
                                        <p:tgtEl>
                                          <p:spTgt spid="19"/>
                                        </p:tgtEl>
                                        <p:attrNameLst>
                                          <p:attrName>r</p:attrName>
                                        </p:attrNameLst>
                                      </p:cBhvr>
                                    </p:animRot>
                                    <p:animRot by="-240000">
                                      <p:cBhvr>
                                        <p:cTn id="83" dur="200" fill="hold">
                                          <p:stCondLst>
                                            <p:cond delay="200"/>
                                          </p:stCondLst>
                                        </p:cTn>
                                        <p:tgtEl>
                                          <p:spTgt spid="19"/>
                                        </p:tgtEl>
                                        <p:attrNameLst>
                                          <p:attrName>r</p:attrName>
                                        </p:attrNameLst>
                                      </p:cBhvr>
                                    </p:animRot>
                                    <p:animRot by="240000">
                                      <p:cBhvr>
                                        <p:cTn id="84" dur="200" fill="hold">
                                          <p:stCondLst>
                                            <p:cond delay="400"/>
                                          </p:stCondLst>
                                        </p:cTn>
                                        <p:tgtEl>
                                          <p:spTgt spid="19"/>
                                        </p:tgtEl>
                                        <p:attrNameLst>
                                          <p:attrName>r</p:attrName>
                                        </p:attrNameLst>
                                      </p:cBhvr>
                                    </p:animRot>
                                    <p:animRot by="-240000">
                                      <p:cBhvr>
                                        <p:cTn id="85" dur="200" fill="hold">
                                          <p:stCondLst>
                                            <p:cond delay="600"/>
                                          </p:stCondLst>
                                        </p:cTn>
                                        <p:tgtEl>
                                          <p:spTgt spid="19"/>
                                        </p:tgtEl>
                                        <p:attrNameLst>
                                          <p:attrName>r</p:attrName>
                                        </p:attrNameLst>
                                      </p:cBhvr>
                                    </p:animRot>
                                    <p:animRot by="120000">
                                      <p:cBhvr>
                                        <p:cTn id="86" dur="200" fill="hold">
                                          <p:stCondLst>
                                            <p:cond delay="800"/>
                                          </p:stCondLst>
                                        </p:cTn>
                                        <p:tgtEl>
                                          <p:spTgt spid="19"/>
                                        </p:tgtEl>
                                        <p:attrNameLst>
                                          <p:attrName>r</p:attrName>
                                        </p:attrNameLst>
                                      </p:cBhvr>
                                    </p:animRot>
                                  </p:childTnLst>
                                </p:cTn>
                              </p:par>
                              <p:par>
                                <p:cTn id="87" presetID="10" presetClass="entr" presetSubtype="0" fill="hold" grpId="0" nodeType="with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fade">
                                      <p:cBhvr>
                                        <p:cTn id="89" dur="500"/>
                                        <p:tgtEl>
                                          <p:spTgt spid="31"/>
                                        </p:tgtEl>
                                      </p:cBhvr>
                                    </p:animEffect>
                                  </p:childTnLst>
                                </p:cTn>
                              </p:par>
                            </p:childTnLst>
                          </p:cTn>
                        </p:par>
                        <p:par>
                          <p:cTn id="90" fill="hold">
                            <p:stCondLst>
                              <p:cond delay="1000"/>
                            </p:stCondLst>
                            <p:childTnLst>
                              <p:par>
                                <p:cTn id="91" presetID="10" presetClass="exit" presetSubtype="0" fill="hold" grpId="1" nodeType="afterEffect">
                                  <p:stCondLst>
                                    <p:cond delay="1000"/>
                                  </p:stCondLst>
                                  <p:childTnLst>
                                    <p:animEffect transition="out" filter="fade">
                                      <p:cBhvr>
                                        <p:cTn id="92" dur="500"/>
                                        <p:tgtEl>
                                          <p:spTgt spid="31"/>
                                        </p:tgtEl>
                                      </p:cBhvr>
                                    </p:animEffect>
                                    <p:set>
                                      <p:cBhvr>
                                        <p:cTn id="93"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9" grpId="0" animBg="1"/>
      <p:bldP spid="19" grpId="1" animBg="1"/>
      <p:bldP spid="27" grpId="0" animBg="1"/>
      <p:bldP spid="23" grpId="1" animBg="1"/>
      <p:bldP spid="21" grpId="0" animBg="1"/>
      <p:bldP spid="21" grpId="1" animBg="1"/>
      <p:bldP spid="10" grpId="0" animBg="1"/>
      <p:bldP spid="31" grpId="0"/>
      <p:bldP spid="31" grpId="1"/>
      <p:bldP spid="31" grpId="2"/>
      <p:bldP spid="31" grpId="3"/>
      <p:bldP spid="32" grpId="0"/>
      <p:bldP spid="32" grpId="1"/>
      <p:bldP spid="2" grpId="0"/>
      <p:bldP spid="20" grpId="0" animBg="1"/>
      <p:bldP spid="18" grpId="0"/>
      <p:bldP spid="2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Answer 2"/>
          <p:cNvGrpSpPr/>
          <p:nvPr/>
        </p:nvGrpSpPr>
        <p:grpSpPr>
          <a:xfrm>
            <a:off x="3785192" y="4210629"/>
            <a:ext cx="1535987" cy="1120511"/>
            <a:chOff x="3785192" y="4210629"/>
            <a:chExt cx="1535987" cy="1120511"/>
          </a:xfrm>
        </p:grpSpPr>
        <p:sp>
          <p:nvSpPr>
            <p:cNvPr id="21" name="Answer 2">
              <a:extLst>
                <a:ext uri="{FF2B5EF4-FFF2-40B4-BE49-F238E27FC236}">
                  <a16:creationId xmlns:a16="http://schemas.microsoft.com/office/drawing/2014/main" id="{F4AD4401-434D-4F67-B657-77D3F621D278}"/>
                </a:ext>
              </a:extLst>
            </p:cNvPr>
            <p:cNvSpPr/>
            <p:nvPr/>
          </p:nvSpPr>
          <p:spPr>
            <a:xfrm>
              <a:off x="3785192" y="4210629"/>
              <a:ext cx="1535987" cy="1120511"/>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19</a:t>
              </a:r>
            </a:p>
            <a:p>
              <a:pPr algn="ctr"/>
              <a:r>
                <a:rPr lang="en-GB" sz="3600" dirty="0">
                  <a:solidFill>
                    <a:schemeClr val="tx1"/>
                  </a:solidFill>
                </a:rPr>
                <a:t>40</a:t>
              </a:r>
            </a:p>
          </p:txBody>
        </p:sp>
        <p:cxnSp>
          <p:nvCxnSpPr>
            <p:cNvPr id="25" name="Straight Connector 24"/>
            <p:cNvCxnSpPr/>
            <p:nvPr/>
          </p:nvCxnSpPr>
          <p:spPr>
            <a:xfrm>
              <a:off x="4324845" y="4785192"/>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9" name="Rectangle 28"/>
            <p:cNvSpPr/>
            <p:nvPr/>
          </p:nvSpPr>
          <p:spPr>
            <a:xfrm>
              <a:off x="3911850" y="4398677"/>
              <a:ext cx="399469" cy="769441"/>
            </a:xfrm>
            <a:prstGeom prst="rect">
              <a:avLst/>
            </a:prstGeom>
          </p:spPr>
          <p:txBody>
            <a:bodyPr wrap="none">
              <a:spAutoFit/>
            </a:bodyPr>
            <a:lstStyle/>
            <a:p>
              <a:pPr algn="ctr"/>
              <a:r>
                <a:rPr lang="en-GB" sz="4400" dirty="0"/>
                <a:t>1</a:t>
              </a:r>
            </a:p>
          </p:txBody>
        </p:sp>
      </p:grpSp>
      <p:sp>
        <p:nvSpPr>
          <p:cNvPr id="27" name="Yellow Circle"/>
          <p:cNvSpPr/>
          <p:nvPr/>
        </p:nvSpPr>
        <p:spPr>
          <a:xfrm>
            <a:off x="3791824" y="2330507"/>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Quiz</a:t>
            </a:r>
          </a:p>
        </p:txBody>
      </p:sp>
      <p:sp>
        <p:nvSpPr>
          <p:cNvPr id="31" name="Try Again!">
            <a:extLst>
              <a:ext uri="{FF2B5EF4-FFF2-40B4-BE49-F238E27FC236}">
                <a16:creationId xmlns:a16="http://schemas.microsoft.com/office/drawing/2014/main" id="{3784DBBA-BA0C-4D88-B64F-C69898662580}"/>
              </a:ext>
            </a:extLst>
          </p:cNvPr>
          <p:cNvSpPr txBox="1"/>
          <p:nvPr/>
        </p:nvSpPr>
        <p:spPr>
          <a:xfrm>
            <a:off x="864240" y="5589871"/>
            <a:ext cx="7394575" cy="461665"/>
          </a:xfrm>
          <a:prstGeom prst="rect">
            <a:avLst/>
          </a:prstGeom>
          <a:noFill/>
        </p:spPr>
        <p:txBody>
          <a:bodyPr wrap="square" rtlCol="0">
            <a:spAutoFit/>
          </a:bodyPr>
          <a:lstStyle/>
          <a:p>
            <a:pPr algn="ctr"/>
            <a:r>
              <a:rPr lang="en-GB" sz="2400" dirty="0"/>
              <a:t>Try again!</a:t>
            </a:r>
          </a:p>
        </p:txBody>
      </p:sp>
      <p:sp>
        <p:nvSpPr>
          <p:cNvPr id="32" name="Correct!">
            <a:extLst>
              <a:ext uri="{FF2B5EF4-FFF2-40B4-BE49-F238E27FC236}">
                <a16:creationId xmlns:a16="http://schemas.microsoft.com/office/drawing/2014/main" id="{47D62B31-A843-4711-A22B-0A520861B3A2}"/>
              </a:ext>
            </a:extLst>
          </p:cNvPr>
          <p:cNvSpPr txBox="1"/>
          <p:nvPr/>
        </p:nvSpPr>
        <p:spPr>
          <a:xfrm>
            <a:off x="865658" y="5581060"/>
            <a:ext cx="7394575" cy="461665"/>
          </a:xfrm>
          <a:prstGeom prst="rect">
            <a:avLst/>
          </a:prstGeom>
          <a:noFill/>
        </p:spPr>
        <p:txBody>
          <a:bodyPr wrap="square" rtlCol="0">
            <a:spAutoFit/>
          </a:bodyPr>
          <a:lstStyle/>
          <a:p>
            <a:pPr algn="ctr"/>
            <a:r>
              <a:rPr lang="en-GB" sz="2400" dirty="0"/>
              <a:t>Correct!</a:t>
            </a:r>
          </a:p>
        </p:txBody>
      </p:sp>
      <p:sp>
        <p:nvSpPr>
          <p:cNvPr id="2" name="Rectangle 1"/>
          <p:cNvSpPr/>
          <p:nvPr/>
        </p:nvSpPr>
        <p:spPr>
          <a:xfrm>
            <a:off x="755650" y="1722779"/>
            <a:ext cx="7632700" cy="430887"/>
          </a:xfrm>
          <a:prstGeom prst="rect">
            <a:avLst/>
          </a:prstGeom>
        </p:spPr>
        <p:txBody>
          <a:bodyPr wrap="square">
            <a:spAutoFit/>
          </a:bodyPr>
          <a:lstStyle/>
          <a:p>
            <a:pPr lvl="0" algn="ctr">
              <a:defRPr/>
            </a:pPr>
            <a:r>
              <a:rPr lang="en-GB" sz="2200" dirty="0">
                <a:solidFill>
                  <a:srgbClr val="1C1C1C"/>
                </a:solidFill>
              </a:rPr>
              <a:t>What is the answer to this fraction subtraction?</a:t>
            </a:r>
          </a:p>
        </p:txBody>
      </p:sp>
      <p:grpSp>
        <p:nvGrpSpPr>
          <p:cNvPr id="37" name="Group 36"/>
          <p:cNvGrpSpPr/>
          <p:nvPr/>
        </p:nvGrpSpPr>
        <p:grpSpPr>
          <a:xfrm>
            <a:off x="3808934" y="2646892"/>
            <a:ext cx="1382312" cy="954107"/>
            <a:chOff x="3716655" y="2646892"/>
            <a:chExt cx="1382312" cy="954107"/>
          </a:xfrm>
        </p:grpSpPr>
        <p:grpSp>
          <p:nvGrpSpPr>
            <p:cNvPr id="36" name="Group 35"/>
            <p:cNvGrpSpPr/>
            <p:nvPr/>
          </p:nvGrpSpPr>
          <p:grpSpPr>
            <a:xfrm>
              <a:off x="3716655" y="2646892"/>
              <a:ext cx="1382312" cy="954107"/>
              <a:chOff x="3716655" y="2646892"/>
              <a:chExt cx="1382312" cy="954107"/>
            </a:xfrm>
          </p:grpSpPr>
          <p:sp>
            <p:nvSpPr>
              <p:cNvPr id="17" name="TextBox 16"/>
              <p:cNvSpPr txBox="1"/>
              <p:nvPr/>
            </p:nvSpPr>
            <p:spPr>
              <a:xfrm>
                <a:off x="4758892" y="2646892"/>
                <a:ext cx="340075" cy="954107"/>
              </a:xfrm>
              <a:prstGeom prst="rect">
                <a:avLst/>
              </a:prstGeom>
              <a:noFill/>
            </p:spPr>
            <p:txBody>
              <a:bodyPr wrap="square" rtlCol="0">
                <a:spAutoFit/>
              </a:bodyPr>
              <a:lstStyle/>
              <a:p>
                <a:pPr algn="ctr"/>
                <a:r>
                  <a:rPr lang="en-GB" sz="2800" b="1" dirty="0"/>
                  <a:t>18</a:t>
                </a:r>
              </a:p>
            </p:txBody>
          </p:sp>
          <p:grpSp>
            <p:nvGrpSpPr>
              <p:cNvPr id="13" name="Group 12"/>
              <p:cNvGrpSpPr/>
              <p:nvPr/>
            </p:nvGrpSpPr>
            <p:grpSpPr>
              <a:xfrm>
                <a:off x="3716655" y="2646892"/>
                <a:ext cx="1329807" cy="954107"/>
                <a:chOff x="1727641" y="3501654"/>
                <a:chExt cx="1329807" cy="954107"/>
              </a:xfrm>
            </p:grpSpPr>
            <p:sp>
              <p:nvSpPr>
                <p:cNvPr id="14" name="TextBox 13"/>
                <p:cNvSpPr txBox="1"/>
                <p:nvPr/>
              </p:nvSpPr>
              <p:spPr>
                <a:xfrm>
                  <a:off x="1997070" y="3501654"/>
                  <a:ext cx="497585" cy="954107"/>
                </a:xfrm>
                <a:prstGeom prst="rect">
                  <a:avLst/>
                </a:prstGeom>
                <a:noFill/>
              </p:spPr>
              <p:txBody>
                <a:bodyPr wrap="square" rtlCol="0">
                  <a:spAutoFit/>
                </a:bodyPr>
                <a:lstStyle/>
                <a:p>
                  <a:pPr algn="ctr"/>
                  <a:r>
                    <a:rPr lang="en-GB" sz="2800" b="1" dirty="0"/>
                    <a:t>3</a:t>
                  </a:r>
                </a:p>
                <a:p>
                  <a:pPr algn="ctr"/>
                  <a:r>
                    <a:rPr lang="en-GB" sz="2800" b="1" dirty="0"/>
                    <a:t>5</a:t>
                  </a:r>
                </a:p>
              </p:txBody>
            </p:sp>
            <p:cxnSp>
              <p:nvCxnSpPr>
                <p:cNvPr id="15" name="Straight Connector 14"/>
                <p:cNvCxnSpPr/>
                <p:nvPr/>
              </p:nvCxnSpPr>
              <p:spPr>
                <a:xfrm>
                  <a:off x="2135458" y="3979765"/>
                  <a:ext cx="218192" cy="5706"/>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3" name="TextBox 32"/>
                <p:cNvSpPr txBox="1"/>
                <p:nvPr/>
              </p:nvSpPr>
              <p:spPr>
                <a:xfrm>
                  <a:off x="1727641" y="3630708"/>
                  <a:ext cx="497585" cy="646331"/>
                </a:xfrm>
                <a:prstGeom prst="rect">
                  <a:avLst/>
                </a:prstGeom>
                <a:noFill/>
              </p:spPr>
              <p:txBody>
                <a:bodyPr wrap="square" rtlCol="0">
                  <a:spAutoFit/>
                </a:bodyPr>
                <a:lstStyle/>
                <a:p>
                  <a:pPr algn="ctr"/>
                  <a:r>
                    <a:rPr lang="en-GB" sz="3600" b="1" dirty="0"/>
                    <a:t>1</a:t>
                  </a:r>
                </a:p>
              </p:txBody>
            </p:sp>
            <p:cxnSp>
              <p:nvCxnSpPr>
                <p:cNvPr id="34" name="Straight Connector 33"/>
                <p:cNvCxnSpPr/>
                <p:nvPr/>
              </p:nvCxnSpPr>
              <p:spPr>
                <a:xfrm>
                  <a:off x="2839256" y="3979765"/>
                  <a:ext cx="218192" cy="5706"/>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grpSp>
        <p:sp>
          <p:nvSpPr>
            <p:cNvPr id="18" name="Rectangle 17"/>
            <p:cNvSpPr/>
            <p:nvPr/>
          </p:nvSpPr>
          <p:spPr>
            <a:xfrm>
              <a:off x="4341101" y="2754070"/>
              <a:ext cx="485235" cy="707886"/>
            </a:xfrm>
            <a:prstGeom prst="rect">
              <a:avLst/>
            </a:prstGeom>
          </p:spPr>
          <p:txBody>
            <a:bodyPr wrap="square">
              <a:spAutoFit/>
            </a:bodyPr>
            <a:lstStyle/>
            <a:p>
              <a:pPr lvl="0" algn="ctr">
                <a:defRPr/>
              </a:pPr>
              <a:r>
                <a:rPr lang="en-GB" sz="4000" dirty="0">
                  <a:solidFill>
                    <a:srgbClr val="1C1C1C"/>
                  </a:solidFill>
                </a:rPr>
                <a:t>-</a:t>
              </a:r>
            </a:p>
          </p:txBody>
        </p:sp>
      </p:grpSp>
      <p:sp>
        <p:nvSpPr>
          <p:cNvPr id="20" name="Answer Outline">
            <a:extLst>
              <a:ext uri="{FF2B5EF4-FFF2-40B4-BE49-F238E27FC236}">
                <a16:creationId xmlns:a16="http://schemas.microsoft.com/office/drawing/2014/main" id="{F4AD4401-434D-4F67-B657-77D3F621D278}"/>
              </a:ext>
            </a:extLst>
          </p:cNvPr>
          <p:cNvSpPr/>
          <p:nvPr/>
        </p:nvSpPr>
        <p:spPr>
          <a:xfrm>
            <a:off x="3801114" y="4226843"/>
            <a:ext cx="1535987" cy="1113108"/>
          </a:xfrm>
          <a:prstGeom prst="roundRect">
            <a:avLst>
              <a:gd name="adj" fmla="val 0"/>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p:txBody>
      </p:sp>
      <p:sp>
        <p:nvSpPr>
          <p:cNvPr id="28" name="Pentagon 12">
            <a:extLst>
              <a:ext uri="{FF2B5EF4-FFF2-40B4-BE49-F238E27FC236}">
                <a16:creationId xmlns:a16="http://schemas.microsoft.com/office/drawing/2014/main" id="{81476A7B-076C-49A9-BF9B-8C4E92AFD1A7}"/>
              </a:ext>
            </a:extLst>
          </p:cNvPr>
          <p:cNvSpPr/>
          <p:nvPr/>
        </p:nvSpPr>
        <p:spPr>
          <a:xfrm flipH="1">
            <a:off x="3326860" y="765175"/>
            <a:ext cx="5370612"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Add and subtract fractions with different denominators and mixed numbers</a:t>
            </a:r>
          </a:p>
        </p:txBody>
      </p:sp>
      <p:grpSp>
        <p:nvGrpSpPr>
          <p:cNvPr id="4" name="Answer 3"/>
          <p:cNvGrpSpPr/>
          <p:nvPr/>
        </p:nvGrpSpPr>
        <p:grpSpPr>
          <a:xfrm>
            <a:off x="5884813" y="4210629"/>
            <a:ext cx="1535987" cy="1120511"/>
            <a:chOff x="5884813" y="4210629"/>
            <a:chExt cx="1535987" cy="1120511"/>
          </a:xfrm>
        </p:grpSpPr>
        <p:sp>
          <p:nvSpPr>
            <p:cNvPr id="19" name="Answer 3">
              <a:extLst>
                <a:ext uri="{FF2B5EF4-FFF2-40B4-BE49-F238E27FC236}">
                  <a16:creationId xmlns:a16="http://schemas.microsoft.com/office/drawing/2014/main" id="{F4AD4401-434D-4F67-B657-77D3F621D278}"/>
                </a:ext>
              </a:extLst>
            </p:cNvPr>
            <p:cNvSpPr/>
            <p:nvPr/>
          </p:nvSpPr>
          <p:spPr>
            <a:xfrm>
              <a:off x="5884813" y="4210629"/>
              <a:ext cx="1535987" cy="1120511"/>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20</a:t>
              </a:r>
            </a:p>
            <a:p>
              <a:pPr algn="ctr"/>
              <a:r>
                <a:rPr lang="en-GB" sz="3600" dirty="0">
                  <a:solidFill>
                    <a:schemeClr val="tx1"/>
                  </a:solidFill>
                </a:rPr>
                <a:t>40</a:t>
              </a:r>
            </a:p>
          </p:txBody>
        </p:sp>
        <p:cxnSp>
          <p:nvCxnSpPr>
            <p:cNvPr id="26" name="Straight Connector 25"/>
            <p:cNvCxnSpPr/>
            <p:nvPr/>
          </p:nvCxnSpPr>
          <p:spPr>
            <a:xfrm>
              <a:off x="6396837" y="4785192"/>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 name="Rectangle 2"/>
            <p:cNvSpPr/>
            <p:nvPr/>
          </p:nvSpPr>
          <p:spPr>
            <a:xfrm>
              <a:off x="5970317" y="4398677"/>
              <a:ext cx="399469" cy="769441"/>
            </a:xfrm>
            <a:prstGeom prst="rect">
              <a:avLst/>
            </a:prstGeom>
          </p:spPr>
          <p:txBody>
            <a:bodyPr wrap="none">
              <a:spAutoFit/>
            </a:bodyPr>
            <a:lstStyle/>
            <a:p>
              <a:pPr algn="ctr"/>
              <a:r>
                <a:rPr lang="en-GB" sz="4400" dirty="0"/>
                <a:t>1</a:t>
              </a:r>
            </a:p>
          </p:txBody>
        </p:sp>
      </p:grpSp>
      <p:grpSp>
        <p:nvGrpSpPr>
          <p:cNvPr id="6" name="Answer 1"/>
          <p:cNvGrpSpPr/>
          <p:nvPr/>
        </p:nvGrpSpPr>
        <p:grpSpPr>
          <a:xfrm>
            <a:off x="1685571" y="4211963"/>
            <a:ext cx="1535987" cy="1120511"/>
            <a:chOff x="1685571" y="4211963"/>
            <a:chExt cx="1535987" cy="1120511"/>
          </a:xfrm>
        </p:grpSpPr>
        <p:sp>
          <p:nvSpPr>
            <p:cNvPr id="23" name="Answer 1">
              <a:extLst>
                <a:ext uri="{FF2B5EF4-FFF2-40B4-BE49-F238E27FC236}">
                  <a16:creationId xmlns:a16="http://schemas.microsoft.com/office/drawing/2014/main" id="{B99A81FD-082F-4B15-A80E-1815A4412B24}"/>
                </a:ext>
              </a:extLst>
            </p:cNvPr>
            <p:cNvSpPr/>
            <p:nvPr/>
          </p:nvSpPr>
          <p:spPr>
            <a:xfrm>
              <a:off x="1685571" y="4211963"/>
              <a:ext cx="1535987" cy="1120511"/>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21</a:t>
              </a:r>
            </a:p>
            <a:p>
              <a:pPr algn="ctr"/>
              <a:r>
                <a:rPr lang="en-GB" sz="3600" dirty="0">
                  <a:solidFill>
                    <a:schemeClr val="tx1"/>
                  </a:solidFill>
                </a:rPr>
                <a:t>40</a:t>
              </a:r>
            </a:p>
          </p:txBody>
        </p:sp>
        <p:cxnSp>
          <p:nvCxnSpPr>
            <p:cNvPr id="24" name="Straight Connector 23"/>
            <p:cNvCxnSpPr/>
            <p:nvPr/>
          </p:nvCxnSpPr>
          <p:spPr>
            <a:xfrm>
              <a:off x="2203197" y="4785192"/>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0" name="Rectangle 29"/>
            <p:cNvSpPr/>
            <p:nvPr/>
          </p:nvSpPr>
          <p:spPr>
            <a:xfrm>
              <a:off x="1759961" y="4398677"/>
              <a:ext cx="399469" cy="769441"/>
            </a:xfrm>
            <a:prstGeom prst="rect">
              <a:avLst/>
            </a:prstGeom>
          </p:spPr>
          <p:txBody>
            <a:bodyPr wrap="none">
              <a:spAutoFit/>
            </a:bodyPr>
            <a:lstStyle/>
            <a:p>
              <a:pPr algn="ctr"/>
              <a:r>
                <a:rPr lang="en-GB" sz="4400" dirty="0"/>
                <a:t>1</a:t>
              </a:r>
            </a:p>
          </p:txBody>
        </p:sp>
      </p:grpSp>
      <p:sp>
        <p:nvSpPr>
          <p:cNvPr id="39" name="Rectangle 38">
            <a:hlinkClick r:id="rId2" action="ppaction://hlinksldjump"/>
          </p:cNvPr>
          <p:cNvSpPr/>
          <p:nvPr/>
        </p:nvSpPr>
        <p:spPr>
          <a:xfrm>
            <a:off x="444616" y="5624739"/>
            <a:ext cx="2776942" cy="468086"/>
          </a:xfrm>
          <a:prstGeom prst="rect">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3"/>
                </a:solidFill>
              </a:rPr>
              <a:t>Choose another objective</a:t>
            </a:r>
          </a:p>
        </p:txBody>
      </p:sp>
    </p:spTree>
    <p:extLst>
      <p:ext uri="{BB962C8B-B14F-4D97-AF65-F5344CB8AC3E}">
        <p14:creationId xmlns:p14="http://schemas.microsoft.com/office/powerpoint/2010/main" val="412461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right)">
                                      <p:cBhvr>
                                        <p:cTn id="10" dur="500"/>
                                        <p:tgtEl>
                                          <p:spTgt spid="2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1" nodeType="click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6"/>
                    </p:tgtEl>
                  </p:cond>
                </p:stCondLst>
                <p:endSync evt="end" delay="0">
                  <p:rtn val="all"/>
                </p:endSync>
                <p:childTnLst>
                  <p:par>
                    <p:cTn id="41" fill="hold">
                      <p:stCondLst>
                        <p:cond delay="0"/>
                      </p:stCondLst>
                      <p:childTnLst>
                        <p:par>
                          <p:cTn id="42" fill="hold">
                            <p:stCondLst>
                              <p:cond delay="0"/>
                            </p:stCondLst>
                            <p:childTnLst>
                              <p:par>
                                <p:cTn id="43" presetID="32" presetClass="emph" presetSubtype="0" fill="hold" nodeType="clickEffect">
                                  <p:stCondLst>
                                    <p:cond delay="0"/>
                                  </p:stCondLst>
                                  <p:childTnLst>
                                    <p:animRot by="120000">
                                      <p:cBhvr>
                                        <p:cTn id="44" dur="100" fill="hold">
                                          <p:stCondLst>
                                            <p:cond delay="0"/>
                                          </p:stCondLst>
                                        </p:cTn>
                                        <p:tgtEl>
                                          <p:spTgt spid="6"/>
                                        </p:tgtEl>
                                        <p:attrNameLst>
                                          <p:attrName>r</p:attrName>
                                        </p:attrNameLst>
                                      </p:cBhvr>
                                    </p:animRot>
                                    <p:animRot by="-240000">
                                      <p:cBhvr>
                                        <p:cTn id="45" dur="200" fill="hold">
                                          <p:stCondLst>
                                            <p:cond delay="200"/>
                                          </p:stCondLst>
                                        </p:cTn>
                                        <p:tgtEl>
                                          <p:spTgt spid="6"/>
                                        </p:tgtEl>
                                        <p:attrNameLst>
                                          <p:attrName>r</p:attrName>
                                        </p:attrNameLst>
                                      </p:cBhvr>
                                    </p:animRot>
                                    <p:animRot by="240000">
                                      <p:cBhvr>
                                        <p:cTn id="46" dur="200" fill="hold">
                                          <p:stCondLst>
                                            <p:cond delay="400"/>
                                          </p:stCondLst>
                                        </p:cTn>
                                        <p:tgtEl>
                                          <p:spTgt spid="6"/>
                                        </p:tgtEl>
                                        <p:attrNameLst>
                                          <p:attrName>r</p:attrName>
                                        </p:attrNameLst>
                                      </p:cBhvr>
                                    </p:animRot>
                                    <p:animRot by="-240000">
                                      <p:cBhvr>
                                        <p:cTn id="47" dur="200" fill="hold">
                                          <p:stCondLst>
                                            <p:cond delay="600"/>
                                          </p:stCondLst>
                                        </p:cTn>
                                        <p:tgtEl>
                                          <p:spTgt spid="6"/>
                                        </p:tgtEl>
                                        <p:attrNameLst>
                                          <p:attrName>r</p:attrName>
                                        </p:attrNameLst>
                                      </p:cBhvr>
                                    </p:animRot>
                                    <p:animRot by="120000">
                                      <p:cBhvr>
                                        <p:cTn id="48" dur="200" fill="hold">
                                          <p:stCondLst>
                                            <p:cond delay="800"/>
                                          </p:stCondLst>
                                        </p:cTn>
                                        <p:tgtEl>
                                          <p:spTgt spid="6"/>
                                        </p:tgtEl>
                                        <p:attrNameLst>
                                          <p:attrName>r</p:attrName>
                                        </p:attrNameLst>
                                      </p:cBhvr>
                                    </p:animRot>
                                  </p:childTnLst>
                                </p:cTn>
                              </p:par>
                              <p:par>
                                <p:cTn id="49" presetID="10" presetClass="entr" presetSubtype="0" fill="hold" grpId="2"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par>
                                <p:cTn id="52" presetID="10" presetClass="exit" presetSubtype="0" fill="hold" grpId="3" nodeType="withEffect">
                                  <p:stCondLst>
                                    <p:cond delay="1000"/>
                                  </p:stCondLst>
                                  <p:childTnLst>
                                    <p:animEffect transition="out" filter="fade">
                                      <p:cBhvr>
                                        <p:cTn id="53" dur="500"/>
                                        <p:tgtEl>
                                          <p:spTgt spid="31"/>
                                        </p:tgtEl>
                                      </p:cBhvr>
                                    </p:animEffect>
                                    <p:set>
                                      <p:cBhvr>
                                        <p:cTn id="54"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55" restart="whenNotActive" fill="hold" evtFilter="cancelBubble" nodeType="interactiveSeq">
                <p:stCondLst>
                  <p:cond evt="onClick" delay="0">
                    <p:tgtEl>
                      <p:spTgt spid="4"/>
                    </p:tgtEl>
                  </p:cond>
                </p:stCondLst>
                <p:endSync evt="end" delay="0">
                  <p:rtn val="all"/>
                </p:endSync>
                <p:childTnLst>
                  <p:par>
                    <p:cTn id="56" fill="hold">
                      <p:stCondLst>
                        <p:cond delay="0"/>
                      </p:stCondLst>
                      <p:childTnLst>
                        <p:par>
                          <p:cTn id="57" fill="hold">
                            <p:stCondLst>
                              <p:cond delay="0"/>
                            </p:stCondLst>
                            <p:childTnLst>
                              <p:par>
                                <p:cTn id="58" presetID="32" presetClass="emph" presetSubtype="0" fill="hold" nodeType="clickEffect">
                                  <p:stCondLst>
                                    <p:cond delay="0"/>
                                  </p:stCondLst>
                                  <p:childTnLst>
                                    <p:animRot by="120000">
                                      <p:cBhvr>
                                        <p:cTn id="59" dur="100" fill="hold">
                                          <p:stCondLst>
                                            <p:cond delay="0"/>
                                          </p:stCondLst>
                                        </p:cTn>
                                        <p:tgtEl>
                                          <p:spTgt spid="4"/>
                                        </p:tgtEl>
                                        <p:attrNameLst>
                                          <p:attrName>r</p:attrName>
                                        </p:attrNameLst>
                                      </p:cBhvr>
                                    </p:animRot>
                                    <p:animRot by="-240000">
                                      <p:cBhvr>
                                        <p:cTn id="60" dur="200" fill="hold">
                                          <p:stCondLst>
                                            <p:cond delay="200"/>
                                          </p:stCondLst>
                                        </p:cTn>
                                        <p:tgtEl>
                                          <p:spTgt spid="4"/>
                                        </p:tgtEl>
                                        <p:attrNameLst>
                                          <p:attrName>r</p:attrName>
                                        </p:attrNameLst>
                                      </p:cBhvr>
                                    </p:animRot>
                                    <p:animRot by="240000">
                                      <p:cBhvr>
                                        <p:cTn id="61" dur="200" fill="hold">
                                          <p:stCondLst>
                                            <p:cond delay="400"/>
                                          </p:stCondLst>
                                        </p:cTn>
                                        <p:tgtEl>
                                          <p:spTgt spid="4"/>
                                        </p:tgtEl>
                                        <p:attrNameLst>
                                          <p:attrName>r</p:attrName>
                                        </p:attrNameLst>
                                      </p:cBhvr>
                                    </p:animRot>
                                    <p:animRot by="-240000">
                                      <p:cBhvr>
                                        <p:cTn id="62" dur="200" fill="hold">
                                          <p:stCondLst>
                                            <p:cond delay="600"/>
                                          </p:stCondLst>
                                        </p:cTn>
                                        <p:tgtEl>
                                          <p:spTgt spid="4"/>
                                        </p:tgtEl>
                                        <p:attrNameLst>
                                          <p:attrName>r</p:attrName>
                                        </p:attrNameLst>
                                      </p:cBhvr>
                                    </p:animRot>
                                    <p:animRot by="120000">
                                      <p:cBhvr>
                                        <p:cTn id="63" dur="200" fill="hold">
                                          <p:stCondLst>
                                            <p:cond delay="800"/>
                                          </p:stCondLst>
                                        </p:cTn>
                                        <p:tgtEl>
                                          <p:spTgt spid="4"/>
                                        </p:tgtEl>
                                        <p:attrNameLst>
                                          <p:attrName>r</p:attrName>
                                        </p:attrNameLst>
                                      </p:cBhvr>
                                    </p:animRot>
                                  </p:childTnLst>
                                </p:cTn>
                              </p:par>
                              <p:par>
                                <p:cTn id="64" presetID="10" presetClass="entr" presetSubtype="0" fill="hold" grpId="0"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par>
                                <p:cTn id="67" presetID="10" presetClass="exit" presetSubtype="0" fill="hold" grpId="1" nodeType="withEffect">
                                  <p:stCondLst>
                                    <p:cond delay="1000"/>
                                  </p:stCondLst>
                                  <p:childTnLst>
                                    <p:animEffect transition="out" filter="fade">
                                      <p:cBhvr>
                                        <p:cTn id="68" dur="500"/>
                                        <p:tgtEl>
                                          <p:spTgt spid="31"/>
                                        </p:tgtEl>
                                      </p:cBhvr>
                                    </p:animEffect>
                                    <p:set>
                                      <p:cBhvr>
                                        <p:cTn id="69"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70" restart="whenNotActive" fill="hold" evtFilter="cancelBubble" nodeType="interactiveSeq">
                <p:stCondLst>
                  <p:cond evt="onClick" delay="0">
                    <p:tgtEl>
                      <p:spTgt spid="5"/>
                    </p:tgtEl>
                  </p:cond>
                </p:stCondLst>
                <p:endSync evt="end" delay="0">
                  <p:rtn val="all"/>
                </p:endSync>
                <p:childTnLst>
                  <p:par>
                    <p:cTn id="71" fill="hold">
                      <p:stCondLst>
                        <p:cond delay="0"/>
                      </p:stCondLst>
                      <p:childTnLst>
                        <p:par>
                          <p:cTn id="72" fill="hold">
                            <p:stCondLst>
                              <p:cond delay="0"/>
                            </p:stCondLst>
                            <p:childTnLst>
                              <p:par>
                                <p:cTn id="73" presetID="21" presetClass="entr" presetSubtype="1"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heel(1)">
                                      <p:cBhvr>
                                        <p:cTn id="75" dur="1000"/>
                                        <p:tgtEl>
                                          <p:spTgt spid="2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500"/>
                                        <p:tgtEl>
                                          <p:spTgt spid="32"/>
                                        </p:tgtEl>
                                      </p:cBhvr>
                                    </p:animEffect>
                                  </p:childTnLst>
                                </p:cTn>
                              </p:par>
                              <p:par>
                                <p:cTn id="79" presetID="10" presetClass="exit" presetSubtype="0" fill="hold" grpId="1" nodeType="withEffect">
                                  <p:stCondLst>
                                    <p:cond delay="1000"/>
                                  </p:stCondLst>
                                  <p:childTnLst>
                                    <p:animEffect transition="out" filter="fade">
                                      <p:cBhvr>
                                        <p:cTn id="80" dur="500"/>
                                        <p:tgtEl>
                                          <p:spTgt spid="32"/>
                                        </p:tgtEl>
                                      </p:cBhvr>
                                    </p:animEffect>
                                    <p:set>
                                      <p:cBhvr>
                                        <p:cTn id="8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2" restart="whenNotActive" fill="hold" evtFilter="cancelBubble" nodeType="interactiveSeq">
                <p:stCondLst>
                  <p:cond evt="onClick" delay="0">
                    <p:tgtEl>
                      <p:spTgt spid="39"/>
                    </p:tgtEl>
                  </p:cond>
                </p:stCondLst>
                <p:endSync evt="end" delay="0">
                  <p:rtn val="all"/>
                </p:endSync>
                <p:childTnLst>
                  <p:par>
                    <p:cTn id="83" fill="hold">
                      <p:stCondLst>
                        <p:cond delay="0"/>
                      </p:stCondLst>
                      <p:childTnLst>
                        <p:par>
                          <p:cTn id="84" fill="hold">
                            <p:stCondLst>
                              <p:cond delay="0"/>
                            </p:stCondLst>
                            <p:childTnLst>
                              <p:par>
                                <p:cTn id="85" presetID="3" presetClass="emph" presetSubtype="2" fill="hold" grpId="0" nodeType="clickEffect">
                                  <p:stCondLst>
                                    <p:cond delay="0"/>
                                  </p:stCondLst>
                                  <p:childTnLst>
                                    <p:animClr clrSpc="rgb" dir="cw">
                                      <p:cBhvr override="childStyle">
                                        <p:cTn id="86" dur="2000" fill="hold"/>
                                        <p:tgtEl>
                                          <p:spTgt spid="39"/>
                                        </p:tgtEl>
                                        <p:attrNameLst>
                                          <p:attrName>style.color</p:attrName>
                                        </p:attrNameLst>
                                      </p:cBhvr>
                                      <p:to>
                                        <a:srgbClr val="AED289"/>
                                      </p:to>
                                    </p:animClr>
                                  </p:childTnLst>
                                </p:cTn>
                              </p:par>
                            </p:childTnLst>
                          </p:cTn>
                        </p:par>
                      </p:childTnLst>
                    </p:cTn>
                  </p:par>
                </p:childTnLst>
              </p:cTn>
              <p:nextCondLst>
                <p:cond evt="onClick" delay="0">
                  <p:tgtEl>
                    <p:spTgt spid="39"/>
                  </p:tgtEl>
                </p:cond>
              </p:nextCondLst>
            </p:seq>
          </p:childTnLst>
        </p:cTn>
      </p:par>
    </p:tnLst>
    <p:bldLst>
      <p:bldP spid="27" grpId="0" animBg="1"/>
      <p:bldP spid="10" grpId="0" animBg="1"/>
      <p:bldP spid="31" grpId="0"/>
      <p:bldP spid="31" grpId="1"/>
      <p:bldP spid="31" grpId="2"/>
      <p:bldP spid="31" grpId="3"/>
      <p:bldP spid="32" grpId="0"/>
      <p:bldP spid="32" grpId="1"/>
      <p:bldP spid="2" grpId="0"/>
      <p:bldP spid="20" grpId="0" animBg="1"/>
      <p:bldP spid="28" grpId="0" animBg="1"/>
      <p:bldP spid="39" grpId="0" animBg="1"/>
      <p:bldP spid="39"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3" name="Table 32">
                <a:extLst>
                  <a:ext uri="{FF2B5EF4-FFF2-40B4-BE49-F238E27FC236}">
                    <a16:creationId xmlns:a16="http://schemas.microsoft.com/office/drawing/2014/main" id="{B8B37671-1EBA-4B74-ABA9-10DEBD7BD457}"/>
                  </a:ext>
                </a:extLst>
              </p:cNvPr>
              <p:cNvGraphicFramePr>
                <a:graphicFrameLocks noGrp="1"/>
              </p:cNvGraphicFramePr>
              <p:nvPr>
                <p:extLst>
                  <p:ext uri="{D42A27DB-BD31-4B8C-83A1-F6EECF244321}">
                    <p14:modId xmlns:p14="http://schemas.microsoft.com/office/powerpoint/2010/main" val="1509842691"/>
                  </p:ext>
                </p:extLst>
              </p:nvPr>
            </p:nvGraphicFramePr>
            <p:xfrm>
              <a:off x="755650" y="2683198"/>
              <a:ext cx="7739403" cy="3480118"/>
            </p:xfrm>
            <a:graphic>
              <a:graphicData uri="http://schemas.openxmlformats.org/drawingml/2006/table">
                <a:tbl>
                  <a:tblPr firstRow="1" bandRow="1">
                    <a:tableStyleId>{5C22544A-7EE6-4342-B048-85BDC9FD1C3A}</a:tableStyleId>
                  </a:tblPr>
                  <a:tblGrid>
                    <a:gridCol w="2579801">
                      <a:extLst>
                        <a:ext uri="{9D8B030D-6E8A-4147-A177-3AD203B41FA5}">
                          <a16:colId xmlns:a16="http://schemas.microsoft.com/office/drawing/2014/main" val="912896660"/>
                        </a:ext>
                      </a:extLst>
                    </a:gridCol>
                    <a:gridCol w="2579801">
                      <a:extLst>
                        <a:ext uri="{9D8B030D-6E8A-4147-A177-3AD203B41FA5}">
                          <a16:colId xmlns:a16="http://schemas.microsoft.com/office/drawing/2014/main" val="897835580"/>
                        </a:ext>
                      </a:extLst>
                    </a:gridCol>
                    <a:gridCol w="2579801">
                      <a:extLst>
                        <a:ext uri="{9D8B030D-6E8A-4147-A177-3AD203B41FA5}">
                          <a16:colId xmlns:a16="http://schemas.microsoft.com/office/drawing/2014/main" val="2147720083"/>
                        </a:ext>
                      </a:extLst>
                    </a:gridCol>
                  </a:tblGrid>
                  <a:tr h="3183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Twinkl" pitchFamily="50" charset="0"/>
                            </a:rPr>
                            <a:t>Multiplying a proper fraction by a whole</a:t>
                          </a:r>
                          <a:r>
                            <a:rPr lang="en-GB" sz="1200" b="1" baseline="0" dirty="0">
                              <a:solidFill>
                                <a:schemeClr val="bg1"/>
                              </a:solidFill>
                              <a:latin typeface="Twinkl" pitchFamily="50" charset="0"/>
                            </a:rPr>
                            <a:t> number</a:t>
                          </a:r>
                          <a:endParaRPr lang="en-GB" sz="1200" b="1" dirty="0">
                            <a:solidFill>
                              <a:schemeClr val="bg1"/>
                            </a:solidFill>
                            <a:latin typeface="Twinkl" pitchFamily="50"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7F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Twinkl" pitchFamily="50" charset="0"/>
                            </a:rPr>
                            <a:t>Multiplying pairs of proper</a:t>
                          </a:r>
                          <a:r>
                            <a:rPr lang="en-GB" sz="1200" b="1" baseline="0" dirty="0">
                              <a:solidFill>
                                <a:schemeClr val="bg1"/>
                              </a:solidFill>
                              <a:latin typeface="Twinkl" pitchFamily="50" charset="0"/>
                            </a:rPr>
                            <a:t> fractions</a:t>
                          </a:r>
                          <a:endParaRPr lang="en-GB" altLang="en-US" sz="1200" b="1" dirty="0">
                            <a:solidFill>
                              <a:schemeClr val="bg1"/>
                            </a:solidFill>
                            <a:latin typeface="Twinkl" pitchFamily="50"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7F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1200" b="1" dirty="0">
                              <a:solidFill>
                                <a:schemeClr val="bg1"/>
                              </a:solidFill>
                              <a:latin typeface="Twinkl" pitchFamily="50" charset="0"/>
                            </a:rPr>
                            <a:t>Cancelling out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7F4D"/>
                        </a:solidFill>
                      </a:tcPr>
                    </a:tc>
                    <a:extLst>
                      <a:ext uri="{0D108BD9-81ED-4DB2-BD59-A6C34878D82A}">
                        <a16:rowId xmlns:a16="http://schemas.microsoft.com/office/drawing/2014/main" val="4174783574"/>
                      </a:ext>
                    </a:extLst>
                  </a:tr>
                  <a:tr h="9896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GB" sz="1200" b="0" i="1" smtClean="0">
                                      <a:solidFill>
                                        <a:schemeClr val="tx1"/>
                                      </a:solidFill>
                                      <a:latin typeface="Cambria Math" panose="02040503050406030204" pitchFamily="18" charset="0"/>
                                    </a:rPr>
                                  </m:ctrlPr>
                                </m:fPr>
                                <m:num>
                                  <m:r>
                                    <m:rPr>
                                      <m:nor/>
                                    </m:rPr>
                                    <a:rPr lang="en-GB" sz="1200" b="0" i="0" smtClean="0">
                                      <a:solidFill>
                                        <a:schemeClr val="tx1"/>
                                      </a:solidFill>
                                      <a:latin typeface="Twinkl" pitchFamily="50" charset="0"/>
                                    </a:rPr>
                                    <m:t>5</m:t>
                                  </m:r>
                                </m:num>
                                <m:den>
                                  <m:r>
                                    <m:rPr>
                                      <m:nor/>
                                    </m:rPr>
                                    <a:rPr lang="en-GB" sz="1200" b="0" i="0" smtClean="0">
                                      <a:solidFill>
                                        <a:schemeClr val="tx1"/>
                                      </a:solidFill>
                                      <a:latin typeface="Twinkl" pitchFamily="50" charset="0"/>
                                    </a:rPr>
                                    <m:t>9</m:t>
                                  </m:r>
                                </m:den>
                              </m:f>
                            </m:oMath>
                          </a14:m>
                          <a:r>
                            <a:rPr lang="en-GB" sz="1200" b="0" dirty="0">
                              <a:solidFill>
                                <a:schemeClr val="tx1"/>
                              </a:solidFill>
                              <a:latin typeface="Twinkl" pitchFamily="50" charset="0"/>
                            </a:rPr>
                            <a:t> × 4</a:t>
                          </a:r>
                          <a:r>
                            <a:rPr lang="en-GB" sz="1200" b="1" baseline="0" dirty="0">
                              <a:solidFill>
                                <a:schemeClr val="tx1"/>
                              </a:solidFill>
                              <a:latin typeface="Twinkl" pitchFamily="50"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Twinkl" pitchFamily="50" charset="0"/>
                            </a:rPr>
                            <a:t>Whole numbers can be written as fractions with a denominator of 1.</a:t>
                          </a:r>
                          <a:r>
                            <a:rPr lang="en-GB" sz="1200" b="0" baseline="0" dirty="0">
                              <a:solidFill>
                                <a:schemeClr val="tx1"/>
                              </a:solidFill>
                              <a:latin typeface="Twinkl" pitchFamily="50" charset="0"/>
                            </a:rPr>
                            <a:t> </a:t>
                          </a:r>
                          <a:r>
                            <a:rPr lang="en-GB" sz="1200" b="0" dirty="0">
                              <a:solidFill>
                                <a:schemeClr val="tx1"/>
                              </a:solidFill>
                              <a:latin typeface="Twinkl" pitchFamily="50" charset="0"/>
                            </a:rPr>
                            <a:t>So 4 </a:t>
                          </a:r>
                          <a14:m>
                            <m:oMath xmlns:m="http://schemas.openxmlformats.org/officeDocument/2006/math">
                              <m:r>
                                <a:rPr lang="en-GB" sz="1200" b="0" i="0" smtClean="0">
                                  <a:solidFill>
                                    <a:schemeClr val="tx1"/>
                                  </a:solidFill>
                                  <a:latin typeface="Cambria Math" panose="02040503050406030204" pitchFamily="18" charset="0"/>
                                </a:rPr>
                                <m:t>= </m:t>
                              </m:r>
                              <m:f>
                                <m:fPr>
                                  <m:ctrlPr>
                                    <a:rPr lang="en-GB" sz="1200" b="0" i="1" smtClean="0">
                                      <a:solidFill>
                                        <a:schemeClr val="tx1"/>
                                      </a:solidFill>
                                      <a:latin typeface="Cambria Math" panose="02040503050406030204" pitchFamily="18" charset="0"/>
                                    </a:rPr>
                                  </m:ctrlPr>
                                </m:fPr>
                                <m:num>
                                  <m:r>
                                    <m:rPr>
                                      <m:nor/>
                                    </m:rPr>
                                    <a:rPr lang="en-GB" sz="1200" b="0" i="0" smtClean="0">
                                      <a:solidFill>
                                        <a:schemeClr val="tx1"/>
                                      </a:solidFill>
                                      <a:latin typeface="Twinkl" pitchFamily="50" charset="0"/>
                                    </a:rPr>
                                    <m:t>4</m:t>
                                  </m:r>
                                </m:num>
                                <m:den>
                                  <m:r>
                                    <m:rPr>
                                      <m:nor/>
                                    </m:rPr>
                                    <a:rPr lang="en-GB" sz="1200" b="0" i="0" smtClean="0">
                                      <a:solidFill>
                                        <a:schemeClr val="tx1"/>
                                      </a:solidFill>
                                      <a:latin typeface="Twinkl" pitchFamily="50" charset="0"/>
                                    </a:rPr>
                                    <m:t>1</m:t>
                                  </m:r>
                                </m:den>
                              </m:f>
                            </m:oMath>
                          </a14:m>
                          <a:endParaRPr lang="en-GB" sz="1200" b="0" dirty="0">
                            <a:solidFill>
                              <a:schemeClr val="tx1"/>
                            </a:solidFill>
                            <a:latin typeface="Twinkl"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Twinkl"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Twinkl" pitchFamily="50" charset="0"/>
                            </a:rPr>
                            <a:t>The calculation is now</a:t>
                          </a:r>
                          <a:r>
                            <a:rPr lang="en-GB" sz="1200" b="0" baseline="0" dirty="0">
                              <a:solidFill>
                                <a:schemeClr val="tx1"/>
                              </a:solidFill>
                              <a:latin typeface="Twinkl" pitchFamily="50" charset="0"/>
                            </a:rPr>
                            <a:t> written, </a:t>
                          </a:r>
                          <a:endParaRPr lang="en-GB" sz="1000" b="0" baseline="0" dirty="0">
                            <a:solidFill>
                              <a:schemeClr val="tx1"/>
                            </a:solidFill>
                            <a:latin typeface="Twinkl"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baseline="0" dirty="0">
                              <a:solidFill>
                                <a:schemeClr val="tx1"/>
                              </a:solidFill>
                              <a:latin typeface="Twinkl" pitchFamily="50" charset="0"/>
                            </a:rPr>
                            <a:t> </a:t>
                          </a:r>
                          <a14:m>
                            <m:oMath xmlns:m="http://schemas.openxmlformats.org/officeDocument/2006/math">
                              <m:f>
                                <m:fPr>
                                  <m:ctrlPr>
                                    <a:rPr lang="en-GB" sz="1200" b="0" i="1" smtClean="0">
                                      <a:solidFill>
                                        <a:schemeClr val="tx1"/>
                                      </a:solidFill>
                                      <a:latin typeface="Cambria Math" panose="02040503050406030204" pitchFamily="18" charset="0"/>
                                    </a:rPr>
                                  </m:ctrlPr>
                                </m:fPr>
                                <m:num>
                                  <m:r>
                                    <m:rPr>
                                      <m:nor/>
                                    </m:rPr>
                                    <a:rPr lang="en-GB" sz="1200" b="0" i="0" smtClean="0">
                                      <a:solidFill>
                                        <a:schemeClr val="tx1"/>
                                      </a:solidFill>
                                      <a:latin typeface="Twinkl" pitchFamily="50" charset="0"/>
                                    </a:rPr>
                                    <m:t>5</m:t>
                                  </m:r>
                                </m:num>
                                <m:den>
                                  <m:r>
                                    <m:rPr>
                                      <m:nor/>
                                    </m:rPr>
                                    <a:rPr lang="en-GB" sz="1200" b="0" i="0" smtClean="0">
                                      <a:solidFill>
                                        <a:schemeClr val="tx1"/>
                                      </a:solidFill>
                                      <a:latin typeface="Twinkl" pitchFamily="50" charset="0"/>
                                    </a:rPr>
                                    <m:t>9</m:t>
                                  </m:r>
                                </m:den>
                              </m:f>
                            </m:oMath>
                          </a14:m>
                          <a:r>
                            <a:rPr lang="en-GB" sz="1200" b="0" dirty="0">
                              <a:solidFill>
                                <a:schemeClr val="tx1"/>
                              </a:solidFill>
                              <a:latin typeface="Twinkl" pitchFamily="50" charset="0"/>
                            </a:rPr>
                            <a:t> × </a:t>
                          </a:r>
                          <a14:m>
                            <m:oMath xmlns:m="http://schemas.openxmlformats.org/officeDocument/2006/math">
                              <m:f>
                                <m:fPr>
                                  <m:ctrlPr>
                                    <a:rPr lang="en-GB" sz="1200" b="0" i="1" smtClean="0">
                                      <a:solidFill>
                                        <a:schemeClr val="tx1"/>
                                      </a:solidFill>
                                      <a:latin typeface="Cambria Math" panose="02040503050406030204" pitchFamily="18" charset="0"/>
                                    </a:rPr>
                                  </m:ctrlPr>
                                </m:fPr>
                                <m:num>
                                  <m:r>
                                    <m:rPr>
                                      <m:nor/>
                                    </m:rPr>
                                    <a:rPr lang="en-GB" sz="1200" b="0" i="0" smtClean="0">
                                      <a:solidFill>
                                        <a:schemeClr val="tx1"/>
                                      </a:solidFill>
                                      <a:latin typeface="Twinkl" pitchFamily="50" charset="0"/>
                                    </a:rPr>
                                    <m:t>4</m:t>
                                  </m:r>
                                </m:num>
                                <m:den>
                                  <m:r>
                                    <m:rPr>
                                      <m:nor/>
                                    </m:rPr>
                                    <a:rPr lang="en-GB" sz="1200" b="0" i="0" smtClean="0">
                                      <a:solidFill>
                                        <a:schemeClr val="tx1"/>
                                      </a:solidFill>
                                      <a:latin typeface="Twinkl" pitchFamily="50" charset="0"/>
                                    </a:rPr>
                                    <m:t>1</m:t>
                                  </m:r>
                                </m:den>
                              </m:f>
                            </m:oMath>
                          </a14:m>
                          <a:endParaRPr lang="en-GB" sz="1200" b="0" dirty="0">
                            <a:solidFill>
                              <a:schemeClr val="tx1"/>
                            </a:solidFill>
                            <a:latin typeface="Twinkl"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0" dirty="0">
                            <a:solidFill>
                              <a:schemeClr val="tx1"/>
                            </a:solidFill>
                            <a:latin typeface="Twinkl"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Twinkl" pitchFamily="50" charset="0"/>
                            </a:rPr>
                            <a:t>To calculate the answer, multiply the numerators and then multiply the denominators.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Twinkl" pitchFamily="50" charset="0"/>
                            </a:rPr>
                            <a:t> </a:t>
                          </a:r>
                          <a14:m>
                            <m:oMath xmlns:m="http://schemas.openxmlformats.org/officeDocument/2006/math">
                              <m:f>
                                <m:fPr>
                                  <m:ctrlPr>
                                    <a:rPr lang="en-GB" sz="1200" b="0" i="1" smtClean="0">
                                      <a:solidFill>
                                        <a:schemeClr val="tx1"/>
                                      </a:solidFill>
                                      <a:latin typeface="Cambria Math" panose="02040503050406030204" pitchFamily="18" charset="0"/>
                                    </a:rPr>
                                  </m:ctrlPr>
                                </m:fPr>
                                <m:num>
                                  <m:r>
                                    <m:rPr>
                                      <m:nor/>
                                    </m:rPr>
                                    <a:rPr lang="en-GB" sz="1200" b="0" i="0" smtClean="0">
                                      <a:solidFill>
                                        <a:schemeClr val="tx1"/>
                                      </a:solidFill>
                                      <a:latin typeface="Twinkl" pitchFamily="50" charset="0"/>
                                    </a:rPr>
                                    <m:t>5</m:t>
                                  </m:r>
                                </m:num>
                                <m:den>
                                  <m:r>
                                    <m:rPr>
                                      <m:nor/>
                                    </m:rPr>
                                    <a:rPr lang="en-GB" sz="1200" b="0" i="0" smtClean="0">
                                      <a:solidFill>
                                        <a:schemeClr val="tx1"/>
                                      </a:solidFill>
                                      <a:latin typeface="Twinkl" pitchFamily="50" charset="0"/>
                                    </a:rPr>
                                    <m:t>9</m:t>
                                  </m:r>
                                </m:den>
                              </m:f>
                            </m:oMath>
                          </a14:m>
                          <a:r>
                            <a:rPr lang="en-GB" sz="1200" b="0" dirty="0">
                              <a:solidFill>
                                <a:schemeClr val="tx1"/>
                              </a:solidFill>
                              <a:latin typeface="Twinkl" pitchFamily="50" charset="0"/>
                            </a:rPr>
                            <a:t> × </a:t>
                          </a:r>
                          <a14:m>
                            <m:oMath xmlns:m="http://schemas.openxmlformats.org/officeDocument/2006/math">
                              <m:f>
                                <m:fPr>
                                  <m:ctrlPr>
                                    <a:rPr lang="en-GB" sz="1200" b="0" i="1" smtClean="0">
                                      <a:solidFill>
                                        <a:schemeClr val="tx1"/>
                                      </a:solidFill>
                                      <a:latin typeface="Cambria Math" panose="02040503050406030204" pitchFamily="18" charset="0"/>
                                    </a:rPr>
                                  </m:ctrlPr>
                                </m:fPr>
                                <m:num>
                                  <m:r>
                                    <m:rPr>
                                      <m:nor/>
                                    </m:rPr>
                                    <a:rPr lang="en-GB" sz="1200" b="0" i="0" smtClean="0">
                                      <a:solidFill>
                                        <a:schemeClr val="tx1"/>
                                      </a:solidFill>
                                      <a:latin typeface="Twinkl" pitchFamily="50" charset="0"/>
                                    </a:rPr>
                                    <m:t>4</m:t>
                                  </m:r>
                                </m:num>
                                <m:den>
                                  <m:r>
                                    <m:rPr>
                                      <m:nor/>
                                    </m:rPr>
                                    <a:rPr lang="en-GB" sz="1200" b="0" i="0" smtClean="0">
                                      <a:solidFill>
                                        <a:schemeClr val="tx1"/>
                                      </a:solidFill>
                                      <a:latin typeface="Twinkl" pitchFamily="50" charset="0"/>
                                    </a:rPr>
                                    <m:t>1</m:t>
                                  </m:r>
                                </m:den>
                              </m:f>
                            </m:oMath>
                          </a14:m>
                          <a:r>
                            <a:rPr lang="en-GB" sz="1200" b="0" dirty="0">
                              <a:solidFill>
                                <a:schemeClr val="tx1"/>
                              </a:solidFill>
                              <a:latin typeface="Twinkl" pitchFamily="50" charset="0"/>
                            </a:rPr>
                            <a:t> = </a:t>
                          </a:r>
                          <a14:m>
                            <m:oMath xmlns:m="http://schemas.openxmlformats.org/officeDocument/2006/math">
                              <m:f>
                                <m:fPr>
                                  <m:ctrlPr>
                                    <a:rPr lang="en-GB" sz="1200" b="0" i="1" smtClean="0">
                                      <a:solidFill>
                                        <a:schemeClr val="tx1"/>
                                      </a:solidFill>
                                      <a:latin typeface="Cambria Math" panose="02040503050406030204" pitchFamily="18" charset="0"/>
                                    </a:rPr>
                                  </m:ctrlPr>
                                </m:fPr>
                                <m:num>
                                  <m:r>
                                    <m:rPr>
                                      <m:nor/>
                                    </m:rPr>
                                    <a:rPr lang="en-GB" sz="1200" b="0" i="0" smtClean="0">
                                      <a:solidFill>
                                        <a:schemeClr val="tx1"/>
                                      </a:solidFill>
                                      <a:latin typeface="Twinkl" pitchFamily="50" charset="0"/>
                                    </a:rPr>
                                    <m:t>20</m:t>
                                  </m:r>
                                </m:num>
                                <m:den>
                                  <m:r>
                                    <m:rPr>
                                      <m:nor/>
                                    </m:rPr>
                                    <a:rPr lang="en-GB" sz="1200" b="0" i="0" smtClean="0">
                                      <a:solidFill>
                                        <a:schemeClr val="tx1"/>
                                      </a:solidFill>
                                      <a:latin typeface="Twinkl" pitchFamily="50" charset="0"/>
                                    </a:rPr>
                                    <m:t>9</m:t>
                                  </m:r>
                                </m:den>
                              </m:f>
                            </m:oMath>
                          </a14:m>
                          <a:r>
                            <a:rPr lang="en-GB" sz="1200" b="0" dirty="0">
                              <a:solidFill>
                                <a:schemeClr val="tx1"/>
                              </a:solidFill>
                              <a:latin typeface="Twinkl" pitchFamily="50" charset="0"/>
                            </a:rPr>
                            <a:t> </a:t>
                          </a:r>
                          <a14:m>
                            <m:oMath xmlns:m="http://schemas.openxmlformats.org/officeDocument/2006/math">
                              <m:r>
                                <a:rPr lang="en-GB" sz="1200" b="0" i="0" smtClean="0">
                                  <a:solidFill>
                                    <a:schemeClr val="tx1"/>
                                  </a:solidFill>
                                  <a:latin typeface="Cambria Math" panose="02040503050406030204" pitchFamily="18" charset="0"/>
                                </a:rPr>
                                <m:t>                  </m:t>
                              </m:r>
                              <m:f>
                                <m:fPr>
                                  <m:ctrlPr>
                                    <a:rPr lang="en-GB" sz="1200" b="0" i="1" smtClean="0">
                                      <a:solidFill>
                                        <a:schemeClr val="tx1"/>
                                      </a:solidFill>
                                      <a:latin typeface="Cambria Math" panose="02040503050406030204" pitchFamily="18" charset="0"/>
                                    </a:rPr>
                                  </m:ctrlPr>
                                </m:fPr>
                                <m:num>
                                  <m:r>
                                    <m:rPr>
                                      <m:nor/>
                                    </m:rPr>
                                    <a:rPr lang="en-GB" sz="1200" b="0" i="0" smtClean="0">
                                      <a:solidFill>
                                        <a:schemeClr val="tx1"/>
                                      </a:solidFill>
                                      <a:latin typeface="Twinkl" pitchFamily="50" charset="0"/>
                                    </a:rPr>
                                    <m:t>20</m:t>
                                  </m:r>
                                </m:num>
                                <m:den>
                                  <m:r>
                                    <m:rPr>
                                      <m:nor/>
                                    </m:rPr>
                                    <a:rPr lang="en-GB" sz="1200" b="0" i="0" smtClean="0">
                                      <a:solidFill>
                                        <a:schemeClr val="tx1"/>
                                      </a:solidFill>
                                      <a:latin typeface="Twinkl" pitchFamily="50" charset="0"/>
                                    </a:rPr>
                                    <m:t>9</m:t>
                                  </m:r>
                                </m:den>
                              </m:f>
                            </m:oMath>
                          </a14:m>
                          <a:r>
                            <a:rPr lang="en-GB" sz="1200" b="0" dirty="0">
                              <a:solidFill>
                                <a:schemeClr val="tx1"/>
                              </a:solidFill>
                              <a:latin typeface="Twinkl" pitchFamily="50" charset="0"/>
                            </a:rPr>
                            <a:t> = 2 </a:t>
                          </a:r>
                          <a14:m>
                            <m:oMath xmlns:m="http://schemas.openxmlformats.org/officeDocument/2006/math">
                              <m:f>
                                <m:fPr>
                                  <m:ctrlPr>
                                    <a:rPr lang="en-GB" sz="1200" b="0" i="1" smtClean="0">
                                      <a:solidFill>
                                        <a:schemeClr val="tx1"/>
                                      </a:solidFill>
                                      <a:latin typeface="Cambria Math" panose="02040503050406030204" pitchFamily="18" charset="0"/>
                                    </a:rPr>
                                  </m:ctrlPr>
                                </m:fPr>
                                <m:num>
                                  <m:r>
                                    <m:rPr>
                                      <m:nor/>
                                    </m:rPr>
                                    <a:rPr lang="en-GB" sz="1200" b="0" i="0" smtClean="0">
                                      <a:solidFill>
                                        <a:schemeClr val="tx1"/>
                                      </a:solidFill>
                                      <a:latin typeface="Twinkl" pitchFamily="50" charset="0"/>
                                    </a:rPr>
                                    <m:t>2</m:t>
                                  </m:r>
                                </m:num>
                                <m:den>
                                  <m:r>
                                    <m:rPr>
                                      <m:nor/>
                                    </m:rPr>
                                    <a:rPr lang="en-GB" sz="1200" b="0" i="0" smtClean="0">
                                      <a:solidFill>
                                        <a:schemeClr val="tx1"/>
                                      </a:solidFill>
                                      <a:latin typeface="Twinkl" pitchFamily="50" charset="0"/>
                                    </a:rPr>
                                    <m:t>9</m:t>
                                  </m:r>
                                </m:den>
                              </m:f>
                            </m:oMath>
                          </a14:m>
                          <a:endParaRPr lang="en-GB" sz="1200" b="1" dirty="0">
                            <a:solidFill>
                              <a:schemeClr val="bg1"/>
                            </a:solidFill>
                            <a:latin typeface="Twinkl" pitchFamily="50"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B59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GB" sz="1200" b="0" i="1" smtClean="0">
                                      <a:solidFill>
                                        <a:schemeClr val="tx1"/>
                                      </a:solidFill>
                                      <a:latin typeface="Cambria Math" panose="02040503050406030204" pitchFamily="18" charset="0"/>
                                    </a:rPr>
                                  </m:ctrlPr>
                                </m:fPr>
                                <m:num>
                                  <m:r>
                                    <m:rPr>
                                      <m:nor/>
                                    </m:rPr>
                                    <a:rPr lang="en-GB" sz="1200" b="0" i="0" smtClean="0">
                                      <a:solidFill>
                                        <a:schemeClr val="tx1"/>
                                      </a:solidFill>
                                      <a:latin typeface="Twinkl" pitchFamily="50" charset="0"/>
                                    </a:rPr>
                                    <m:t>5</m:t>
                                  </m:r>
                                </m:num>
                                <m:den>
                                  <m:r>
                                    <m:rPr>
                                      <m:nor/>
                                    </m:rPr>
                                    <a:rPr lang="en-GB" sz="1200" b="0" i="0" smtClean="0">
                                      <a:solidFill>
                                        <a:schemeClr val="tx1"/>
                                      </a:solidFill>
                                      <a:latin typeface="Twinkl" pitchFamily="50" charset="0"/>
                                    </a:rPr>
                                    <m:t>6</m:t>
                                  </m:r>
                                </m:den>
                              </m:f>
                            </m:oMath>
                          </a14:m>
                          <a:r>
                            <a:rPr lang="en-GB" sz="1200" b="0" dirty="0">
                              <a:solidFill>
                                <a:schemeClr val="tx1"/>
                              </a:solidFill>
                              <a:latin typeface="Twinkl" pitchFamily="50" charset="0"/>
                            </a:rPr>
                            <a:t> × </a:t>
                          </a:r>
                          <a14:m>
                            <m:oMath xmlns:m="http://schemas.openxmlformats.org/officeDocument/2006/math">
                              <m:f>
                                <m:fPr>
                                  <m:ctrlPr>
                                    <a:rPr lang="en-GB" sz="1200" b="0" i="1" smtClean="0">
                                      <a:solidFill>
                                        <a:schemeClr val="tx1"/>
                                      </a:solidFill>
                                      <a:latin typeface="Cambria Math" panose="02040503050406030204" pitchFamily="18" charset="0"/>
                                    </a:rPr>
                                  </m:ctrlPr>
                                </m:fPr>
                                <m:num>
                                  <m:r>
                                    <m:rPr>
                                      <m:nor/>
                                    </m:rPr>
                                    <a:rPr lang="en-GB" sz="1200" b="0" i="0" smtClean="0">
                                      <a:solidFill>
                                        <a:schemeClr val="tx1"/>
                                      </a:solidFill>
                                      <a:latin typeface="Twinkl" pitchFamily="50" charset="0"/>
                                    </a:rPr>
                                    <m:t>2</m:t>
                                  </m:r>
                                </m:num>
                                <m:den>
                                  <m:r>
                                    <m:rPr>
                                      <m:nor/>
                                    </m:rPr>
                                    <a:rPr lang="en-GB" sz="1200" b="0" i="0" smtClean="0">
                                      <a:solidFill>
                                        <a:schemeClr val="tx1"/>
                                      </a:solidFill>
                                      <a:latin typeface="Twinkl" pitchFamily="50" charset="0"/>
                                    </a:rPr>
                                    <m:t>3</m:t>
                                  </m:r>
                                </m:den>
                              </m:f>
                            </m:oMath>
                          </a14:m>
                          <a:endParaRPr lang="en-GB" altLang="en-US" sz="1200" i="0" dirty="0">
                            <a:solidFill>
                              <a:srgbClr val="1C1C1C"/>
                            </a:solidFill>
                            <a:latin typeface="Twinkl"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i="0" dirty="0">
                              <a:solidFill>
                                <a:srgbClr val="1C1C1C"/>
                              </a:solidFill>
                              <a:latin typeface="Twinkl" pitchFamily="50" charset="0"/>
                            </a:rPr>
                            <a:t>Calculate the answer by multiplying the numerators and then multiplying the denominators.</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GB" sz="1200" b="0" i="1" smtClean="0">
                                      <a:solidFill>
                                        <a:schemeClr val="tx1"/>
                                      </a:solidFill>
                                      <a:latin typeface="Cambria Math" panose="02040503050406030204" pitchFamily="18" charset="0"/>
                                    </a:rPr>
                                  </m:ctrlPr>
                                </m:fPr>
                                <m:num>
                                  <m:r>
                                    <m:rPr>
                                      <m:nor/>
                                    </m:rPr>
                                    <a:rPr lang="en-GB" sz="1200" b="0" i="0" smtClean="0">
                                      <a:solidFill>
                                        <a:schemeClr val="tx1"/>
                                      </a:solidFill>
                                      <a:latin typeface="Twinkl" pitchFamily="50" charset="0"/>
                                    </a:rPr>
                                    <m:t>5</m:t>
                                  </m:r>
                                </m:num>
                                <m:den>
                                  <m:r>
                                    <m:rPr>
                                      <m:nor/>
                                    </m:rPr>
                                    <a:rPr lang="en-GB" sz="1200" b="0" i="0" smtClean="0">
                                      <a:solidFill>
                                        <a:schemeClr val="tx1"/>
                                      </a:solidFill>
                                      <a:latin typeface="Twinkl" pitchFamily="50" charset="0"/>
                                    </a:rPr>
                                    <m:t>6</m:t>
                                  </m:r>
                                </m:den>
                              </m:f>
                            </m:oMath>
                          </a14:m>
                          <a:r>
                            <a:rPr lang="en-GB" sz="1200" b="0" dirty="0">
                              <a:solidFill>
                                <a:schemeClr val="tx1"/>
                              </a:solidFill>
                              <a:latin typeface="Twinkl" pitchFamily="50" charset="0"/>
                            </a:rPr>
                            <a:t> × </a:t>
                          </a:r>
                          <a14:m>
                            <m:oMath xmlns:m="http://schemas.openxmlformats.org/officeDocument/2006/math">
                              <m:f>
                                <m:fPr>
                                  <m:ctrlPr>
                                    <a:rPr lang="en-GB" sz="1200" b="0" i="1" smtClean="0">
                                      <a:solidFill>
                                        <a:schemeClr val="tx1"/>
                                      </a:solidFill>
                                      <a:latin typeface="Cambria Math" panose="02040503050406030204" pitchFamily="18" charset="0"/>
                                    </a:rPr>
                                  </m:ctrlPr>
                                </m:fPr>
                                <m:num>
                                  <m:r>
                                    <m:rPr>
                                      <m:nor/>
                                    </m:rPr>
                                    <a:rPr lang="en-GB" sz="1200" b="0" i="0" smtClean="0">
                                      <a:solidFill>
                                        <a:schemeClr val="tx1"/>
                                      </a:solidFill>
                                      <a:latin typeface="Twinkl" pitchFamily="50" charset="0"/>
                                    </a:rPr>
                                    <m:t>2</m:t>
                                  </m:r>
                                </m:num>
                                <m:den>
                                  <m:r>
                                    <m:rPr>
                                      <m:nor/>
                                    </m:rPr>
                                    <a:rPr lang="en-GB" sz="1200" b="0" i="0" smtClean="0">
                                      <a:solidFill>
                                        <a:schemeClr val="tx1"/>
                                      </a:solidFill>
                                      <a:latin typeface="Twinkl" pitchFamily="50" charset="0"/>
                                    </a:rPr>
                                    <m:t>3</m:t>
                                  </m:r>
                                </m:den>
                              </m:f>
                            </m:oMath>
                          </a14:m>
                          <a:r>
                            <a:rPr lang="en-GB" sz="1200" b="0" dirty="0">
                              <a:solidFill>
                                <a:schemeClr val="tx1"/>
                              </a:solidFill>
                              <a:latin typeface="Twinkl" pitchFamily="50" charset="0"/>
                            </a:rPr>
                            <a:t> = </a:t>
                          </a:r>
                          <a14:m>
                            <m:oMath xmlns:m="http://schemas.openxmlformats.org/officeDocument/2006/math">
                              <m:f>
                                <m:fPr>
                                  <m:ctrlPr>
                                    <a:rPr lang="en-GB" sz="1200" b="0" i="1" smtClean="0">
                                      <a:solidFill>
                                        <a:schemeClr val="tx1"/>
                                      </a:solidFill>
                                      <a:latin typeface="Cambria Math" panose="02040503050406030204" pitchFamily="18" charset="0"/>
                                    </a:rPr>
                                  </m:ctrlPr>
                                </m:fPr>
                                <m:num>
                                  <m:r>
                                    <m:rPr>
                                      <m:nor/>
                                    </m:rPr>
                                    <a:rPr lang="en-GB" sz="1200" b="0" i="0" smtClean="0">
                                      <a:solidFill>
                                        <a:schemeClr val="tx1"/>
                                      </a:solidFill>
                                      <a:latin typeface="Twinkl" pitchFamily="50" charset="0"/>
                                    </a:rPr>
                                    <m:t>10</m:t>
                                  </m:r>
                                </m:num>
                                <m:den>
                                  <m:r>
                                    <m:rPr>
                                      <m:nor/>
                                    </m:rPr>
                                    <a:rPr lang="en-GB" sz="1200" b="0" i="0" smtClean="0">
                                      <a:solidFill>
                                        <a:schemeClr val="tx1"/>
                                      </a:solidFill>
                                      <a:latin typeface="Twinkl" pitchFamily="50" charset="0"/>
                                    </a:rPr>
                                    <m:t>18</m:t>
                                  </m:r>
                                </m:den>
                              </m:f>
                            </m:oMath>
                          </a14:m>
                          <a:endParaRPr lang="en-GB" altLang="en-US" sz="1200" i="0" dirty="0">
                            <a:solidFill>
                              <a:srgbClr val="1C1C1C"/>
                            </a:solidFill>
                            <a:latin typeface="Twinkl"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000" i="0" dirty="0">
                            <a:solidFill>
                              <a:srgbClr val="1C1C1C"/>
                            </a:solidFill>
                            <a:latin typeface="Twinkl"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i="0" dirty="0">
                              <a:solidFill>
                                <a:srgbClr val="1C1C1C"/>
                              </a:solidFill>
                              <a:latin typeface="Twinkl" pitchFamily="50" charset="0"/>
                            </a:rPr>
                            <a:t>Sometimes, an answer will need simplifying by finding the highest common factor.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900" i="0" dirty="0">
                            <a:solidFill>
                              <a:srgbClr val="1C1C1C"/>
                            </a:solidFill>
                            <a:latin typeface="Twinkl"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i="0" dirty="0">
                              <a:solidFill>
                                <a:srgbClr val="1C1C1C"/>
                              </a:solidFill>
                              <a:latin typeface="Twinkl" pitchFamily="50" charset="0"/>
                            </a:rPr>
                            <a:t>The highest</a:t>
                          </a:r>
                          <a:r>
                            <a:rPr lang="en-GB" altLang="en-US" sz="1200" i="0" baseline="0" dirty="0">
                              <a:solidFill>
                                <a:srgbClr val="1C1C1C"/>
                              </a:solidFill>
                              <a:latin typeface="Twinkl" pitchFamily="50" charset="0"/>
                            </a:rPr>
                            <a:t> common factor of 10 and 18 is 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baseline="0" dirty="0">
                              <a:solidFill>
                                <a:srgbClr val="1C1C1C"/>
                              </a:solidFill>
                              <a:latin typeface="Twinkl" pitchFamily="50" charset="0"/>
                            </a:rPr>
                            <a:t> </a:t>
                          </a:r>
                          <a14:m>
                            <m:oMath xmlns:m="http://schemas.openxmlformats.org/officeDocument/2006/math">
                              <m:f>
                                <m:fPr>
                                  <m:ctrlPr>
                                    <a:rPr lang="en-GB" sz="1200" b="0" i="1" smtClean="0">
                                      <a:solidFill>
                                        <a:schemeClr val="tx1"/>
                                      </a:solidFill>
                                      <a:latin typeface="Cambria Math" panose="02040503050406030204" pitchFamily="18" charset="0"/>
                                    </a:rPr>
                                  </m:ctrlPr>
                                </m:fPr>
                                <m:num>
                                  <m:r>
                                    <m:rPr>
                                      <m:nor/>
                                    </m:rPr>
                                    <a:rPr lang="en-GB" sz="1200" b="0" i="0" smtClean="0">
                                      <a:solidFill>
                                        <a:schemeClr val="tx1"/>
                                      </a:solidFill>
                                      <a:latin typeface="Twinkl" pitchFamily="50" charset="0"/>
                                    </a:rPr>
                                    <m:t>10</m:t>
                                  </m:r>
                                </m:num>
                                <m:den>
                                  <m:r>
                                    <m:rPr>
                                      <m:nor/>
                                    </m:rPr>
                                    <a:rPr lang="en-GB" sz="1200" b="0" i="0" smtClean="0">
                                      <a:solidFill>
                                        <a:schemeClr val="tx1"/>
                                      </a:solidFill>
                                      <a:latin typeface="Twinkl" pitchFamily="50" charset="0"/>
                                    </a:rPr>
                                    <m:t>18</m:t>
                                  </m:r>
                                </m:den>
                              </m:f>
                            </m:oMath>
                          </a14:m>
                          <a:r>
                            <a:rPr lang="en-GB" altLang="en-US" sz="1200" i="0" dirty="0">
                              <a:solidFill>
                                <a:srgbClr val="1C1C1C"/>
                              </a:solidFill>
                              <a:latin typeface="Twinkl" pitchFamily="50" charset="0"/>
                            </a:rPr>
                            <a:t> =</a:t>
                          </a:r>
                          <a:r>
                            <a:rPr lang="en-GB" altLang="en-US" sz="1200" i="0" baseline="0" dirty="0">
                              <a:solidFill>
                                <a:srgbClr val="1C1C1C"/>
                              </a:solidFill>
                              <a:latin typeface="Twinkl" pitchFamily="50" charset="0"/>
                            </a:rPr>
                            <a:t> </a:t>
                          </a:r>
                          <a14:m>
                            <m:oMath xmlns:m="http://schemas.openxmlformats.org/officeDocument/2006/math">
                              <m:f>
                                <m:fPr>
                                  <m:ctrlPr>
                                    <a:rPr lang="en-GB" sz="1200" b="0" i="1" smtClean="0">
                                      <a:solidFill>
                                        <a:schemeClr val="tx1"/>
                                      </a:solidFill>
                                      <a:latin typeface="Cambria Math" panose="02040503050406030204" pitchFamily="18" charset="0"/>
                                    </a:rPr>
                                  </m:ctrlPr>
                                </m:fPr>
                                <m:num>
                                  <m:r>
                                    <m:rPr>
                                      <m:nor/>
                                    </m:rPr>
                                    <a:rPr lang="en-GB" sz="1200" b="0" i="0" smtClean="0">
                                      <a:solidFill>
                                        <a:schemeClr val="tx1"/>
                                      </a:solidFill>
                                      <a:latin typeface="Twinkl" pitchFamily="50" charset="0"/>
                                    </a:rPr>
                                    <m:t>5</m:t>
                                  </m:r>
                                </m:num>
                                <m:den>
                                  <m:r>
                                    <m:rPr>
                                      <m:nor/>
                                    </m:rPr>
                                    <a:rPr lang="en-GB" sz="1200" b="0" i="0" smtClean="0">
                                      <a:solidFill>
                                        <a:schemeClr val="tx1"/>
                                      </a:solidFill>
                                      <a:latin typeface="Twinkl" pitchFamily="50" charset="0"/>
                                    </a:rPr>
                                    <m:t>9</m:t>
                                  </m:r>
                                </m:den>
                              </m:f>
                            </m:oMath>
                          </a14:m>
                          <a:r>
                            <a:rPr lang="en-GB" sz="1200" b="0" dirty="0">
                              <a:solidFill>
                                <a:schemeClr val="tx1"/>
                              </a:solidFill>
                              <a:latin typeface="Twinkl" pitchFamily="50" charset="0"/>
                            </a:rPr>
                            <a:t> </a:t>
                          </a:r>
                          <a:endParaRPr lang="en-GB" altLang="en-US" sz="1200" i="0" dirty="0">
                            <a:solidFill>
                              <a:srgbClr val="1C1C1C"/>
                            </a:solidFill>
                            <a:latin typeface="Twinkl" pitchFamily="50"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B59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0" dirty="0">
                              <a:solidFill>
                                <a:schemeClr val="tx1"/>
                              </a:solidFill>
                              <a:latin typeface="Twinkl" pitchFamily="50" charset="0"/>
                            </a:rPr>
                            <a:t>Sometimes, there is no need to calculate at all. If the numerator and denominator of the different fractions are the same, they cancel each other out.</a:t>
                          </a:r>
                          <a:endParaRPr lang="en-GB" altLang="en-US" sz="1000" b="0" dirty="0">
                            <a:solidFill>
                              <a:schemeClr val="tx1"/>
                            </a:solidFill>
                            <a:latin typeface="Twinkl"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GB" sz="1200" b="0" i="1" smtClean="0">
                                      <a:solidFill>
                                        <a:schemeClr val="tx1"/>
                                      </a:solidFill>
                                      <a:latin typeface="Cambria Math" panose="02040503050406030204" pitchFamily="18" charset="0"/>
                                    </a:rPr>
                                  </m:ctrlPr>
                                </m:fPr>
                                <m:num>
                                  <m:r>
                                    <m:rPr>
                                      <m:nor/>
                                    </m:rPr>
                                    <a:rPr lang="en-GB" sz="1200" b="0" i="0" smtClean="0">
                                      <a:solidFill>
                                        <a:schemeClr val="tx1"/>
                                      </a:solidFill>
                                      <a:latin typeface="Twinkl" pitchFamily="50" charset="0"/>
                                    </a:rPr>
                                    <m:t>4</m:t>
                                  </m:r>
                                </m:num>
                                <m:den>
                                  <m:r>
                                    <m:rPr>
                                      <m:nor/>
                                    </m:rPr>
                                    <a:rPr lang="en-GB" sz="1200" b="0" i="0" smtClean="0">
                                      <a:solidFill>
                                        <a:schemeClr val="tx1"/>
                                      </a:solidFill>
                                      <a:latin typeface="Twinkl" pitchFamily="50" charset="0"/>
                                    </a:rPr>
                                    <m:t>5</m:t>
                                  </m:r>
                                </m:den>
                              </m:f>
                            </m:oMath>
                          </a14:m>
                          <a:r>
                            <a:rPr lang="en-GB" sz="1200" b="0" dirty="0">
                              <a:solidFill>
                                <a:schemeClr val="tx1"/>
                              </a:solidFill>
                              <a:latin typeface="Twinkl" pitchFamily="50" charset="0"/>
                            </a:rPr>
                            <a:t> × </a:t>
                          </a:r>
                          <a14:m>
                            <m:oMath xmlns:m="http://schemas.openxmlformats.org/officeDocument/2006/math">
                              <m:f>
                                <m:fPr>
                                  <m:ctrlPr>
                                    <a:rPr lang="en-GB" sz="1200" b="0" i="1" smtClean="0">
                                      <a:solidFill>
                                        <a:schemeClr val="tx1"/>
                                      </a:solidFill>
                                      <a:latin typeface="Cambria Math" panose="02040503050406030204" pitchFamily="18" charset="0"/>
                                    </a:rPr>
                                  </m:ctrlPr>
                                </m:fPr>
                                <m:num>
                                  <m:r>
                                    <m:rPr>
                                      <m:nor/>
                                    </m:rPr>
                                    <a:rPr lang="en-GB" sz="1200" b="0" i="0" smtClean="0">
                                      <a:solidFill>
                                        <a:schemeClr val="tx1"/>
                                      </a:solidFill>
                                      <a:latin typeface="Twinkl" pitchFamily="50" charset="0"/>
                                    </a:rPr>
                                    <m:t>3</m:t>
                                  </m:r>
                                </m:num>
                                <m:den>
                                  <m:r>
                                    <m:rPr>
                                      <m:nor/>
                                    </m:rPr>
                                    <a:rPr lang="en-GB" sz="1200" b="0" i="0" smtClean="0">
                                      <a:solidFill>
                                        <a:schemeClr val="tx1"/>
                                      </a:solidFill>
                                      <a:latin typeface="Twinkl" pitchFamily="50" charset="0"/>
                                    </a:rPr>
                                    <m:t>4</m:t>
                                  </m:r>
                                </m:den>
                              </m:f>
                            </m:oMath>
                          </a14:m>
                          <a:r>
                            <a:rPr lang="en-GB" sz="1200" b="0" dirty="0">
                              <a:solidFill>
                                <a:schemeClr val="tx1"/>
                              </a:solidFill>
                              <a:latin typeface="Twinkl" pitchFamily="50"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000" b="0" dirty="0">
                            <a:solidFill>
                              <a:schemeClr val="tx1"/>
                            </a:solidFill>
                            <a:latin typeface="Twinkl"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0" dirty="0">
                              <a:solidFill>
                                <a:schemeClr val="tx1"/>
                              </a:solidFill>
                              <a:latin typeface="Twinkl" pitchFamily="50" charset="0"/>
                            </a:rPr>
                            <a:t>The numerator on the first fraction cancels out the denominator on the second fraction, leaving us with the</a:t>
                          </a:r>
                          <a:r>
                            <a:rPr lang="en-GB" altLang="en-US" sz="1200" b="0" baseline="0" dirty="0">
                              <a:solidFill>
                                <a:schemeClr val="tx1"/>
                              </a:solidFill>
                              <a:latin typeface="Twinkl" pitchFamily="50" charset="0"/>
                            </a:rPr>
                            <a:t> numerator 3 and the denominator 5, which is the answer to the calculation in its simplest form.</a:t>
                          </a:r>
                          <a:endParaRPr lang="en-GB" altLang="en-US" sz="1000" b="0" baseline="0" dirty="0">
                            <a:solidFill>
                              <a:schemeClr val="tx1"/>
                            </a:solidFill>
                            <a:latin typeface="Twinkl"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GB" sz="1200" b="0" i="1" smtClean="0">
                                      <a:solidFill>
                                        <a:schemeClr val="tx1"/>
                                      </a:solidFill>
                                      <a:latin typeface="Cambria Math" panose="02040503050406030204" pitchFamily="18" charset="0"/>
                                    </a:rPr>
                                  </m:ctrlPr>
                                </m:fPr>
                                <m:num>
                                  <m:r>
                                    <m:rPr>
                                      <m:nor/>
                                    </m:rPr>
                                    <a:rPr lang="en-GB" sz="1200" b="0" i="0" smtClean="0">
                                      <a:solidFill>
                                        <a:schemeClr val="tx1"/>
                                      </a:solidFill>
                                      <a:latin typeface="Twinkl" pitchFamily="50" charset="0"/>
                                    </a:rPr>
                                    <m:t>4</m:t>
                                  </m:r>
                                </m:num>
                                <m:den>
                                  <m:r>
                                    <m:rPr>
                                      <m:nor/>
                                    </m:rPr>
                                    <a:rPr lang="en-GB" sz="1200" b="0" i="0" smtClean="0">
                                      <a:solidFill>
                                        <a:schemeClr val="tx1"/>
                                      </a:solidFill>
                                      <a:latin typeface="Twinkl" pitchFamily="50" charset="0"/>
                                    </a:rPr>
                                    <m:t>5</m:t>
                                  </m:r>
                                </m:den>
                              </m:f>
                            </m:oMath>
                          </a14:m>
                          <a:r>
                            <a:rPr lang="en-GB" sz="1200" b="0" dirty="0">
                              <a:solidFill>
                                <a:schemeClr val="tx1"/>
                              </a:solidFill>
                              <a:latin typeface="Twinkl" pitchFamily="50" charset="0"/>
                            </a:rPr>
                            <a:t> × </a:t>
                          </a:r>
                          <a14:m>
                            <m:oMath xmlns:m="http://schemas.openxmlformats.org/officeDocument/2006/math">
                              <m:f>
                                <m:fPr>
                                  <m:ctrlPr>
                                    <a:rPr lang="en-GB" sz="1200" b="0" i="1" smtClean="0">
                                      <a:solidFill>
                                        <a:schemeClr val="tx1"/>
                                      </a:solidFill>
                                      <a:latin typeface="Cambria Math" panose="02040503050406030204" pitchFamily="18" charset="0"/>
                                    </a:rPr>
                                  </m:ctrlPr>
                                </m:fPr>
                                <m:num>
                                  <m:r>
                                    <m:rPr>
                                      <m:nor/>
                                    </m:rPr>
                                    <a:rPr lang="en-GB" sz="1200" b="0" i="0" smtClean="0">
                                      <a:solidFill>
                                        <a:schemeClr val="tx1"/>
                                      </a:solidFill>
                                      <a:latin typeface="Twinkl" pitchFamily="50" charset="0"/>
                                    </a:rPr>
                                    <m:t>3</m:t>
                                  </m:r>
                                </m:num>
                                <m:den>
                                  <m:r>
                                    <m:rPr>
                                      <m:nor/>
                                    </m:rPr>
                                    <a:rPr lang="en-GB" sz="1200" b="0" i="0" smtClean="0">
                                      <a:solidFill>
                                        <a:schemeClr val="tx1"/>
                                      </a:solidFill>
                                      <a:latin typeface="Twinkl" pitchFamily="50" charset="0"/>
                                    </a:rPr>
                                    <m:t>4</m:t>
                                  </m:r>
                                </m:den>
                              </m:f>
                            </m:oMath>
                          </a14:m>
                          <a:r>
                            <a:rPr lang="en-GB" sz="1200" b="0" dirty="0">
                              <a:solidFill>
                                <a:schemeClr val="tx1"/>
                              </a:solidFill>
                              <a:latin typeface="Twinkl" pitchFamily="50" charset="0"/>
                            </a:rPr>
                            <a:t> = </a:t>
                          </a:r>
                          <a14:m>
                            <m:oMath xmlns:m="http://schemas.openxmlformats.org/officeDocument/2006/math">
                              <m:f>
                                <m:fPr>
                                  <m:ctrlPr>
                                    <a:rPr lang="en-GB" sz="1200" b="0" i="1" smtClean="0">
                                      <a:solidFill>
                                        <a:schemeClr val="tx1"/>
                                      </a:solidFill>
                                      <a:latin typeface="Cambria Math" panose="02040503050406030204" pitchFamily="18" charset="0"/>
                                    </a:rPr>
                                  </m:ctrlPr>
                                </m:fPr>
                                <m:num>
                                  <m:r>
                                    <m:rPr>
                                      <m:nor/>
                                    </m:rPr>
                                    <a:rPr lang="en-GB" sz="1200" b="0" i="0" smtClean="0">
                                      <a:solidFill>
                                        <a:schemeClr val="tx1"/>
                                      </a:solidFill>
                                      <a:latin typeface="Twinkl" pitchFamily="50" charset="0"/>
                                    </a:rPr>
                                    <m:t>3</m:t>
                                  </m:r>
                                </m:num>
                                <m:den>
                                  <m:r>
                                    <m:rPr>
                                      <m:nor/>
                                    </m:rPr>
                                    <a:rPr lang="en-GB" sz="1200" b="0" i="0" smtClean="0">
                                      <a:solidFill>
                                        <a:schemeClr val="tx1"/>
                                      </a:solidFill>
                                      <a:latin typeface="Twinkl" pitchFamily="50" charset="0"/>
                                    </a:rPr>
                                    <m:t>5</m:t>
                                  </m:r>
                                </m:den>
                              </m:f>
                            </m:oMath>
                          </a14:m>
                          <a:endParaRPr lang="en-GB" altLang="en-US" sz="1200" i="0" dirty="0">
                            <a:solidFill>
                              <a:srgbClr val="1C1C1C"/>
                            </a:solidFill>
                            <a:latin typeface="Twinkl" pitchFamily="50"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B598"/>
                        </a:solidFill>
                      </a:tcPr>
                    </a:tc>
                    <a:extLst>
                      <a:ext uri="{0D108BD9-81ED-4DB2-BD59-A6C34878D82A}">
                        <a16:rowId xmlns:a16="http://schemas.microsoft.com/office/drawing/2014/main" val="2832560158"/>
                      </a:ext>
                    </a:extLst>
                  </a:tr>
                </a:tbl>
              </a:graphicData>
            </a:graphic>
          </p:graphicFrame>
        </mc:Choice>
        <mc:Fallback xmlns="">
          <p:graphicFrame>
            <p:nvGraphicFramePr>
              <p:cNvPr id="33" name="Table 32">
                <a:extLst>
                  <a:ext uri="{FF2B5EF4-FFF2-40B4-BE49-F238E27FC236}">
                    <a16:creationId xmlns="" xmlns:a16="http://schemas.microsoft.com/office/drawing/2014/main" xmlns:a14="http://schemas.microsoft.com/office/drawing/2010/main" id="{B8B37671-1EBA-4B74-ABA9-10DEBD7BD457}"/>
                  </a:ext>
                </a:extLst>
              </p:cNvPr>
              <p:cNvGraphicFramePr>
                <a:graphicFrameLocks noGrp="1"/>
              </p:cNvGraphicFramePr>
              <p:nvPr>
                <p:extLst>
                  <p:ext uri="{D42A27DB-BD31-4B8C-83A1-F6EECF244321}">
                    <p14:modId xmlns:p14="http://schemas.microsoft.com/office/powerpoint/2010/main" val="1509842691"/>
                  </p:ext>
                </p:extLst>
              </p:nvPr>
            </p:nvGraphicFramePr>
            <p:xfrm>
              <a:off x="755650" y="2683198"/>
              <a:ext cx="7739403" cy="3480118"/>
            </p:xfrm>
            <a:graphic>
              <a:graphicData uri="http://schemas.openxmlformats.org/drawingml/2006/table">
                <a:tbl>
                  <a:tblPr firstRow="1" bandRow="1">
                    <a:tableStyleId>{5C22544A-7EE6-4342-B048-85BDC9FD1C3A}</a:tableStyleId>
                  </a:tblPr>
                  <a:tblGrid>
                    <a:gridCol w="2579801">
                      <a:extLst>
                        <a:ext uri="{9D8B030D-6E8A-4147-A177-3AD203B41FA5}">
                          <a16:colId xmlns="" xmlns:a16="http://schemas.microsoft.com/office/drawing/2014/main" xmlns:a14="http://schemas.microsoft.com/office/drawing/2010/main" val="912896660"/>
                        </a:ext>
                      </a:extLst>
                    </a:gridCol>
                    <a:gridCol w="2579801">
                      <a:extLst>
                        <a:ext uri="{9D8B030D-6E8A-4147-A177-3AD203B41FA5}">
                          <a16:colId xmlns="" xmlns:a16="http://schemas.microsoft.com/office/drawing/2014/main" xmlns:a14="http://schemas.microsoft.com/office/drawing/2010/main" val="897835580"/>
                        </a:ext>
                      </a:extLst>
                    </a:gridCol>
                    <a:gridCol w="2579801">
                      <a:extLst>
                        <a:ext uri="{9D8B030D-6E8A-4147-A177-3AD203B41FA5}">
                          <a16:colId xmlns="" xmlns:a16="http://schemas.microsoft.com/office/drawing/2014/main" xmlns:a14="http://schemas.microsoft.com/office/drawing/2010/main" val="2147720083"/>
                        </a:ext>
                      </a:extLst>
                    </a:gridCol>
                  </a:tblGrid>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bg1"/>
                              </a:solidFill>
                              <a:latin typeface="Twinkl" pitchFamily="50" charset="0"/>
                            </a:rPr>
                            <a:t>Multiplying a proper fraction by a whole</a:t>
                          </a:r>
                          <a:r>
                            <a:rPr lang="en-GB" sz="1200" b="1" baseline="0" dirty="0" smtClean="0">
                              <a:solidFill>
                                <a:schemeClr val="bg1"/>
                              </a:solidFill>
                              <a:latin typeface="Twinkl" pitchFamily="50" charset="0"/>
                            </a:rPr>
                            <a:t> number</a:t>
                          </a:r>
                          <a:endParaRPr lang="en-GB" sz="1200" b="1" dirty="0">
                            <a:solidFill>
                              <a:schemeClr val="bg1"/>
                            </a:solidFill>
                            <a:latin typeface="Twinkl" pitchFamily="50"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7F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bg1"/>
                              </a:solidFill>
                              <a:latin typeface="Twinkl" pitchFamily="50" charset="0"/>
                            </a:rPr>
                            <a:t>Multiplying pairs of proper</a:t>
                          </a:r>
                          <a:r>
                            <a:rPr lang="en-GB" sz="1200" b="1" baseline="0" dirty="0" smtClean="0">
                              <a:solidFill>
                                <a:schemeClr val="bg1"/>
                              </a:solidFill>
                              <a:latin typeface="Twinkl" pitchFamily="50" charset="0"/>
                            </a:rPr>
                            <a:t> fractions</a:t>
                          </a:r>
                          <a:endParaRPr lang="en-GB" altLang="en-US" sz="1200" b="1" dirty="0">
                            <a:solidFill>
                              <a:schemeClr val="bg1"/>
                            </a:solidFill>
                            <a:latin typeface="Twinkl" pitchFamily="50"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7F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1200" b="1" dirty="0" smtClean="0">
                              <a:solidFill>
                                <a:schemeClr val="bg1"/>
                              </a:solidFill>
                              <a:latin typeface="Twinkl" pitchFamily="50" charset="0"/>
                            </a:rPr>
                            <a:t>Cancelling out</a:t>
                          </a:r>
                          <a:endParaRPr lang="en-GB" altLang="en-US" sz="1200" b="1" dirty="0">
                            <a:solidFill>
                              <a:schemeClr val="bg1"/>
                            </a:solidFill>
                            <a:latin typeface="Twinkl" pitchFamily="50"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7F4D"/>
                        </a:solidFill>
                      </a:tcPr>
                    </a:tc>
                    <a:extLst>
                      <a:ext uri="{0D108BD9-81ED-4DB2-BD59-A6C34878D82A}">
                        <a16:rowId xmlns="" xmlns:a16="http://schemas.microsoft.com/office/drawing/2014/main" xmlns:a14="http://schemas.microsoft.com/office/drawing/2010/main" val="4174783574"/>
                      </a:ext>
                    </a:extLst>
                  </a:tr>
                  <a:tr h="3022918">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rotWithShape="0">
                          <a:blip r:embed="rId2"/>
                          <a:stretch>
                            <a:fillRect l="-236" t="-15292" r="-200236" b="-402"/>
                          </a:stretch>
                        </a:blip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rotWithShape="0">
                          <a:blip r:embed="rId2"/>
                          <a:stretch>
                            <a:fillRect l="-100473" t="-15292" r="-100709" b="-402"/>
                          </a:stretch>
                        </a:blip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rotWithShape="0">
                          <a:blip r:embed="rId2"/>
                          <a:stretch>
                            <a:fillRect l="-200000" t="-15292" r="-472" b="-402"/>
                          </a:stretch>
                        </a:blipFill>
                      </a:tcPr>
                    </a:tc>
                    <a:extLst>
                      <a:ext uri="{0D108BD9-81ED-4DB2-BD59-A6C34878D82A}">
                        <a16:rowId xmlns="" xmlns:a16="http://schemas.microsoft.com/office/drawing/2014/main" xmlns:a14="http://schemas.microsoft.com/office/drawing/2010/main" val="2832560158"/>
                      </a:ext>
                    </a:extLst>
                  </a:tr>
                </a:tbl>
              </a:graphicData>
            </a:graphic>
          </p:graphicFrame>
        </mc:Fallback>
      </mc:AlternateContent>
      <p:sp>
        <p:nvSpPr>
          <p:cNvPr id="9" name="Pentagon 12">
            <a:extLst>
              <a:ext uri="{FF2B5EF4-FFF2-40B4-BE49-F238E27FC236}">
                <a16:creationId xmlns:a16="http://schemas.microsoft.com/office/drawing/2014/main" id="{81476A7B-076C-49A9-BF9B-8C4E92AFD1A7}"/>
              </a:ext>
            </a:extLst>
          </p:cNvPr>
          <p:cNvSpPr/>
          <p:nvPr/>
        </p:nvSpPr>
        <p:spPr>
          <a:xfrm flipH="1">
            <a:off x="3326860" y="765175"/>
            <a:ext cx="5370612"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Multiply simple pairs of proper fractions, writing the answer in its simplest form</a:t>
            </a:r>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Revise</a:t>
            </a:r>
          </a:p>
        </p:txBody>
      </p:sp>
      <mc:AlternateContent xmlns:mc="http://schemas.openxmlformats.org/markup-compatibility/2006" xmlns:a14="http://schemas.microsoft.com/office/drawing/2010/main">
        <mc:Choice Requires="a14">
          <p:sp>
            <p:nvSpPr>
              <p:cNvPr id="2" name="Rectangle 1"/>
              <p:cNvSpPr/>
              <p:nvPr/>
            </p:nvSpPr>
            <p:spPr>
              <a:xfrm>
                <a:off x="688539" y="1591254"/>
                <a:ext cx="7699811" cy="975908"/>
              </a:xfrm>
              <a:prstGeom prst="rect">
                <a:avLst/>
              </a:prstGeom>
            </p:spPr>
            <p:txBody>
              <a:bodyPr wrap="square">
                <a:spAutoFit/>
              </a:bodyPr>
              <a:lstStyle/>
              <a:p>
                <a:r>
                  <a:rPr lang="en-GB" altLang="en-US" sz="1600" dirty="0">
                    <a:latin typeface="Twinkl" pitchFamily="50" charset="0"/>
                  </a:rPr>
                  <a:t>When we multiply fractions by whole numbers or other fractions, we can think of the multiplication sign as the word ‘of’.</a:t>
                </a:r>
                <a:endParaRPr lang="en-GB" altLang="en-US" sz="800" dirty="0">
                  <a:latin typeface="Twinkl" pitchFamily="50" charset="0"/>
                </a:endParaRPr>
              </a:p>
              <a:p>
                <a:pPr algn="ctr"/>
                <a14:m>
                  <m:oMath xmlns:m="http://schemas.openxmlformats.org/officeDocument/2006/math">
                    <m:f>
                      <m:fPr>
                        <m:ctrlPr>
                          <a:rPr lang="en-GB" altLang="en-US" sz="1600" i="1">
                            <a:latin typeface="Cambria Math" panose="02040503050406030204" pitchFamily="18" charset="0"/>
                          </a:rPr>
                        </m:ctrlPr>
                      </m:fPr>
                      <m:num>
                        <m:r>
                          <m:rPr>
                            <m:nor/>
                          </m:rPr>
                          <a:rPr lang="en-GB" altLang="en-US" sz="1600">
                            <a:latin typeface="Twinkl" pitchFamily="50" charset="0"/>
                          </a:rPr>
                          <m:t>1</m:t>
                        </m:r>
                      </m:num>
                      <m:den>
                        <m:r>
                          <m:rPr>
                            <m:nor/>
                          </m:rPr>
                          <a:rPr lang="en-GB" altLang="en-US" sz="1600">
                            <a:latin typeface="Twinkl" pitchFamily="50" charset="0"/>
                          </a:rPr>
                          <m:t>3</m:t>
                        </m:r>
                      </m:den>
                    </m:f>
                  </m:oMath>
                </a14:m>
                <a:r>
                  <a:rPr lang="en-GB" altLang="en-US" sz="1600" dirty="0">
                    <a:latin typeface="Twinkl" pitchFamily="50" charset="0"/>
                  </a:rPr>
                  <a:t> × 15 = 5 	is the same as	 </a:t>
                </a:r>
                <a14:m>
                  <m:oMath xmlns:m="http://schemas.openxmlformats.org/officeDocument/2006/math">
                    <m:f>
                      <m:fPr>
                        <m:ctrlPr>
                          <a:rPr lang="en-GB" altLang="en-US" sz="1600" i="1">
                            <a:latin typeface="Cambria Math" panose="02040503050406030204" pitchFamily="18" charset="0"/>
                          </a:rPr>
                        </m:ctrlPr>
                      </m:fPr>
                      <m:num>
                        <m:r>
                          <m:rPr>
                            <m:nor/>
                          </m:rPr>
                          <a:rPr lang="en-GB" altLang="en-US" sz="1600">
                            <a:latin typeface="Twinkl" pitchFamily="50" charset="0"/>
                          </a:rPr>
                          <m:t>1</m:t>
                        </m:r>
                      </m:num>
                      <m:den>
                        <m:r>
                          <m:rPr>
                            <m:nor/>
                          </m:rPr>
                          <a:rPr lang="en-GB" altLang="en-US" sz="1600">
                            <a:latin typeface="Twinkl" pitchFamily="50" charset="0"/>
                          </a:rPr>
                          <m:t>3</m:t>
                        </m:r>
                      </m:den>
                    </m:f>
                  </m:oMath>
                </a14:m>
                <a:r>
                  <a:rPr lang="en-GB" altLang="en-US" sz="1600" dirty="0">
                    <a:latin typeface="Twinkl" pitchFamily="50" charset="0"/>
                  </a:rPr>
                  <a:t> </a:t>
                </a:r>
                <a:r>
                  <a:rPr lang="en-GB" altLang="en-US" sz="1600" b="1" dirty="0">
                    <a:latin typeface="Twinkl" pitchFamily="50" charset="0"/>
                  </a:rPr>
                  <a:t>of</a:t>
                </a:r>
                <a:r>
                  <a:rPr lang="en-GB" altLang="en-US" sz="1600" dirty="0">
                    <a:latin typeface="Twinkl" pitchFamily="50" charset="0"/>
                  </a:rPr>
                  <a:t> 15 = 5 </a:t>
                </a:r>
              </a:p>
            </p:txBody>
          </p:sp>
        </mc:Choice>
        <mc:Fallback xmlns="">
          <p:sp>
            <p:nvSpPr>
              <p:cNvPr id="2" name="Rectangle 1"/>
              <p:cNvSpPr>
                <a:spLocks noRot="1" noChangeAspect="1" noMove="1" noResize="1" noEditPoints="1" noAdjustHandles="1" noChangeArrowheads="1" noChangeShapeType="1" noTextEdit="1"/>
              </p:cNvSpPr>
              <p:nvPr/>
            </p:nvSpPr>
            <p:spPr>
              <a:xfrm>
                <a:off x="688539" y="1591254"/>
                <a:ext cx="7699811" cy="975908"/>
              </a:xfrm>
              <a:prstGeom prst="rect">
                <a:avLst/>
              </a:prstGeom>
              <a:blipFill rotWithShape="0">
                <a:blip r:embed="rId3"/>
                <a:stretch>
                  <a:fillRect l="-475" t="-1875" b="-1250"/>
                </a:stretch>
              </a:blipFill>
            </p:spPr>
            <p:txBody>
              <a:bodyPr/>
              <a:lstStyle/>
              <a:p>
                <a:r>
                  <a:rPr lang="en-GB">
                    <a:noFill/>
                  </a:rPr>
                  <a:t> </a:t>
                </a:r>
              </a:p>
            </p:txBody>
          </p:sp>
        </mc:Fallback>
      </mc:AlternateContent>
      <p:sp>
        <p:nvSpPr>
          <p:cNvPr id="3" name="Rectangle 2"/>
          <p:cNvSpPr/>
          <p:nvPr/>
        </p:nvSpPr>
        <p:spPr>
          <a:xfrm>
            <a:off x="764039" y="3154261"/>
            <a:ext cx="2433096" cy="2938565"/>
          </a:xfrm>
          <a:prstGeom prst="rect">
            <a:avLst/>
          </a:prstGeom>
          <a:solidFill>
            <a:srgbClr val="F6B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3373302" y="3161517"/>
            <a:ext cx="2431880" cy="2938564"/>
          </a:xfrm>
          <a:prstGeom prst="rect">
            <a:avLst/>
          </a:prstGeom>
          <a:solidFill>
            <a:srgbClr val="F6B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5989738" y="3161517"/>
            <a:ext cx="2496925" cy="2961313"/>
          </a:xfrm>
          <a:prstGeom prst="rect">
            <a:avLst/>
          </a:prstGeom>
          <a:solidFill>
            <a:srgbClr val="F6B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238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400"/>
                                        <p:tgtEl>
                                          <p:spTgt spid="3"/>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400"/>
                                        <p:tgtEl>
                                          <p:spTgt spid="34"/>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400"/>
                                        <p:tgtEl>
                                          <p:spTgt spid="41"/>
                                        </p:tgtEl>
                                      </p:cBhvr>
                                    </p:animEffect>
                                  </p:childTnLst>
                                </p:cTn>
                              </p:par>
                              <p:par>
                                <p:cTn id="25" presetID="10"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1" fill="hold" grpId="0" nodeType="clickEffect">
                                  <p:stCondLst>
                                    <p:cond delay="0"/>
                                  </p:stCondLst>
                                  <p:childTnLst>
                                    <p:animEffect transition="out" filter="wipe(up)">
                                      <p:cBhvr>
                                        <p:cTn id="31" dur="1000"/>
                                        <p:tgtEl>
                                          <p:spTgt spid="3"/>
                                        </p:tgtEl>
                                      </p:cBhvr>
                                    </p:animEffect>
                                    <p:set>
                                      <p:cBhvr>
                                        <p:cTn id="32" dur="1" fill="hold">
                                          <p:stCondLst>
                                            <p:cond delay="999"/>
                                          </p:stCondLst>
                                        </p:cTn>
                                        <p:tgtEl>
                                          <p:spTgt spid="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1" fill="hold" grpId="0" nodeType="clickEffect">
                                  <p:stCondLst>
                                    <p:cond delay="0"/>
                                  </p:stCondLst>
                                  <p:childTnLst>
                                    <p:animEffect transition="out" filter="wipe(up)">
                                      <p:cBhvr>
                                        <p:cTn id="36" dur="1000"/>
                                        <p:tgtEl>
                                          <p:spTgt spid="34"/>
                                        </p:tgtEl>
                                      </p:cBhvr>
                                    </p:animEffect>
                                    <p:set>
                                      <p:cBhvr>
                                        <p:cTn id="37" dur="1" fill="hold">
                                          <p:stCondLst>
                                            <p:cond delay="999"/>
                                          </p:stCondLst>
                                        </p:cTn>
                                        <p:tgtEl>
                                          <p:spTgt spid="3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1" fill="hold" grpId="0" nodeType="clickEffect">
                                  <p:stCondLst>
                                    <p:cond delay="0"/>
                                  </p:stCondLst>
                                  <p:childTnLst>
                                    <p:animEffect transition="out" filter="wipe(up)">
                                      <p:cBhvr>
                                        <p:cTn id="41" dur="1000"/>
                                        <p:tgtEl>
                                          <p:spTgt spid="41"/>
                                        </p:tgtEl>
                                      </p:cBhvr>
                                    </p:animEffect>
                                    <p:set>
                                      <p:cBhvr>
                                        <p:cTn id="42" dur="1" fill="hold">
                                          <p:stCondLst>
                                            <p:cond delay="9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p:bldP spid="3" grpId="0" animBg="1"/>
      <p:bldP spid="3" grpId="1" animBg="1"/>
      <p:bldP spid="34" grpId="0" animBg="1"/>
      <p:bldP spid="34" grpId="1" animBg="1"/>
      <p:bldP spid="41" grpId="0" animBg="1"/>
      <p:bldP spid="41"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nswer 3">
            <a:extLst>
              <a:ext uri="{FF2B5EF4-FFF2-40B4-BE49-F238E27FC236}">
                <a16:creationId xmlns:a16="http://schemas.microsoft.com/office/drawing/2014/main" id="{F4AD4401-434D-4F67-B657-77D3F621D278}"/>
              </a:ext>
            </a:extLst>
          </p:cNvPr>
          <p:cNvSpPr/>
          <p:nvPr/>
        </p:nvSpPr>
        <p:spPr>
          <a:xfrm>
            <a:off x="5884813" y="4210629"/>
            <a:ext cx="1535987" cy="1120511"/>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6</a:t>
            </a:r>
          </a:p>
          <a:p>
            <a:pPr algn="ctr"/>
            <a:r>
              <a:rPr lang="en-GB" sz="3600" dirty="0">
                <a:solidFill>
                  <a:schemeClr val="tx1"/>
                </a:solidFill>
              </a:rPr>
              <a:t>40</a:t>
            </a:r>
          </a:p>
        </p:txBody>
      </p:sp>
      <p:sp>
        <p:nvSpPr>
          <p:cNvPr id="27" name="Yellow Circle"/>
          <p:cNvSpPr/>
          <p:nvPr/>
        </p:nvSpPr>
        <p:spPr>
          <a:xfrm>
            <a:off x="3791824" y="2330507"/>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nswer 1">
            <a:extLst>
              <a:ext uri="{FF2B5EF4-FFF2-40B4-BE49-F238E27FC236}">
                <a16:creationId xmlns:a16="http://schemas.microsoft.com/office/drawing/2014/main" id="{B99A81FD-082F-4B15-A80E-1815A4412B24}"/>
              </a:ext>
            </a:extLst>
          </p:cNvPr>
          <p:cNvSpPr/>
          <p:nvPr/>
        </p:nvSpPr>
        <p:spPr>
          <a:xfrm>
            <a:off x="1685571" y="4211963"/>
            <a:ext cx="1535987" cy="1120511"/>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3</a:t>
            </a:r>
          </a:p>
          <a:p>
            <a:pPr algn="ctr"/>
            <a:r>
              <a:rPr lang="en-GB" sz="3600" dirty="0">
                <a:solidFill>
                  <a:schemeClr val="tx1"/>
                </a:solidFill>
              </a:rPr>
              <a:t>40</a:t>
            </a:r>
          </a:p>
        </p:txBody>
      </p:sp>
      <p:sp>
        <p:nvSpPr>
          <p:cNvPr id="21" name="Answer 2">
            <a:extLst>
              <a:ext uri="{FF2B5EF4-FFF2-40B4-BE49-F238E27FC236}">
                <a16:creationId xmlns:a16="http://schemas.microsoft.com/office/drawing/2014/main" id="{F4AD4401-434D-4F67-B657-77D3F621D278}"/>
              </a:ext>
            </a:extLst>
          </p:cNvPr>
          <p:cNvSpPr/>
          <p:nvPr/>
        </p:nvSpPr>
        <p:spPr>
          <a:xfrm>
            <a:off x="3785192" y="4210629"/>
            <a:ext cx="1535987" cy="1120511"/>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4</a:t>
            </a:r>
          </a:p>
          <a:p>
            <a:pPr algn="ctr"/>
            <a:r>
              <a:rPr lang="en-GB" sz="3600" dirty="0">
                <a:solidFill>
                  <a:schemeClr val="tx1"/>
                </a:solidFill>
              </a:rPr>
              <a:t>40</a:t>
            </a:r>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Quiz</a:t>
            </a:r>
          </a:p>
        </p:txBody>
      </p:sp>
      <p:sp>
        <p:nvSpPr>
          <p:cNvPr id="31" name="Try Again!">
            <a:extLst>
              <a:ext uri="{FF2B5EF4-FFF2-40B4-BE49-F238E27FC236}">
                <a16:creationId xmlns:a16="http://schemas.microsoft.com/office/drawing/2014/main" id="{3784DBBA-BA0C-4D88-B64F-C69898662580}"/>
              </a:ext>
            </a:extLst>
          </p:cNvPr>
          <p:cNvSpPr txBox="1"/>
          <p:nvPr/>
        </p:nvSpPr>
        <p:spPr>
          <a:xfrm>
            <a:off x="864240" y="5589871"/>
            <a:ext cx="7394575" cy="461665"/>
          </a:xfrm>
          <a:prstGeom prst="rect">
            <a:avLst/>
          </a:prstGeom>
          <a:noFill/>
        </p:spPr>
        <p:txBody>
          <a:bodyPr wrap="square" rtlCol="0">
            <a:spAutoFit/>
          </a:bodyPr>
          <a:lstStyle/>
          <a:p>
            <a:pPr algn="ctr"/>
            <a:r>
              <a:rPr lang="en-GB" sz="2400" dirty="0"/>
              <a:t>Try again!</a:t>
            </a:r>
          </a:p>
        </p:txBody>
      </p:sp>
      <p:sp>
        <p:nvSpPr>
          <p:cNvPr id="32" name="Correct!">
            <a:extLst>
              <a:ext uri="{FF2B5EF4-FFF2-40B4-BE49-F238E27FC236}">
                <a16:creationId xmlns:a16="http://schemas.microsoft.com/office/drawing/2014/main" id="{47D62B31-A843-4711-A22B-0A520861B3A2}"/>
              </a:ext>
            </a:extLst>
          </p:cNvPr>
          <p:cNvSpPr txBox="1"/>
          <p:nvPr/>
        </p:nvSpPr>
        <p:spPr>
          <a:xfrm>
            <a:off x="865658" y="5581060"/>
            <a:ext cx="7394575" cy="461665"/>
          </a:xfrm>
          <a:prstGeom prst="rect">
            <a:avLst/>
          </a:prstGeom>
          <a:noFill/>
        </p:spPr>
        <p:txBody>
          <a:bodyPr wrap="square" rtlCol="0">
            <a:spAutoFit/>
          </a:bodyPr>
          <a:lstStyle/>
          <a:p>
            <a:pPr algn="ctr"/>
            <a:r>
              <a:rPr lang="en-GB" sz="2400" dirty="0"/>
              <a:t>Correct!</a:t>
            </a:r>
          </a:p>
        </p:txBody>
      </p:sp>
      <p:grpSp>
        <p:nvGrpSpPr>
          <p:cNvPr id="13" name="Group 12"/>
          <p:cNvGrpSpPr/>
          <p:nvPr/>
        </p:nvGrpSpPr>
        <p:grpSpPr>
          <a:xfrm>
            <a:off x="3801114" y="2646892"/>
            <a:ext cx="918274" cy="954107"/>
            <a:chOff x="1812100" y="3501654"/>
            <a:chExt cx="918274" cy="954107"/>
          </a:xfrm>
        </p:grpSpPr>
        <p:sp>
          <p:nvSpPr>
            <p:cNvPr id="14" name="TextBox 13"/>
            <p:cNvSpPr txBox="1"/>
            <p:nvPr/>
          </p:nvSpPr>
          <p:spPr>
            <a:xfrm>
              <a:off x="1812100" y="3501654"/>
              <a:ext cx="918274" cy="954107"/>
            </a:xfrm>
            <a:prstGeom prst="rect">
              <a:avLst/>
            </a:prstGeom>
            <a:noFill/>
          </p:spPr>
          <p:txBody>
            <a:bodyPr wrap="square" rtlCol="0">
              <a:spAutoFit/>
            </a:bodyPr>
            <a:lstStyle/>
            <a:p>
              <a:pPr algn="ctr"/>
              <a:r>
                <a:rPr lang="en-GB" sz="2800" b="1" dirty="0"/>
                <a:t>3</a:t>
              </a:r>
            </a:p>
            <a:p>
              <a:pPr algn="ctr"/>
              <a:r>
                <a:rPr lang="en-GB" sz="2800" b="1" dirty="0"/>
                <a:t>5</a:t>
              </a:r>
            </a:p>
          </p:txBody>
        </p:sp>
        <p:cxnSp>
          <p:nvCxnSpPr>
            <p:cNvPr id="15" name="Straight Connector 14"/>
            <p:cNvCxnSpPr/>
            <p:nvPr/>
          </p:nvCxnSpPr>
          <p:spPr>
            <a:xfrm>
              <a:off x="2068346" y="3979764"/>
              <a:ext cx="355035" cy="2131"/>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2" name="Rectangle 1"/>
          <p:cNvSpPr/>
          <p:nvPr/>
        </p:nvSpPr>
        <p:spPr>
          <a:xfrm>
            <a:off x="755650" y="1722779"/>
            <a:ext cx="7632700" cy="430887"/>
          </a:xfrm>
          <a:prstGeom prst="rect">
            <a:avLst/>
          </a:prstGeom>
        </p:spPr>
        <p:txBody>
          <a:bodyPr wrap="square">
            <a:spAutoFit/>
          </a:bodyPr>
          <a:lstStyle/>
          <a:p>
            <a:pPr lvl="0" algn="ctr">
              <a:defRPr/>
            </a:pPr>
            <a:r>
              <a:rPr lang="en-GB" sz="2200" dirty="0">
                <a:solidFill>
                  <a:srgbClr val="1C1C1C"/>
                </a:solidFill>
              </a:rPr>
              <a:t>What is the answer to this fraction multiplication?</a:t>
            </a:r>
          </a:p>
        </p:txBody>
      </p:sp>
      <p:sp>
        <p:nvSpPr>
          <p:cNvPr id="20" name="Answer Outline">
            <a:extLst>
              <a:ext uri="{FF2B5EF4-FFF2-40B4-BE49-F238E27FC236}">
                <a16:creationId xmlns:a16="http://schemas.microsoft.com/office/drawing/2014/main" id="{F4AD4401-434D-4F67-B657-77D3F621D278}"/>
              </a:ext>
            </a:extLst>
          </p:cNvPr>
          <p:cNvSpPr/>
          <p:nvPr/>
        </p:nvSpPr>
        <p:spPr>
          <a:xfrm>
            <a:off x="1682358" y="4226843"/>
            <a:ext cx="1535987" cy="1113108"/>
          </a:xfrm>
          <a:prstGeom prst="roundRect">
            <a:avLst>
              <a:gd name="adj" fmla="val 0"/>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p:txBody>
      </p:sp>
      <p:grpSp>
        <p:nvGrpSpPr>
          <p:cNvPr id="16" name="Group 15"/>
          <p:cNvGrpSpPr/>
          <p:nvPr/>
        </p:nvGrpSpPr>
        <p:grpSpPr>
          <a:xfrm>
            <a:off x="4462213" y="2646892"/>
            <a:ext cx="918274" cy="954107"/>
            <a:chOff x="1812100" y="3501654"/>
            <a:chExt cx="918274" cy="954107"/>
          </a:xfrm>
        </p:grpSpPr>
        <p:sp>
          <p:nvSpPr>
            <p:cNvPr id="17" name="TextBox 16"/>
            <p:cNvSpPr txBox="1"/>
            <p:nvPr/>
          </p:nvSpPr>
          <p:spPr>
            <a:xfrm>
              <a:off x="1812100" y="3501654"/>
              <a:ext cx="918274" cy="954107"/>
            </a:xfrm>
            <a:prstGeom prst="rect">
              <a:avLst/>
            </a:prstGeom>
            <a:noFill/>
          </p:spPr>
          <p:txBody>
            <a:bodyPr wrap="square" rtlCol="0">
              <a:spAutoFit/>
            </a:bodyPr>
            <a:lstStyle/>
            <a:p>
              <a:pPr algn="ctr"/>
              <a:r>
                <a:rPr lang="en-GB" sz="2800" b="1" dirty="0"/>
                <a:t>1</a:t>
              </a:r>
            </a:p>
            <a:p>
              <a:pPr algn="ctr"/>
              <a:r>
                <a:rPr lang="en-GB" sz="2800" b="1" dirty="0"/>
                <a:t>8</a:t>
              </a:r>
            </a:p>
          </p:txBody>
        </p:sp>
        <p:cxnSp>
          <p:nvCxnSpPr>
            <p:cNvPr id="22" name="Straight Connector 21"/>
            <p:cNvCxnSpPr/>
            <p:nvPr/>
          </p:nvCxnSpPr>
          <p:spPr>
            <a:xfrm>
              <a:off x="2097530" y="3979766"/>
              <a:ext cx="378834"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18" name="Rectangle 17"/>
          <p:cNvSpPr/>
          <p:nvPr/>
        </p:nvSpPr>
        <p:spPr>
          <a:xfrm>
            <a:off x="4341101" y="2754070"/>
            <a:ext cx="485235" cy="707886"/>
          </a:xfrm>
          <a:prstGeom prst="rect">
            <a:avLst/>
          </a:prstGeom>
        </p:spPr>
        <p:txBody>
          <a:bodyPr wrap="square">
            <a:spAutoFit/>
          </a:bodyPr>
          <a:lstStyle/>
          <a:p>
            <a:pPr lvl="0" algn="ctr">
              <a:defRPr/>
            </a:pPr>
            <a:r>
              <a:rPr lang="en-GB" sz="4000" dirty="0">
                <a:solidFill>
                  <a:srgbClr val="1C1C1C"/>
                </a:solidFill>
              </a:rPr>
              <a:t>×</a:t>
            </a:r>
          </a:p>
        </p:txBody>
      </p:sp>
      <p:cxnSp>
        <p:nvCxnSpPr>
          <p:cNvPr id="24" name="Straight Connector 23"/>
          <p:cNvCxnSpPr/>
          <p:nvPr/>
        </p:nvCxnSpPr>
        <p:spPr>
          <a:xfrm>
            <a:off x="2203197" y="4785192"/>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4324845" y="4785192"/>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6396837" y="4785192"/>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8" name="Pentagon 12">
            <a:extLst>
              <a:ext uri="{FF2B5EF4-FFF2-40B4-BE49-F238E27FC236}">
                <a16:creationId xmlns:a16="http://schemas.microsoft.com/office/drawing/2014/main" id="{81476A7B-076C-49A9-BF9B-8C4E92AFD1A7}"/>
              </a:ext>
            </a:extLst>
          </p:cNvPr>
          <p:cNvSpPr/>
          <p:nvPr/>
        </p:nvSpPr>
        <p:spPr>
          <a:xfrm flipH="1">
            <a:off x="3326860" y="765175"/>
            <a:ext cx="5370612"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Multiply simple pairs of proper fractions, writing the answer in its simplest form</a:t>
            </a:r>
          </a:p>
        </p:txBody>
      </p:sp>
    </p:spTree>
    <p:extLst>
      <p:ext uri="{BB962C8B-B14F-4D97-AF65-F5344CB8AC3E}">
        <p14:creationId xmlns:p14="http://schemas.microsoft.com/office/powerpoint/2010/main" val="163955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right)">
                                      <p:cBhvr>
                                        <p:cTn id="10" dur="500"/>
                                        <p:tgtEl>
                                          <p:spTgt spid="2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0" restart="whenNotActive" fill="hold" evtFilter="cancelBubble" nodeType="interactiveSeq">
                <p:stCondLst>
                  <p:cond evt="onClick" delay="0">
                    <p:tgtEl>
                      <p:spTgt spid="23"/>
                    </p:tgtEl>
                  </p:cond>
                </p:stCondLst>
                <p:endSync evt="end" delay="0">
                  <p:rtn val="all"/>
                </p:endSync>
                <p:childTnLst>
                  <p:par>
                    <p:cTn id="51" fill="hold">
                      <p:stCondLst>
                        <p:cond delay="0"/>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heel(1)">
                                      <p:cBhvr>
                                        <p:cTn id="55" dur="1000"/>
                                        <p:tgtEl>
                                          <p:spTgt spid="2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childTnLst>
                          </p:cTn>
                        </p:par>
                        <p:par>
                          <p:cTn id="59" fill="hold">
                            <p:stCondLst>
                              <p:cond delay="1000"/>
                            </p:stCondLst>
                            <p:childTnLst>
                              <p:par>
                                <p:cTn id="60" presetID="10" presetClass="exit" presetSubtype="0" fill="hold" grpId="1" nodeType="afterEffect">
                                  <p:stCondLst>
                                    <p:cond delay="0"/>
                                  </p:stCondLst>
                                  <p:childTnLst>
                                    <p:animEffect transition="out" filter="fade">
                                      <p:cBhvr>
                                        <p:cTn id="61" dur="500"/>
                                        <p:tgtEl>
                                          <p:spTgt spid="32"/>
                                        </p:tgtEl>
                                      </p:cBhvr>
                                    </p:animEffect>
                                    <p:set>
                                      <p:cBhvr>
                                        <p:cTn id="62"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3" restart="whenNotActive" fill="hold" evtFilter="cancelBubble" nodeType="interactiveSeq">
                <p:stCondLst>
                  <p:cond evt="onClick" delay="0">
                    <p:tgtEl>
                      <p:spTgt spid="21"/>
                    </p:tgtEl>
                  </p:cond>
                </p:stCondLst>
                <p:endSync evt="end" delay="0">
                  <p:rtn val="all"/>
                </p:endSync>
                <p:childTnLst>
                  <p:par>
                    <p:cTn id="64" fill="hold">
                      <p:stCondLst>
                        <p:cond delay="0"/>
                      </p:stCondLst>
                      <p:childTnLst>
                        <p:par>
                          <p:cTn id="65" fill="hold">
                            <p:stCondLst>
                              <p:cond delay="0"/>
                            </p:stCondLst>
                            <p:childTnLst>
                              <p:par>
                                <p:cTn id="66" presetID="32" presetClass="emph" presetSubtype="0" fill="hold" grpId="1" nodeType="clickEffect">
                                  <p:stCondLst>
                                    <p:cond delay="0"/>
                                  </p:stCondLst>
                                  <p:childTnLst>
                                    <p:animRot by="120000">
                                      <p:cBhvr>
                                        <p:cTn id="67" dur="100" fill="hold">
                                          <p:stCondLst>
                                            <p:cond delay="0"/>
                                          </p:stCondLst>
                                        </p:cTn>
                                        <p:tgtEl>
                                          <p:spTgt spid="21"/>
                                        </p:tgtEl>
                                        <p:attrNameLst>
                                          <p:attrName>r</p:attrName>
                                        </p:attrNameLst>
                                      </p:cBhvr>
                                    </p:animRot>
                                    <p:animRot by="-240000">
                                      <p:cBhvr>
                                        <p:cTn id="68" dur="200" fill="hold">
                                          <p:stCondLst>
                                            <p:cond delay="200"/>
                                          </p:stCondLst>
                                        </p:cTn>
                                        <p:tgtEl>
                                          <p:spTgt spid="21"/>
                                        </p:tgtEl>
                                        <p:attrNameLst>
                                          <p:attrName>r</p:attrName>
                                        </p:attrNameLst>
                                      </p:cBhvr>
                                    </p:animRot>
                                    <p:animRot by="240000">
                                      <p:cBhvr>
                                        <p:cTn id="69" dur="200" fill="hold">
                                          <p:stCondLst>
                                            <p:cond delay="400"/>
                                          </p:stCondLst>
                                        </p:cTn>
                                        <p:tgtEl>
                                          <p:spTgt spid="21"/>
                                        </p:tgtEl>
                                        <p:attrNameLst>
                                          <p:attrName>r</p:attrName>
                                        </p:attrNameLst>
                                      </p:cBhvr>
                                    </p:animRot>
                                    <p:animRot by="-240000">
                                      <p:cBhvr>
                                        <p:cTn id="70" dur="200" fill="hold">
                                          <p:stCondLst>
                                            <p:cond delay="600"/>
                                          </p:stCondLst>
                                        </p:cTn>
                                        <p:tgtEl>
                                          <p:spTgt spid="21"/>
                                        </p:tgtEl>
                                        <p:attrNameLst>
                                          <p:attrName>r</p:attrName>
                                        </p:attrNameLst>
                                      </p:cBhvr>
                                    </p:animRot>
                                    <p:animRot by="120000">
                                      <p:cBhvr>
                                        <p:cTn id="71" dur="200" fill="hold">
                                          <p:stCondLst>
                                            <p:cond delay="800"/>
                                          </p:stCondLst>
                                        </p:cTn>
                                        <p:tgtEl>
                                          <p:spTgt spid="21"/>
                                        </p:tgtEl>
                                        <p:attrNameLst>
                                          <p:attrName>r</p:attrName>
                                        </p:attrNameLst>
                                      </p:cBhvr>
                                    </p:animRot>
                                  </p:childTnLst>
                                </p:cTn>
                              </p:par>
                              <p:par>
                                <p:cTn id="72" presetID="10" presetClass="entr" presetSubtype="0" fill="hold" grpId="2" nodeType="with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par>
                                <p:cTn id="75" presetID="10" presetClass="exit" presetSubtype="0" fill="hold" grpId="3" nodeType="withEffect">
                                  <p:stCondLst>
                                    <p:cond delay="1000"/>
                                  </p:stCondLst>
                                  <p:childTnLst>
                                    <p:animEffect transition="out" filter="fade">
                                      <p:cBhvr>
                                        <p:cTn id="76" dur="500"/>
                                        <p:tgtEl>
                                          <p:spTgt spid="31"/>
                                        </p:tgtEl>
                                      </p:cBhvr>
                                    </p:animEffect>
                                    <p:set>
                                      <p:cBhvr>
                                        <p:cTn id="7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8" restart="whenNotActive" fill="hold" evtFilter="cancelBubble" nodeType="interactiveSeq">
                <p:stCondLst>
                  <p:cond evt="onClick" delay="0">
                    <p:tgtEl>
                      <p:spTgt spid="19"/>
                    </p:tgtEl>
                  </p:cond>
                </p:stCondLst>
                <p:endSync evt="end" delay="0">
                  <p:rtn val="all"/>
                </p:endSync>
                <p:childTnLst>
                  <p:par>
                    <p:cTn id="79" fill="hold">
                      <p:stCondLst>
                        <p:cond delay="0"/>
                      </p:stCondLst>
                      <p:childTnLst>
                        <p:par>
                          <p:cTn id="80" fill="hold">
                            <p:stCondLst>
                              <p:cond delay="0"/>
                            </p:stCondLst>
                            <p:childTnLst>
                              <p:par>
                                <p:cTn id="81" presetID="32" presetClass="emph" presetSubtype="0" fill="hold" grpId="1" nodeType="clickEffect">
                                  <p:stCondLst>
                                    <p:cond delay="0"/>
                                  </p:stCondLst>
                                  <p:childTnLst>
                                    <p:animRot by="120000">
                                      <p:cBhvr>
                                        <p:cTn id="82" dur="100" fill="hold">
                                          <p:stCondLst>
                                            <p:cond delay="0"/>
                                          </p:stCondLst>
                                        </p:cTn>
                                        <p:tgtEl>
                                          <p:spTgt spid="19"/>
                                        </p:tgtEl>
                                        <p:attrNameLst>
                                          <p:attrName>r</p:attrName>
                                        </p:attrNameLst>
                                      </p:cBhvr>
                                    </p:animRot>
                                    <p:animRot by="-240000">
                                      <p:cBhvr>
                                        <p:cTn id="83" dur="200" fill="hold">
                                          <p:stCondLst>
                                            <p:cond delay="200"/>
                                          </p:stCondLst>
                                        </p:cTn>
                                        <p:tgtEl>
                                          <p:spTgt spid="19"/>
                                        </p:tgtEl>
                                        <p:attrNameLst>
                                          <p:attrName>r</p:attrName>
                                        </p:attrNameLst>
                                      </p:cBhvr>
                                    </p:animRot>
                                    <p:animRot by="240000">
                                      <p:cBhvr>
                                        <p:cTn id="84" dur="200" fill="hold">
                                          <p:stCondLst>
                                            <p:cond delay="400"/>
                                          </p:stCondLst>
                                        </p:cTn>
                                        <p:tgtEl>
                                          <p:spTgt spid="19"/>
                                        </p:tgtEl>
                                        <p:attrNameLst>
                                          <p:attrName>r</p:attrName>
                                        </p:attrNameLst>
                                      </p:cBhvr>
                                    </p:animRot>
                                    <p:animRot by="-240000">
                                      <p:cBhvr>
                                        <p:cTn id="85" dur="200" fill="hold">
                                          <p:stCondLst>
                                            <p:cond delay="600"/>
                                          </p:stCondLst>
                                        </p:cTn>
                                        <p:tgtEl>
                                          <p:spTgt spid="19"/>
                                        </p:tgtEl>
                                        <p:attrNameLst>
                                          <p:attrName>r</p:attrName>
                                        </p:attrNameLst>
                                      </p:cBhvr>
                                    </p:animRot>
                                    <p:animRot by="120000">
                                      <p:cBhvr>
                                        <p:cTn id="86" dur="200" fill="hold">
                                          <p:stCondLst>
                                            <p:cond delay="800"/>
                                          </p:stCondLst>
                                        </p:cTn>
                                        <p:tgtEl>
                                          <p:spTgt spid="19"/>
                                        </p:tgtEl>
                                        <p:attrNameLst>
                                          <p:attrName>r</p:attrName>
                                        </p:attrNameLst>
                                      </p:cBhvr>
                                    </p:animRot>
                                  </p:childTnLst>
                                </p:cTn>
                              </p:par>
                              <p:par>
                                <p:cTn id="87" presetID="10" presetClass="entr" presetSubtype="0" fill="hold" grpId="0" nodeType="with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fade">
                                      <p:cBhvr>
                                        <p:cTn id="89" dur="500"/>
                                        <p:tgtEl>
                                          <p:spTgt spid="31"/>
                                        </p:tgtEl>
                                      </p:cBhvr>
                                    </p:animEffect>
                                  </p:childTnLst>
                                </p:cTn>
                              </p:par>
                            </p:childTnLst>
                          </p:cTn>
                        </p:par>
                        <p:par>
                          <p:cTn id="90" fill="hold">
                            <p:stCondLst>
                              <p:cond delay="1000"/>
                            </p:stCondLst>
                            <p:childTnLst>
                              <p:par>
                                <p:cTn id="91" presetID="10" presetClass="exit" presetSubtype="0" fill="hold" grpId="1" nodeType="afterEffect">
                                  <p:stCondLst>
                                    <p:cond delay="1000"/>
                                  </p:stCondLst>
                                  <p:childTnLst>
                                    <p:animEffect transition="out" filter="fade">
                                      <p:cBhvr>
                                        <p:cTn id="92" dur="500"/>
                                        <p:tgtEl>
                                          <p:spTgt spid="31"/>
                                        </p:tgtEl>
                                      </p:cBhvr>
                                    </p:animEffect>
                                    <p:set>
                                      <p:cBhvr>
                                        <p:cTn id="93"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9" grpId="0" animBg="1"/>
      <p:bldP spid="19" grpId="1" animBg="1"/>
      <p:bldP spid="27" grpId="0" animBg="1"/>
      <p:bldP spid="23" grpId="0" animBg="1"/>
      <p:bldP spid="21" grpId="0" animBg="1"/>
      <p:bldP spid="21" grpId="1" animBg="1"/>
      <p:bldP spid="10" grpId="0" animBg="1"/>
      <p:bldP spid="31" grpId="0"/>
      <p:bldP spid="31" grpId="1"/>
      <p:bldP spid="31" grpId="2"/>
      <p:bldP spid="31" grpId="3"/>
      <p:bldP spid="32" grpId="0"/>
      <p:bldP spid="32" grpId="1"/>
      <p:bldP spid="2" grpId="0"/>
      <p:bldP spid="20" grpId="0" animBg="1"/>
      <p:bldP spid="18" grpId="0"/>
      <p:bldP spid="2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Answer 2"/>
          <p:cNvGrpSpPr/>
          <p:nvPr/>
        </p:nvGrpSpPr>
        <p:grpSpPr>
          <a:xfrm>
            <a:off x="3785192" y="4210629"/>
            <a:ext cx="1535987" cy="1120511"/>
            <a:chOff x="3785192" y="4210629"/>
            <a:chExt cx="1535987" cy="1120511"/>
          </a:xfrm>
        </p:grpSpPr>
        <p:sp>
          <p:nvSpPr>
            <p:cNvPr id="21" name="Answer 2">
              <a:extLst>
                <a:ext uri="{FF2B5EF4-FFF2-40B4-BE49-F238E27FC236}">
                  <a16:creationId xmlns:a16="http://schemas.microsoft.com/office/drawing/2014/main" id="{F4AD4401-434D-4F67-B657-77D3F621D278}"/>
                </a:ext>
              </a:extLst>
            </p:cNvPr>
            <p:cNvSpPr/>
            <p:nvPr/>
          </p:nvSpPr>
          <p:spPr>
            <a:xfrm>
              <a:off x="3785192" y="4210629"/>
              <a:ext cx="1535987" cy="1120511"/>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20</a:t>
              </a:r>
            </a:p>
            <a:p>
              <a:pPr algn="ctr"/>
              <a:r>
                <a:rPr lang="en-GB" sz="3600" dirty="0">
                  <a:solidFill>
                    <a:schemeClr val="tx1"/>
                  </a:solidFill>
                </a:rPr>
                <a:t>27</a:t>
              </a:r>
            </a:p>
          </p:txBody>
        </p:sp>
        <p:cxnSp>
          <p:nvCxnSpPr>
            <p:cNvPr id="25" name="Straight Connector 24"/>
            <p:cNvCxnSpPr/>
            <p:nvPr/>
          </p:nvCxnSpPr>
          <p:spPr>
            <a:xfrm>
              <a:off x="4324845" y="4785192"/>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27" name="Yellow Circle"/>
          <p:cNvSpPr/>
          <p:nvPr/>
        </p:nvSpPr>
        <p:spPr>
          <a:xfrm>
            <a:off x="3791824" y="2330507"/>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Quiz</a:t>
            </a:r>
          </a:p>
        </p:txBody>
      </p:sp>
      <p:sp>
        <p:nvSpPr>
          <p:cNvPr id="31" name="Try Again!">
            <a:extLst>
              <a:ext uri="{FF2B5EF4-FFF2-40B4-BE49-F238E27FC236}">
                <a16:creationId xmlns:a16="http://schemas.microsoft.com/office/drawing/2014/main" id="{3784DBBA-BA0C-4D88-B64F-C69898662580}"/>
              </a:ext>
            </a:extLst>
          </p:cNvPr>
          <p:cNvSpPr txBox="1"/>
          <p:nvPr/>
        </p:nvSpPr>
        <p:spPr>
          <a:xfrm>
            <a:off x="864240" y="5589871"/>
            <a:ext cx="7394575" cy="461665"/>
          </a:xfrm>
          <a:prstGeom prst="rect">
            <a:avLst/>
          </a:prstGeom>
          <a:noFill/>
        </p:spPr>
        <p:txBody>
          <a:bodyPr wrap="square" rtlCol="0">
            <a:spAutoFit/>
          </a:bodyPr>
          <a:lstStyle/>
          <a:p>
            <a:pPr algn="ctr"/>
            <a:r>
              <a:rPr lang="en-GB" sz="2400" dirty="0"/>
              <a:t>Try again!</a:t>
            </a:r>
          </a:p>
        </p:txBody>
      </p:sp>
      <p:sp>
        <p:nvSpPr>
          <p:cNvPr id="32" name="Correct!">
            <a:extLst>
              <a:ext uri="{FF2B5EF4-FFF2-40B4-BE49-F238E27FC236}">
                <a16:creationId xmlns:a16="http://schemas.microsoft.com/office/drawing/2014/main" id="{47D62B31-A843-4711-A22B-0A520861B3A2}"/>
              </a:ext>
            </a:extLst>
          </p:cNvPr>
          <p:cNvSpPr txBox="1"/>
          <p:nvPr/>
        </p:nvSpPr>
        <p:spPr>
          <a:xfrm>
            <a:off x="865658" y="5581060"/>
            <a:ext cx="7394575" cy="461665"/>
          </a:xfrm>
          <a:prstGeom prst="rect">
            <a:avLst/>
          </a:prstGeom>
          <a:noFill/>
        </p:spPr>
        <p:txBody>
          <a:bodyPr wrap="square" rtlCol="0">
            <a:spAutoFit/>
          </a:bodyPr>
          <a:lstStyle/>
          <a:p>
            <a:pPr algn="ctr"/>
            <a:r>
              <a:rPr lang="en-GB" sz="2400" dirty="0"/>
              <a:t>Correct!</a:t>
            </a:r>
          </a:p>
        </p:txBody>
      </p:sp>
      <p:grpSp>
        <p:nvGrpSpPr>
          <p:cNvPr id="13" name="Group 12"/>
          <p:cNvGrpSpPr/>
          <p:nvPr/>
        </p:nvGrpSpPr>
        <p:grpSpPr>
          <a:xfrm>
            <a:off x="3801114" y="2646892"/>
            <a:ext cx="918274" cy="954107"/>
            <a:chOff x="1812100" y="3501654"/>
            <a:chExt cx="918274" cy="954107"/>
          </a:xfrm>
        </p:grpSpPr>
        <p:sp>
          <p:nvSpPr>
            <p:cNvPr id="14" name="TextBox 13"/>
            <p:cNvSpPr txBox="1"/>
            <p:nvPr/>
          </p:nvSpPr>
          <p:spPr>
            <a:xfrm>
              <a:off x="1812100" y="3501654"/>
              <a:ext cx="918274" cy="954107"/>
            </a:xfrm>
            <a:prstGeom prst="rect">
              <a:avLst/>
            </a:prstGeom>
            <a:noFill/>
          </p:spPr>
          <p:txBody>
            <a:bodyPr wrap="square" rtlCol="0">
              <a:spAutoFit/>
            </a:bodyPr>
            <a:lstStyle/>
            <a:p>
              <a:pPr algn="ctr"/>
              <a:r>
                <a:rPr lang="en-GB" sz="2800" b="1" dirty="0"/>
                <a:t>8</a:t>
              </a:r>
            </a:p>
            <a:p>
              <a:pPr algn="ctr"/>
              <a:r>
                <a:rPr lang="en-GB" sz="2800" b="1" dirty="0"/>
                <a:t>9</a:t>
              </a:r>
            </a:p>
          </p:txBody>
        </p:sp>
        <p:cxnSp>
          <p:nvCxnSpPr>
            <p:cNvPr id="15" name="Straight Connector 14"/>
            <p:cNvCxnSpPr/>
            <p:nvPr/>
          </p:nvCxnSpPr>
          <p:spPr>
            <a:xfrm>
              <a:off x="2068346" y="3979764"/>
              <a:ext cx="355035" cy="2131"/>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2" name="Rectangle 1"/>
          <p:cNvSpPr/>
          <p:nvPr/>
        </p:nvSpPr>
        <p:spPr>
          <a:xfrm>
            <a:off x="755650" y="1722779"/>
            <a:ext cx="7632700" cy="430887"/>
          </a:xfrm>
          <a:prstGeom prst="rect">
            <a:avLst/>
          </a:prstGeom>
        </p:spPr>
        <p:txBody>
          <a:bodyPr wrap="square">
            <a:spAutoFit/>
          </a:bodyPr>
          <a:lstStyle/>
          <a:p>
            <a:pPr lvl="0" algn="ctr">
              <a:defRPr/>
            </a:pPr>
            <a:r>
              <a:rPr lang="en-GB" sz="2200" dirty="0">
                <a:solidFill>
                  <a:srgbClr val="1C1C1C"/>
                </a:solidFill>
              </a:rPr>
              <a:t>What is the answer to this fraction multiplication?</a:t>
            </a:r>
          </a:p>
        </p:txBody>
      </p:sp>
      <p:sp>
        <p:nvSpPr>
          <p:cNvPr id="20" name="Answer Outline">
            <a:extLst>
              <a:ext uri="{FF2B5EF4-FFF2-40B4-BE49-F238E27FC236}">
                <a16:creationId xmlns:a16="http://schemas.microsoft.com/office/drawing/2014/main" id="{F4AD4401-434D-4F67-B657-77D3F621D278}"/>
              </a:ext>
            </a:extLst>
          </p:cNvPr>
          <p:cNvSpPr/>
          <p:nvPr/>
        </p:nvSpPr>
        <p:spPr>
          <a:xfrm>
            <a:off x="3801114" y="4226843"/>
            <a:ext cx="1535987" cy="1113108"/>
          </a:xfrm>
          <a:prstGeom prst="roundRect">
            <a:avLst>
              <a:gd name="adj" fmla="val 0"/>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p:txBody>
      </p:sp>
      <p:grpSp>
        <p:nvGrpSpPr>
          <p:cNvPr id="16" name="Group 15"/>
          <p:cNvGrpSpPr/>
          <p:nvPr/>
        </p:nvGrpSpPr>
        <p:grpSpPr>
          <a:xfrm>
            <a:off x="4462213" y="2646892"/>
            <a:ext cx="918274" cy="954107"/>
            <a:chOff x="1812100" y="3501654"/>
            <a:chExt cx="918274" cy="954107"/>
          </a:xfrm>
        </p:grpSpPr>
        <p:sp>
          <p:nvSpPr>
            <p:cNvPr id="17" name="TextBox 16"/>
            <p:cNvSpPr txBox="1"/>
            <p:nvPr/>
          </p:nvSpPr>
          <p:spPr>
            <a:xfrm>
              <a:off x="1812100" y="3501654"/>
              <a:ext cx="918274" cy="954107"/>
            </a:xfrm>
            <a:prstGeom prst="rect">
              <a:avLst/>
            </a:prstGeom>
            <a:noFill/>
          </p:spPr>
          <p:txBody>
            <a:bodyPr wrap="square" rtlCol="0">
              <a:spAutoFit/>
            </a:bodyPr>
            <a:lstStyle/>
            <a:p>
              <a:pPr algn="ctr"/>
              <a:r>
                <a:rPr lang="en-GB" sz="2800" b="1" dirty="0"/>
                <a:t>5</a:t>
              </a:r>
            </a:p>
            <a:p>
              <a:pPr algn="ctr"/>
              <a:r>
                <a:rPr lang="en-GB" sz="2800" b="1" dirty="0"/>
                <a:t>6</a:t>
              </a:r>
            </a:p>
          </p:txBody>
        </p:sp>
        <p:cxnSp>
          <p:nvCxnSpPr>
            <p:cNvPr id="22" name="Straight Connector 21"/>
            <p:cNvCxnSpPr/>
            <p:nvPr/>
          </p:nvCxnSpPr>
          <p:spPr>
            <a:xfrm>
              <a:off x="2097530" y="3979766"/>
              <a:ext cx="378834"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18" name="Rectangle 17"/>
          <p:cNvSpPr/>
          <p:nvPr/>
        </p:nvSpPr>
        <p:spPr>
          <a:xfrm>
            <a:off x="4341101" y="2754070"/>
            <a:ext cx="485235" cy="707886"/>
          </a:xfrm>
          <a:prstGeom prst="rect">
            <a:avLst/>
          </a:prstGeom>
        </p:spPr>
        <p:txBody>
          <a:bodyPr wrap="square">
            <a:spAutoFit/>
          </a:bodyPr>
          <a:lstStyle/>
          <a:p>
            <a:pPr lvl="0" algn="ctr">
              <a:defRPr/>
            </a:pPr>
            <a:r>
              <a:rPr lang="en-GB" sz="4000" dirty="0">
                <a:solidFill>
                  <a:srgbClr val="1C1C1C"/>
                </a:solidFill>
              </a:rPr>
              <a:t>×</a:t>
            </a:r>
          </a:p>
        </p:txBody>
      </p:sp>
      <p:sp>
        <p:nvSpPr>
          <p:cNvPr id="28" name="Pentagon 12">
            <a:extLst>
              <a:ext uri="{FF2B5EF4-FFF2-40B4-BE49-F238E27FC236}">
                <a16:creationId xmlns:a16="http://schemas.microsoft.com/office/drawing/2014/main" id="{81476A7B-076C-49A9-BF9B-8C4E92AFD1A7}"/>
              </a:ext>
            </a:extLst>
          </p:cNvPr>
          <p:cNvSpPr/>
          <p:nvPr/>
        </p:nvSpPr>
        <p:spPr>
          <a:xfrm flipH="1">
            <a:off x="3326860" y="765175"/>
            <a:ext cx="5370612"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Multiply simple pairs of proper fractions, writing the answer in its simplest form</a:t>
            </a:r>
          </a:p>
        </p:txBody>
      </p:sp>
      <p:grpSp>
        <p:nvGrpSpPr>
          <p:cNvPr id="4" name="Answer 3"/>
          <p:cNvGrpSpPr/>
          <p:nvPr/>
        </p:nvGrpSpPr>
        <p:grpSpPr>
          <a:xfrm>
            <a:off x="5884813" y="4210629"/>
            <a:ext cx="1535987" cy="1120511"/>
            <a:chOff x="5884813" y="4210629"/>
            <a:chExt cx="1535987" cy="1120511"/>
          </a:xfrm>
        </p:grpSpPr>
        <p:sp>
          <p:nvSpPr>
            <p:cNvPr id="19" name="Answer 3">
              <a:extLst>
                <a:ext uri="{FF2B5EF4-FFF2-40B4-BE49-F238E27FC236}">
                  <a16:creationId xmlns:a16="http://schemas.microsoft.com/office/drawing/2014/main" id="{F4AD4401-434D-4F67-B657-77D3F621D278}"/>
                </a:ext>
              </a:extLst>
            </p:cNvPr>
            <p:cNvSpPr/>
            <p:nvPr/>
          </p:nvSpPr>
          <p:spPr>
            <a:xfrm>
              <a:off x="5884813" y="4210629"/>
              <a:ext cx="1535987" cy="1120511"/>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20</a:t>
              </a:r>
            </a:p>
            <a:p>
              <a:pPr algn="ctr"/>
              <a:r>
                <a:rPr lang="en-GB" sz="3600" dirty="0">
                  <a:solidFill>
                    <a:schemeClr val="tx1"/>
                  </a:solidFill>
                </a:rPr>
                <a:t>54</a:t>
              </a:r>
            </a:p>
          </p:txBody>
        </p:sp>
        <p:cxnSp>
          <p:nvCxnSpPr>
            <p:cNvPr id="26" name="Straight Connector 25"/>
            <p:cNvCxnSpPr/>
            <p:nvPr/>
          </p:nvCxnSpPr>
          <p:spPr>
            <a:xfrm>
              <a:off x="6396837" y="4785192"/>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grpSp>
        <p:nvGrpSpPr>
          <p:cNvPr id="6" name="Answer 1"/>
          <p:cNvGrpSpPr/>
          <p:nvPr/>
        </p:nvGrpSpPr>
        <p:grpSpPr>
          <a:xfrm>
            <a:off x="1685571" y="4211963"/>
            <a:ext cx="1535987" cy="1120511"/>
            <a:chOff x="1685571" y="4211963"/>
            <a:chExt cx="1535987" cy="1120511"/>
          </a:xfrm>
        </p:grpSpPr>
        <p:sp>
          <p:nvSpPr>
            <p:cNvPr id="23" name="Answer 1">
              <a:extLst>
                <a:ext uri="{FF2B5EF4-FFF2-40B4-BE49-F238E27FC236}">
                  <a16:creationId xmlns:a16="http://schemas.microsoft.com/office/drawing/2014/main" id="{B99A81FD-082F-4B15-A80E-1815A4412B24}"/>
                </a:ext>
              </a:extLst>
            </p:cNvPr>
            <p:cNvSpPr/>
            <p:nvPr/>
          </p:nvSpPr>
          <p:spPr>
            <a:xfrm>
              <a:off x="1685571" y="4211963"/>
              <a:ext cx="1535987" cy="1120511"/>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45</a:t>
              </a:r>
            </a:p>
            <a:p>
              <a:pPr algn="ctr"/>
              <a:r>
                <a:rPr lang="en-GB" sz="3600" dirty="0">
                  <a:solidFill>
                    <a:schemeClr val="tx1"/>
                  </a:solidFill>
                </a:rPr>
                <a:t>54</a:t>
              </a:r>
            </a:p>
          </p:txBody>
        </p:sp>
        <p:cxnSp>
          <p:nvCxnSpPr>
            <p:cNvPr id="24" name="Straight Connector 23"/>
            <p:cNvCxnSpPr/>
            <p:nvPr/>
          </p:nvCxnSpPr>
          <p:spPr>
            <a:xfrm>
              <a:off x="2203197" y="4785192"/>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91055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right)">
                                      <p:cBhvr>
                                        <p:cTn id="10" dur="500"/>
                                        <p:tgtEl>
                                          <p:spTgt spid="2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6"/>
                    </p:tgtEl>
                  </p:cond>
                </p:stCondLst>
                <p:endSync evt="end" delay="0">
                  <p:rtn val="all"/>
                </p:endSync>
                <p:childTnLst>
                  <p:par>
                    <p:cTn id="42" fill="hold">
                      <p:stCondLst>
                        <p:cond delay="0"/>
                      </p:stCondLst>
                      <p:childTnLst>
                        <p:par>
                          <p:cTn id="43" fill="hold">
                            <p:stCondLst>
                              <p:cond delay="0"/>
                            </p:stCondLst>
                            <p:childTnLst>
                              <p:par>
                                <p:cTn id="44" presetID="32" presetClass="emph" presetSubtype="0" fill="hold" nodeType="clickEffect">
                                  <p:stCondLst>
                                    <p:cond delay="0"/>
                                  </p:stCondLst>
                                  <p:childTnLst>
                                    <p:animRot by="120000">
                                      <p:cBhvr>
                                        <p:cTn id="45" dur="100" fill="hold">
                                          <p:stCondLst>
                                            <p:cond delay="0"/>
                                          </p:stCondLst>
                                        </p:cTn>
                                        <p:tgtEl>
                                          <p:spTgt spid="6"/>
                                        </p:tgtEl>
                                        <p:attrNameLst>
                                          <p:attrName>r</p:attrName>
                                        </p:attrNameLst>
                                      </p:cBhvr>
                                    </p:animRot>
                                    <p:animRot by="-240000">
                                      <p:cBhvr>
                                        <p:cTn id="46" dur="200" fill="hold">
                                          <p:stCondLst>
                                            <p:cond delay="200"/>
                                          </p:stCondLst>
                                        </p:cTn>
                                        <p:tgtEl>
                                          <p:spTgt spid="6"/>
                                        </p:tgtEl>
                                        <p:attrNameLst>
                                          <p:attrName>r</p:attrName>
                                        </p:attrNameLst>
                                      </p:cBhvr>
                                    </p:animRot>
                                    <p:animRot by="240000">
                                      <p:cBhvr>
                                        <p:cTn id="47" dur="200" fill="hold">
                                          <p:stCondLst>
                                            <p:cond delay="400"/>
                                          </p:stCondLst>
                                        </p:cTn>
                                        <p:tgtEl>
                                          <p:spTgt spid="6"/>
                                        </p:tgtEl>
                                        <p:attrNameLst>
                                          <p:attrName>r</p:attrName>
                                        </p:attrNameLst>
                                      </p:cBhvr>
                                    </p:animRot>
                                    <p:animRot by="-240000">
                                      <p:cBhvr>
                                        <p:cTn id="48" dur="200" fill="hold">
                                          <p:stCondLst>
                                            <p:cond delay="600"/>
                                          </p:stCondLst>
                                        </p:cTn>
                                        <p:tgtEl>
                                          <p:spTgt spid="6"/>
                                        </p:tgtEl>
                                        <p:attrNameLst>
                                          <p:attrName>r</p:attrName>
                                        </p:attrNameLst>
                                      </p:cBhvr>
                                    </p:animRot>
                                    <p:animRot by="120000">
                                      <p:cBhvr>
                                        <p:cTn id="49" dur="200" fill="hold">
                                          <p:stCondLst>
                                            <p:cond delay="800"/>
                                          </p:stCondLst>
                                        </p:cTn>
                                        <p:tgtEl>
                                          <p:spTgt spid="6"/>
                                        </p:tgtEl>
                                        <p:attrNameLst>
                                          <p:attrName>r</p:attrName>
                                        </p:attrNameLst>
                                      </p:cBhvr>
                                    </p:animRot>
                                  </p:childTnLst>
                                </p:cTn>
                              </p:par>
                              <p:par>
                                <p:cTn id="50" presetID="10" presetClass="entr" presetSubtype="0" fill="hold" grpId="2"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par>
                                <p:cTn id="53" presetID="10" presetClass="exit" presetSubtype="0" fill="hold" grpId="3" nodeType="withEffect">
                                  <p:stCondLst>
                                    <p:cond delay="1000"/>
                                  </p:stCondLst>
                                  <p:childTnLst>
                                    <p:animEffect transition="out" filter="fade">
                                      <p:cBhvr>
                                        <p:cTn id="54" dur="500"/>
                                        <p:tgtEl>
                                          <p:spTgt spid="31"/>
                                        </p:tgtEl>
                                      </p:cBhvr>
                                    </p:animEffect>
                                    <p:set>
                                      <p:cBhvr>
                                        <p:cTn id="55"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56" restart="whenNotActive" fill="hold" evtFilter="cancelBubble" nodeType="interactiveSeq">
                <p:stCondLst>
                  <p:cond evt="onClick" delay="0">
                    <p:tgtEl>
                      <p:spTgt spid="4"/>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nodeType="clickEffect">
                                  <p:stCondLst>
                                    <p:cond delay="0"/>
                                  </p:stCondLst>
                                  <p:childTnLst>
                                    <p:animRot by="120000">
                                      <p:cBhvr>
                                        <p:cTn id="60" dur="100" fill="hold">
                                          <p:stCondLst>
                                            <p:cond delay="0"/>
                                          </p:stCondLst>
                                        </p:cTn>
                                        <p:tgtEl>
                                          <p:spTgt spid="4"/>
                                        </p:tgtEl>
                                        <p:attrNameLst>
                                          <p:attrName>r</p:attrName>
                                        </p:attrNameLst>
                                      </p:cBhvr>
                                    </p:animRot>
                                    <p:animRot by="-240000">
                                      <p:cBhvr>
                                        <p:cTn id="61" dur="200" fill="hold">
                                          <p:stCondLst>
                                            <p:cond delay="200"/>
                                          </p:stCondLst>
                                        </p:cTn>
                                        <p:tgtEl>
                                          <p:spTgt spid="4"/>
                                        </p:tgtEl>
                                        <p:attrNameLst>
                                          <p:attrName>r</p:attrName>
                                        </p:attrNameLst>
                                      </p:cBhvr>
                                    </p:animRot>
                                    <p:animRot by="240000">
                                      <p:cBhvr>
                                        <p:cTn id="62" dur="200" fill="hold">
                                          <p:stCondLst>
                                            <p:cond delay="400"/>
                                          </p:stCondLst>
                                        </p:cTn>
                                        <p:tgtEl>
                                          <p:spTgt spid="4"/>
                                        </p:tgtEl>
                                        <p:attrNameLst>
                                          <p:attrName>r</p:attrName>
                                        </p:attrNameLst>
                                      </p:cBhvr>
                                    </p:animRot>
                                    <p:animRot by="-240000">
                                      <p:cBhvr>
                                        <p:cTn id="63" dur="200" fill="hold">
                                          <p:stCondLst>
                                            <p:cond delay="600"/>
                                          </p:stCondLst>
                                        </p:cTn>
                                        <p:tgtEl>
                                          <p:spTgt spid="4"/>
                                        </p:tgtEl>
                                        <p:attrNameLst>
                                          <p:attrName>r</p:attrName>
                                        </p:attrNameLst>
                                      </p:cBhvr>
                                    </p:animRot>
                                    <p:animRot by="120000">
                                      <p:cBhvr>
                                        <p:cTn id="64" dur="200" fill="hold">
                                          <p:stCondLst>
                                            <p:cond delay="800"/>
                                          </p:stCondLst>
                                        </p:cTn>
                                        <p:tgtEl>
                                          <p:spTgt spid="4"/>
                                        </p:tgtEl>
                                        <p:attrNameLst>
                                          <p:attrName>r</p:attrName>
                                        </p:attrNameLst>
                                      </p:cBhvr>
                                    </p:animRot>
                                  </p:childTnLst>
                                </p:cTn>
                              </p:par>
                              <p:par>
                                <p:cTn id="65" presetID="10"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par>
                                <p:cTn id="68" presetID="10" presetClass="exit" presetSubtype="0" fill="hold" grpId="1" nodeType="withEffect">
                                  <p:stCondLst>
                                    <p:cond delay="1000"/>
                                  </p:stCondLst>
                                  <p:childTnLst>
                                    <p:animEffect transition="out" filter="fade">
                                      <p:cBhvr>
                                        <p:cTn id="69" dur="500"/>
                                        <p:tgtEl>
                                          <p:spTgt spid="31"/>
                                        </p:tgtEl>
                                      </p:cBhvr>
                                    </p:animEffect>
                                    <p:set>
                                      <p:cBhvr>
                                        <p:cTn id="70"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71" restart="whenNotActive" fill="hold" evtFilter="cancelBubble" nodeType="interactiveSeq">
                <p:stCondLst>
                  <p:cond evt="onClick" delay="0">
                    <p:tgtEl>
                      <p:spTgt spid="5"/>
                    </p:tgtEl>
                  </p:cond>
                </p:stCondLst>
                <p:endSync evt="end" delay="0">
                  <p:rtn val="all"/>
                </p:endSync>
                <p:childTnLst>
                  <p:par>
                    <p:cTn id="72" fill="hold">
                      <p:stCondLst>
                        <p:cond delay="0"/>
                      </p:stCondLst>
                      <p:childTnLst>
                        <p:par>
                          <p:cTn id="73" fill="hold">
                            <p:stCondLst>
                              <p:cond delay="0"/>
                            </p:stCondLst>
                            <p:childTnLst>
                              <p:par>
                                <p:cTn id="74" presetID="21" presetClass="entr" presetSubtype="1" fill="hold" grpId="0" nodeType="click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wheel(1)">
                                      <p:cBhvr>
                                        <p:cTn id="76" dur="1000"/>
                                        <p:tgtEl>
                                          <p:spTgt spid="2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par>
                                <p:cTn id="80" presetID="10" presetClass="exit" presetSubtype="0" fill="hold" grpId="1" nodeType="withEffect">
                                  <p:stCondLst>
                                    <p:cond delay="1000"/>
                                  </p:stCondLst>
                                  <p:childTnLst>
                                    <p:animEffect transition="out" filter="fade">
                                      <p:cBhvr>
                                        <p:cTn id="81" dur="500"/>
                                        <p:tgtEl>
                                          <p:spTgt spid="32"/>
                                        </p:tgtEl>
                                      </p:cBhvr>
                                    </p:animEffect>
                                    <p:set>
                                      <p:cBhvr>
                                        <p:cTn id="82"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27" grpId="0" animBg="1"/>
      <p:bldP spid="10" grpId="0" animBg="1"/>
      <p:bldP spid="31" grpId="0"/>
      <p:bldP spid="31" grpId="1"/>
      <p:bldP spid="31" grpId="2"/>
      <p:bldP spid="31" grpId="3"/>
      <p:bldP spid="32" grpId="0"/>
      <p:bldP spid="32" grpId="1"/>
      <p:bldP spid="2" grpId="0"/>
      <p:bldP spid="20" grpId="0" animBg="1"/>
      <p:bldP spid="18" grpId="0"/>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Decimals and Percentages</a:t>
            </a:r>
          </a:p>
        </p:txBody>
      </p:sp>
      <p:sp>
        <p:nvSpPr>
          <p:cNvPr id="10" name="Rectangle 9">
            <a:hlinkClick r:id="rId2" action="ppaction://hlinksldjump"/>
          </p:cNvPr>
          <p:cNvSpPr/>
          <p:nvPr/>
        </p:nvSpPr>
        <p:spPr>
          <a:xfrm>
            <a:off x="4748169" y="1297031"/>
            <a:ext cx="3020037" cy="1168351"/>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altLang="en-US" sz="1600" b="1" dirty="0">
                <a:solidFill>
                  <a:schemeClr val="tx1"/>
                </a:solidFill>
                <a:latin typeface="Twinkl" pitchFamily="50" charset="0"/>
              </a:rPr>
              <a:t>Order and compare </a:t>
            </a:r>
          </a:p>
          <a:p>
            <a:pPr algn="ctr">
              <a:defRPr/>
            </a:pPr>
            <a:r>
              <a:rPr lang="en-GB" altLang="en-US" sz="1600" b="1" dirty="0">
                <a:solidFill>
                  <a:schemeClr val="tx1"/>
                </a:solidFill>
                <a:latin typeface="Twinkl" pitchFamily="50" charset="0"/>
              </a:rPr>
              <a:t>numbers with up to </a:t>
            </a:r>
          </a:p>
          <a:p>
            <a:pPr algn="ctr">
              <a:defRPr/>
            </a:pPr>
            <a:r>
              <a:rPr lang="en-GB" altLang="en-US" sz="1600" b="1" dirty="0">
                <a:solidFill>
                  <a:schemeClr val="tx1"/>
                </a:solidFill>
                <a:latin typeface="Twinkl" pitchFamily="50" charset="0"/>
              </a:rPr>
              <a:t>three decimal places</a:t>
            </a:r>
          </a:p>
        </p:txBody>
      </p:sp>
      <p:sp>
        <p:nvSpPr>
          <p:cNvPr id="11" name="Rectangle 10">
            <a:hlinkClick r:id="rId3" action="ppaction://hlinksldjump"/>
          </p:cNvPr>
          <p:cNvSpPr/>
          <p:nvPr/>
        </p:nvSpPr>
        <p:spPr>
          <a:xfrm>
            <a:off x="4748169" y="2848122"/>
            <a:ext cx="3020037" cy="1168351"/>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defRPr/>
            </a:pPr>
            <a:r>
              <a:rPr lang="en-GB" altLang="en-US" sz="1600" b="1" dirty="0">
                <a:solidFill>
                  <a:schemeClr val="tx1"/>
                </a:solidFill>
              </a:rPr>
              <a:t>Use written division methods in cases where the answer has up to two decimal places</a:t>
            </a:r>
          </a:p>
        </p:txBody>
      </p:sp>
      <p:sp>
        <p:nvSpPr>
          <p:cNvPr id="12" name="Rectangle 11">
            <a:hlinkClick r:id="rId4" action="ppaction://hlinksldjump"/>
          </p:cNvPr>
          <p:cNvSpPr/>
          <p:nvPr/>
        </p:nvSpPr>
        <p:spPr>
          <a:xfrm>
            <a:off x="4748169" y="4399213"/>
            <a:ext cx="3020037" cy="1168351"/>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defRPr/>
            </a:pPr>
            <a:r>
              <a:rPr lang="en-GB" altLang="en-US" sz="1600" b="1" dirty="0">
                <a:solidFill>
                  <a:schemeClr val="tx1"/>
                </a:solidFill>
              </a:rPr>
              <a:t>Recall and use equivalences between simple fractions, decimals and percentages</a:t>
            </a:r>
          </a:p>
        </p:txBody>
      </p:sp>
      <p:sp>
        <p:nvSpPr>
          <p:cNvPr id="14" name="Rectangle 13">
            <a:hlinkClick r:id="rId5" action="ppaction://hlinksldjump"/>
          </p:cNvPr>
          <p:cNvSpPr/>
          <p:nvPr/>
        </p:nvSpPr>
        <p:spPr>
          <a:xfrm>
            <a:off x="1367406" y="1297031"/>
            <a:ext cx="3020037" cy="1168351"/>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defRPr/>
            </a:pPr>
            <a:r>
              <a:rPr lang="en-GB" altLang="en-US" sz="1600" b="1" dirty="0">
                <a:solidFill>
                  <a:schemeClr val="tx1"/>
                </a:solidFill>
              </a:rPr>
              <a:t>Identify the value of each digit in numbers to three decimal places</a:t>
            </a:r>
          </a:p>
        </p:txBody>
      </p:sp>
      <p:sp>
        <p:nvSpPr>
          <p:cNvPr id="15" name="Rectangle 14">
            <a:hlinkClick r:id="rId6" action="ppaction://hlinksldjump"/>
          </p:cNvPr>
          <p:cNvSpPr/>
          <p:nvPr/>
        </p:nvSpPr>
        <p:spPr>
          <a:xfrm>
            <a:off x="1367406" y="2848122"/>
            <a:ext cx="3020037" cy="1168351"/>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defRPr/>
            </a:pPr>
            <a:r>
              <a:rPr lang="en-GB" altLang="en-US" sz="1600" b="1" dirty="0">
                <a:solidFill>
                  <a:schemeClr val="tx1"/>
                </a:solidFill>
              </a:rPr>
              <a:t>Multiply one-digit numbers with up to two decimal places by whole numbers</a:t>
            </a:r>
          </a:p>
        </p:txBody>
      </p:sp>
      <p:sp>
        <p:nvSpPr>
          <p:cNvPr id="16" name="Rectangle 15">
            <a:hlinkClick r:id="rId7" action="ppaction://hlinksldjump"/>
          </p:cNvPr>
          <p:cNvSpPr/>
          <p:nvPr/>
        </p:nvSpPr>
        <p:spPr>
          <a:xfrm>
            <a:off x="1367406" y="4399213"/>
            <a:ext cx="3020037" cy="1168351"/>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altLang="en-US" sz="1600" b="1" dirty="0">
                <a:solidFill>
                  <a:schemeClr val="tx1"/>
                </a:solidFill>
                <a:latin typeface="Twinkl" pitchFamily="50" charset="0"/>
              </a:rPr>
              <a:t>Round decimal numbers </a:t>
            </a:r>
          </a:p>
          <a:p>
            <a:pPr algn="ctr">
              <a:defRPr/>
            </a:pPr>
            <a:r>
              <a:rPr lang="en-GB" altLang="en-US" sz="1600" b="1" dirty="0">
                <a:solidFill>
                  <a:schemeClr val="tx1"/>
                </a:solidFill>
                <a:latin typeface="Twinkl" pitchFamily="50" charset="0"/>
              </a:rPr>
              <a:t>to specified degrees </a:t>
            </a:r>
          </a:p>
          <a:p>
            <a:pPr algn="ctr">
              <a:defRPr/>
            </a:pPr>
            <a:r>
              <a:rPr lang="en-GB" altLang="en-US" sz="1600" b="1" dirty="0">
                <a:solidFill>
                  <a:schemeClr val="tx1"/>
                </a:solidFill>
                <a:latin typeface="Twinkl" pitchFamily="50" charset="0"/>
              </a:rPr>
              <a:t>of accuracy</a:t>
            </a:r>
          </a:p>
        </p:txBody>
      </p:sp>
      <p:pic>
        <p:nvPicPr>
          <p:cNvPr id="2" name="Picture 1"/>
          <p:cNvPicPr>
            <a:picLocks noChangeAspect="1"/>
          </p:cNvPicPr>
          <p:nvPr/>
        </p:nvPicPr>
        <p:blipFill rotWithShape="1">
          <a:blip r:embed="rId8" cstate="print">
            <a:extLst>
              <a:ext uri="{28A0092B-C50C-407E-A947-70E740481C1C}">
                <a14:useLocalDpi xmlns:a14="http://schemas.microsoft.com/office/drawing/2010/main" val="0"/>
              </a:ext>
            </a:extLst>
          </a:blip>
          <a:srcRect l="11312" r="-10598"/>
          <a:stretch/>
        </p:blipFill>
        <p:spPr>
          <a:xfrm>
            <a:off x="444616" y="4502912"/>
            <a:ext cx="1501629" cy="1910472"/>
          </a:xfrm>
          <a:prstGeom prst="roundRect">
            <a:avLst>
              <a:gd name="adj" fmla="val 12756"/>
            </a:avLst>
          </a:prstGeom>
        </p:spPr>
      </p:pic>
      <p:pic>
        <p:nvPicPr>
          <p:cNvPr id="3" name="Picture 2"/>
          <p:cNvPicPr>
            <a:picLocks noChangeAspect="1"/>
          </p:cNvPicPr>
          <p:nvPr/>
        </p:nvPicPr>
        <p:blipFill rotWithShape="1">
          <a:blip r:embed="rId9" cstate="print">
            <a:extLst>
              <a:ext uri="{28A0092B-C50C-407E-A947-70E740481C1C}">
                <a14:useLocalDpi xmlns:a14="http://schemas.microsoft.com/office/drawing/2010/main" val="0"/>
              </a:ext>
            </a:extLst>
          </a:blip>
          <a:srcRect l="-13936" r="6078"/>
          <a:stretch/>
        </p:blipFill>
        <p:spPr>
          <a:xfrm>
            <a:off x="7063530" y="4502912"/>
            <a:ext cx="1627465" cy="1908495"/>
          </a:xfrm>
          <a:prstGeom prst="roundRect">
            <a:avLst>
              <a:gd name="adj" fmla="val 9966"/>
            </a:avLst>
          </a:prstGeom>
        </p:spPr>
      </p:pic>
    </p:spTree>
    <p:extLst>
      <p:ext uri="{BB962C8B-B14F-4D97-AF65-F5344CB8AC3E}">
        <p14:creationId xmlns:p14="http://schemas.microsoft.com/office/powerpoint/2010/main" val="19049664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1000" fill="hold"/>
                                        <p:tgtEl>
                                          <p:spTgt spid="14"/>
                                        </p:tgtEl>
                                        <p:attrNameLst>
                                          <p:attrName>fillcolor</p:attrName>
                                        </p:attrNameLst>
                                      </p:cBhvr>
                                      <p:to>
                                        <a:srgbClr val="EFDD85"/>
                                      </p:to>
                                    </p:animClr>
                                    <p:set>
                                      <p:cBhvr>
                                        <p:cTn id="7" dur="1000" fill="hold"/>
                                        <p:tgtEl>
                                          <p:spTgt spid="14"/>
                                        </p:tgtEl>
                                        <p:attrNameLst>
                                          <p:attrName>fill.type</p:attrName>
                                        </p:attrNameLst>
                                      </p:cBhvr>
                                      <p:to>
                                        <p:strVal val="solid"/>
                                      </p:to>
                                    </p:set>
                                    <p:set>
                                      <p:cBhvr>
                                        <p:cTn id="8" dur="1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9" restart="whenNotActive" fill="hold" evtFilter="cancelBubble" nodeType="interactiveSeq">
                <p:stCondLst>
                  <p:cond evt="onClick" delay="0">
                    <p:tgtEl>
                      <p:spTgt spid="15"/>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1000" fill="hold"/>
                                        <p:tgtEl>
                                          <p:spTgt spid="15"/>
                                        </p:tgtEl>
                                        <p:attrNameLst>
                                          <p:attrName>fillcolor</p:attrName>
                                        </p:attrNameLst>
                                      </p:cBhvr>
                                      <p:to>
                                        <a:srgbClr val="EFDD85"/>
                                      </p:to>
                                    </p:animClr>
                                    <p:set>
                                      <p:cBhvr>
                                        <p:cTn id="14" dur="1000" fill="hold"/>
                                        <p:tgtEl>
                                          <p:spTgt spid="15"/>
                                        </p:tgtEl>
                                        <p:attrNameLst>
                                          <p:attrName>fill.type</p:attrName>
                                        </p:attrNameLst>
                                      </p:cBhvr>
                                      <p:to>
                                        <p:strVal val="solid"/>
                                      </p:to>
                                    </p:set>
                                    <p:set>
                                      <p:cBhvr>
                                        <p:cTn id="15" dur="1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16" restart="whenNotActive" fill="hold" evtFilter="cancelBubble" nodeType="interactiveSeq">
                <p:stCondLst>
                  <p:cond evt="onClick" delay="0">
                    <p:tgtEl>
                      <p:spTgt spid="16"/>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1000" fill="hold"/>
                                        <p:tgtEl>
                                          <p:spTgt spid="16"/>
                                        </p:tgtEl>
                                        <p:attrNameLst>
                                          <p:attrName>fillcolor</p:attrName>
                                        </p:attrNameLst>
                                      </p:cBhvr>
                                      <p:to>
                                        <a:srgbClr val="EFDD85"/>
                                      </p:to>
                                    </p:animClr>
                                    <p:set>
                                      <p:cBhvr>
                                        <p:cTn id="21" dur="1000" fill="hold"/>
                                        <p:tgtEl>
                                          <p:spTgt spid="16"/>
                                        </p:tgtEl>
                                        <p:attrNameLst>
                                          <p:attrName>fill.type</p:attrName>
                                        </p:attrNameLst>
                                      </p:cBhvr>
                                      <p:to>
                                        <p:strVal val="solid"/>
                                      </p:to>
                                    </p:set>
                                    <p:set>
                                      <p:cBhvr>
                                        <p:cTn id="22" dur="10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1000" fill="hold"/>
                                        <p:tgtEl>
                                          <p:spTgt spid="12"/>
                                        </p:tgtEl>
                                        <p:attrNameLst>
                                          <p:attrName>fillcolor</p:attrName>
                                        </p:attrNameLst>
                                      </p:cBhvr>
                                      <p:to>
                                        <a:srgbClr val="EFDD85"/>
                                      </p:to>
                                    </p:animClr>
                                    <p:set>
                                      <p:cBhvr>
                                        <p:cTn id="28" dur="1000" fill="hold"/>
                                        <p:tgtEl>
                                          <p:spTgt spid="12"/>
                                        </p:tgtEl>
                                        <p:attrNameLst>
                                          <p:attrName>fill.type</p:attrName>
                                        </p:attrNameLst>
                                      </p:cBhvr>
                                      <p:to>
                                        <p:strVal val="solid"/>
                                      </p:to>
                                    </p:set>
                                    <p:set>
                                      <p:cBhvr>
                                        <p:cTn id="29" dur="1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30" restart="whenNotActive" fill="hold" evtFilter="cancelBubble" nodeType="interactiveSeq">
                <p:stCondLst>
                  <p:cond evt="onClick" delay="0">
                    <p:tgtEl>
                      <p:spTgt spid="11"/>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1000" fill="hold"/>
                                        <p:tgtEl>
                                          <p:spTgt spid="11"/>
                                        </p:tgtEl>
                                        <p:attrNameLst>
                                          <p:attrName>fillcolor</p:attrName>
                                        </p:attrNameLst>
                                      </p:cBhvr>
                                      <p:to>
                                        <a:srgbClr val="EFDD85"/>
                                      </p:to>
                                    </p:animClr>
                                    <p:set>
                                      <p:cBhvr>
                                        <p:cTn id="35" dur="1000" fill="hold"/>
                                        <p:tgtEl>
                                          <p:spTgt spid="11"/>
                                        </p:tgtEl>
                                        <p:attrNameLst>
                                          <p:attrName>fill.type</p:attrName>
                                        </p:attrNameLst>
                                      </p:cBhvr>
                                      <p:to>
                                        <p:strVal val="solid"/>
                                      </p:to>
                                    </p:set>
                                    <p:set>
                                      <p:cBhvr>
                                        <p:cTn id="36" dur="1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1000" fill="hold"/>
                                        <p:tgtEl>
                                          <p:spTgt spid="10"/>
                                        </p:tgtEl>
                                        <p:attrNameLst>
                                          <p:attrName>fillcolor</p:attrName>
                                        </p:attrNameLst>
                                      </p:cBhvr>
                                      <p:to>
                                        <a:srgbClr val="EFDD85"/>
                                      </p:to>
                                    </p:animClr>
                                    <p:set>
                                      <p:cBhvr>
                                        <p:cTn id="42" dur="1000" fill="hold"/>
                                        <p:tgtEl>
                                          <p:spTgt spid="10"/>
                                        </p:tgtEl>
                                        <p:attrNameLst>
                                          <p:attrName>fill.type</p:attrName>
                                        </p:attrNameLst>
                                      </p:cBhvr>
                                      <p:to>
                                        <p:strVal val="solid"/>
                                      </p:to>
                                    </p:set>
                                    <p:set>
                                      <p:cBhvr>
                                        <p:cTn id="43" dur="1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nswer 3">
            <a:extLst>
              <a:ext uri="{FF2B5EF4-FFF2-40B4-BE49-F238E27FC236}">
                <a16:creationId xmlns:a16="http://schemas.microsoft.com/office/drawing/2014/main" id="{F4AD4401-434D-4F67-B657-77D3F621D278}"/>
              </a:ext>
            </a:extLst>
          </p:cNvPr>
          <p:cNvSpPr/>
          <p:nvPr/>
        </p:nvSpPr>
        <p:spPr>
          <a:xfrm>
            <a:off x="5884813" y="4210629"/>
            <a:ext cx="1535987" cy="1120511"/>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1</a:t>
            </a:r>
          </a:p>
          <a:p>
            <a:pPr algn="ctr"/>
            <a:r>
              <a:rPr lang="en-GB" sz="3600" dirty="0">
                <a:solidFill>
                  <a:schemeClr val="tx1"/>
                </a:solidFill>
              </a:rPr>
              <a:t>4</a:t>
            </a:r>
          </a:p>
        </p:txBody>
      </p:sp>
      <p:sp>
        <p:nvSpPr>
          <p:cNvPr id="27" name="Yellow Circle"/>
          <p:cNvSpPr/>
          <p:nvPr/>
        </p:nvSpPr>
        <p:spPr>
          <a:xfrm>
            <a:off x="3791824" y="2330507"/>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nswer 1">
            <a:extLst>
              <a:ext uri="{FF2B5EF4-FFF2-40B4-BE49-F238E27FC236}">
                <a16:creationId xmlns:a16="http://schemas.microsoft.com/office/drawing/2014/main" id="{B99A81FD-082F-4B15-A80E-1815A4412B24}"/>
              </a:ext>
            </a:extLst>
          </p:cNvPr>
          <p:cNvSpPr/>
          <p:nvPr/>
        </p:nvSpPr>
        <p:spPr>
          <a:xfrm>
            <a:off x="1685571" y="4211963"/>
            <a:ext cx="1535987" cy="1120511"/>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8</a:t>
            </a:r>
          </a:p>
          <a:p>
            <a:pPr algn="ctr"/>
            <a:r>
              <a:rPr lang="en-GB" sz="3600" dirty="0">
                <a:solidFill>
                  <a:schemeClr val="tx1"/>
                </a:solidFill>
              </a:rPr>
              <a:t>24</a:t>
            </a:r>
          </a:p>
        </p:txBody>
      </p:sp>
      <p:sp>
        <p:nvSpPr>
          <p:cNvPr id="21" name="Answer 2">
            <a:extLst>
              <a:ext uri="{FF2B5EF4-FFF2-40B4-BE49-F238E27FC236}">
                <a16:creationId xmlns:a16="http://schemas.microsoft.com/office/drawing/2014/main" id="{F4AD4401-434D-4F67-B657-77D3F621D278}"/>
              </a:ext>
            </a:extLst>
          </p:cNvPr>
          <p:cNvSpPr/>
          <p:nvPr/>
        </p:nvSpPr>
        <p:spPr>
          <a:xfrm>
            <a:off x="3785192" y="4210629"/>
            <a:ext cx="1535987" cy="1120511"/>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2</a:t>
            </a:r>
          </a:p>
          <a:p>
            <a:pPr algn="ctr"/>
            <a:r>
              <a:rPr lang="en-GB" sz="3600" dirty="0">
                <a:solidFill>
                  <a:schemeClr val="tx1"/>
                </a:solidFill>
              </a:rPr>
              <a:t>6</a:t>
            </a:r>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Quiz</a:t>
            </a:r>
          </a:p>
        </p:txBody>
      </p:sp>
      <p:sp>
        <p:nvSpPr>
          <p:cNvPr id="31" name="Try Again!">
            <a:extLst>
              <a:ext uri="{FF2B5EF4-FFF2-40B4-BE49-F238E27FC236}">
                <a16:creationId xmlns:a16="http://schemas.microsoft.com/office/drawing/2014/main" id="{3784DBBA-BA0C-4D88-B64F-C69898662580}"/>
              </a:ext>
            </a:extLst>
          </p:cNvPr>
          <p:cNvSpPr txBox="1"/>
          <p:nvPr/>
        </p:nvSpPr>
        <p:spPr>
          <a:xfrm>
            <a:off x="864240" y="5589871"/>
            <a:ext cx="7394575" cy="461665"/>
          </a:xfrm>
          <a:prstGeom prst="rect">
            <a:avLst/>
          </a:prstGeom>
          <a:noFill/>
        </p:spPr>
        <p:txBody>
          <a:bodyPr wrap="square" rtlCol="0">
            <a:spAutoFit/>
          </a:bodyPr>
          <a:lstStyle/>
          <a:p>
            <a:pPr algn="ctr"/>
            <a:r>
              <a:rPr lang="en-GB" sz="2400" dirty="0"/>
              <a:t>Try again!</a:t>
            </a:r>
          </a:p>
        </p:txBody>
      </p:sp>
      <p:sp>
        <p:nvSpPr>
          <p:cNvPr id="32" name="Correct!">
            <a:extLst>
              <a:ext uri="{FF2B5EF4-FFF2-40B4-BE49-F238E27FC236}">
                <a16:creationId xmlns:a16="http://schemas.microsoft.com/office/drawing/2014/main" id="{47D62B31-A843-4711-A22B-0A520861B3A2}"/>
              </a:ext>
            </a:extLst>
          </p:cNvPr>
          <p:cNvSpPr txBox="1"/>
          <p:nvPr/>
        </p:nvSpPr>
        <p:spPr>
          <a:xfrm>
            <a:off x="865658" y="5581060"/>
            <a:ext cx="7394575" cy="461665"/>
          </a:xfrm>
          <a:prstGeom prst="rect">
            <a:avLst/>
          </a:prstGeom>
          <a:noFill/>
        </p:spPr>
        <p:txBody>
          <a:bodyPr wrap="square" rtlCol="0">
            <a:spAutoFit/>
          </a:bodyPr>
          <a:lstStyle/>
          <a:p>
            <a:pPr algn="ctr"/>
            <a:r>
              <a:rPr lang="en-GB" sz="2400" dirty="0"/>
              <a:t>Correct!</a:t>
            </a:r>
          </a:p>
        </p:txBody>
      </p:sp>
      <p:grpSp>
        <p:nvGrpSpPr>
          <p:cNvPr id="13" name="Group 12"/>
          <p:cNvGrpSpPr/>
          <p:nvPr/>
        </p:nvGrpSpPr>
        <p:grpSpPr>
          <a:xfrm>
            <a:off x="3801114" y="2646892"/>
            <a:ext cx="918274" cy="954107"/>
            <a:chOff x="1812100" y="3501654"/>
            <a:chExt cx="918274" cy="954107"/>
          </a:xfrm>
        </p:grpSpPr>
        <p:sp>
          <p:nvSpPr>
            <p:cNvPr id="14" name="TextBox 13"/>
            <p:cNvSpPr txBox="1"/>
            <p:nvPr/>
          </p:nvSpPr>
          <p:spPr>
            <a:xfrm>
              <a:off x="1812100" y="3501654"/>
              <a:ext cx="918274" cy="954107"/>
            </a:xfrm>
            <a:prstGeom prst="rect">
              <a:avLst/>
            </a:prstGeom>
            <a:noFill/>
          </p:spPr>
          <p:txBody>
            <a:bodyPr wrap="square" rtlCol="0">
              <a:spAutoFit/>
            </a:bodyPr>
            <a:lstStyle/>
            <a:p>
              <a:pPr algn="ctr"/>
              <a:r>
                <a:rPr lang="en-GB" sz="2800" b="1" dirty="0"/>
                <a:t>3</a:t>
              </a:r>
            </a:p>
            <a:p>
              <a:pPr algn="ctr"/>
              <a:r>
                <a:rPr lang="en-GB" sz="2800" b="1" dirty="0"/>
                <a:t>8</a:t>
              </a:r>
            </a:p>
          </p:txBody>
        </p:sp>
        <p:cxnSp>
          <p:nvCxnSpPr>
            <p:cNvPr id="15" name="Straight Connector 14"/>
            <p:cNvCxnSpPr/>
            <p:nvPr/>
          </p:nvCxnSpPr>
          <p:spPr>
            <a:xfrm>
              <a:off x="2068346" y="3979764"/>
              <a:ext cx="355035" cy="2131"/>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2" name="Rectangle 1"/>
          <p:cNvSpPr/>
          <p:nvPr/>
        </p:nvSpPr>
        <p:spPr>
          <a:xfrm>
            <a:off x="755650" y="1722779"/>
            <a:ext cx="7632700" cy="430887"/>
          </a:xfrm>
          <a:prstGeom prst="rect">
            <a:avLst/>
          </a:prstGeom>
        </p:spPr>
        <p:txBody>
          <a:bodyPr wrap="square">
            <a:spAutoFit/>
          </a:bodyPr>
          <a:lstStyle/>
          <a:p>
            <a:pPr lvl="0" algn="ctr">
              <a:defRPr/>
            </a:pPr>
            <a:r>
              <a:rPr lang="en-GB" sz="2200" dirty="0">
                <a:solidFill>
                  <a:srgbClr val="1C1C1C"/>
                </a:solidFill>
              </a:rPr>
              <a:t>What is the answer to this fraction multiplication?</a:t>
            </a:r>
          </a:p>
        </p:txBody>
      </p:sp>
      <p:sp>
        <p:nvSpPr>
          <p:cNvPr id="20" name="Answer B">
            <a:extLst>
              <a:ext uri="{FF2B5EF4-FFF2-40B4-BE49-F238E27FC236}">
                <a16:creationId xmlns:a16="http://schemas.microsoft.com/office/drawing/2014/main" id="{F4AD4401-434D-4F67-B657-77D3F621D278}"/>
              </a:ext>
            </a:extLst>
          </p:cNvPr>
          <p:cNvSpPr/>
          <p:nvPr/>
        </p:nvSpPr>
        <p:spPr>
          <a:xfrm>
            <a:off x="5884813" y="4226843"/>
            <a:ext cx="1535987" cy="1113108"/>
          </a:xfrm>
          <a:prstGeom prst="roundRect">
            <a:avLst>
              <a:gd name="adj" fmla="val 0"/>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p:txBody>
      </p:sp>
      <p:grpSp>
        <p:nvGrpSpPr>
          <p:cNvPr id="16" name="Group 15"/>
          <p:cNvGrpSpPr/>
          <p:nvPr/>
        </p:nvGrpSpPr>
        <p:grpSpPr>
          <a:xfrm>
            <a:off x="4462213" y="2646892"/>
            <a:ext cx="918274" cy="954107"/>
            <a:chOff x="1812100" y="3501654"/>
            <a:chExt cx="918274" cy="954107"/>
          </a:xfrm>
        </p:grpSpPr>
        <p:sp>
          <p:nvSpPr>
            <p:cNvPr id="17" name="TextBox 16"/>
            <p:cNvSpPr txBox="1"/>
            <p:nvPr/>
          </p:nvSpPr>
          <p:spPr>
            <a:xfrm>
              <a:off x="1812100" y="3501654"/>
              <a:ext cx="918274" cy="954107"/>
            </a:xfrm>
            <a:prstGeom prst="rect">
              <a:avLst/>
            </a:prstGeom>
            <a:noFill/>
          </p:spPr>
          <p:txBody>
            <a:bodyPr wrap="square" rtlCol="0">
              <a:spAutoFit/>
            </a:bodyPr>
            <a:lstStyle/>
            <a:p>
              <a:pPr algn="ctr"/>
              <a:r>
                <a:rPr lang="en-GB" sz="2800" b="1" dirty="0"/>
                <a:t>2</a:t>
              </a:r>
            </a:p>
            <a:p>
              <a:pPr algn="ctr"/>
              <a:r>
                <a:rPr lang="en-GB" sz="2800" b="1" dirty="0"/>
                <a:t>3</a:t>
              </a:r>
            </a:p>
          </p:txBody>
        </p:sp>
        <p:cxnSp>
          <p:nvCxnSpPr>
            <p:cNvPr id="22" name="Straight Connector 21"/>
            <p:cNvCxnSpPr/>
            <p:nvPr/>
          </p:nvCxnSpPr>
          <p:spPr>
            <a:xfrm>
              <a:off x="2097530" y="3979766"/>
              <a:ext cx="378834"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18" name="Rectangle 17"/>
          <p:cNvSpPr/>
          <p:nvPr/>
        </p:nvSpPr>
        <p:spPr>
          <a:xfrm>
            <a:off x="4341101" y="2754070"/>
            <a:ext cx="485235" cy="707886"/>
          </a:xfrm>
          <a:prstGeom prst="rect">
            <a:avLst/>
          </a:prstGeom>
        </p:spPr>
        <p:txBody>
          <a:bodyPr wrap="square">
            <a:spAutoFit/>
          </a:bodyPr>
          <a:lstStyle/>
          <a:p>
            <a:pPr lvl="0" algn="ctr">
              <a:defRPr/>
            </a:pPr>
            <a:r>
              <a:rPr lang="en-GB" sz="4000" dirty="0">
                <a:solidFill>
                  <a:srgbClr val="1C1C1C"/>
                </a:solidFill>
              </a:rPr>
              <a:t>×</a:t>
            </a:r>
          </a:p>
        </p:txBody>
      </p:sp>
      <p:cxnSp>
        <p:nvCxnSpPr>
          <p:cNvPr id="24" name="Straight Connector 23"/>
          <p:cNvCxnSpPr/>
          <p:nvPr/>
        </p:nvCxnSpPr>
        <p:spPr>
          <a:xfrm>
            <a:off x="2203197" y="4785192"/>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4324845" y="4785192"/>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6396837" y="4785192"/>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8" name="Pentagon 12">
            <a:extLst>
              <a:ext uri="{FF2B5EF4-FFF2-40B4-BE49-F238E27FC236}">
                <a16:creationId xmlns:a16="http://schemas.microsoft.com/office/drawing/2014/main" id="{81476A7B-076C-49A9-BF9B-8C4E92AFD1A7}"/>
              </a:ext>
            </a:extLst>
          </p:cNvPr>
          <p:cNvSpPr/>
          <p:nvPr/>
        </p:nvSpPr>
        <p:spPr>
          <a:xfrm flipH="1">
            <a:off x="3326860" y="765175"/>
            <a:ext cx="5370612"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Multiply simple pairs of proper fractions, writing the answer in its simplest form</a:t>
            </a:r>
          </a:p>
        </p:txBody>
      </p:sp>
      <p:sp>
        <p:nvSpPr>
          <p:cNvPr id="29" name="Rectangle 28">
            <a:hlinkClick r:id="rId2" action="ppaction://hlinksldjump"/>
          </p:cNvPr>
          <p:cNvSpPr/>
          <p:nvPr/>
        </p:nvSpPr>
        <p:spPr>
          <a:xfrm>
            <a:off x="444616" y="5624739"/>
            <a:ext cx="2882244" cy="468086"/>
          </a:xfrm>
          <a:prstGeom prst="rect">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3"/>
                </a:solidFill>
              </a:rPr>
              <a:t>Choose another objective</a:t>
            </a:r>
          </a:p>
        </p:txBody>
      </p:sp>
    </p:spTree>
    <p:extLst>
      <p:ext uri="{BB962C8B-B14F-4D97-AF65-F5344CB8AC3E}">
        <p14:creationId xmlns:p14="http://schemas.microsoft.com/office/powerpoint/2010/main" val="98138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right)">
                                      <p:cBhvr>
                                        <p:cTn id="10" dur="500"/>
                                        <p:tgtEl>
                                          <p:spTgt spid="2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500"/>
                            </p:stCondLst>
                            <p:childTnLst>
                              <p:par>
                                <p:cTn id="30" presetID="10" presetClass="entr" presetSubtype="0" fill="hold" grpId="1"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0" restart="whenNotActive" fill="hold" evtFilter="cancelBubble" nodeType="interactiveSeq">
                <p:stCondLst>
                  <p:cond evt="onClick" delay="0">
                    <p:tgtEl>
                      <p:spTgt spid="23"/>
                    </p:tgtEl>
                  </p:cond>
                </p:stCondLst>
                <p:endSync evt="end" delay="0">
                  <p:rtn val="all"/>
                </p:endSync>
                <p:childTnLst>
                  <p:par>
                    <p:cTn id="51" fill="hold">
                      <p:stCondLst>
                        <p:cond delay="0"/>
                      </p:stCondLst>
                      <p:childTnLst>
                        <p:par>
                          <p:cTn id="52" fill="hold">
                            <p:stCondLst>
                              <p:cond delay="0"/>
                            </p:stCondLst>
                            <p:childTnLst>
                              <p:par>
                                <p:cTn id="53" presetID="32" presetClass="emph" presetSubtype="0" fill="hold" grpId="0" nodeType="clickEffect">
                                  <p:stCondLst>
                                    <p:cond delay="0"/>
                                  </p:stCondLst>
                                  <p:childTnLst>
                                    <p:animRot by="120000">
                                      <p:cBhvr>
                                        <p:cTn id="54" dur="100" fill="hold">
                                          <p:stCondLst>
                                            <p:cond delay="0"/>
                                          </p:stCondLst>
                                        </p:cTn>
                                        <p:tgtEl>
                                          <p:spTgt spid="23"/>
                                        </p:tgtEl>
                                        <p:attrNameLst>
                                          <p:attrName>r</p:attrName>
                                        </p:attrNameLst>
                                      </p:cBhvr>
                                    </p:animRot>
                                    <p:animRot by="-240000">
                                      <p:cBhvr>
                                        <p:cTn id="55" dur="200" fill="hold">
                                          <p:stCondLst>
                                            <p:cond delay="200"/>
                                          </p:stCondLst>
                                        </p:cTn>
                                        <p:tgtEl>
                                          <p:spTgt spid="23"/>
                                        </p:tgtEl>
                                        <p:attrNameLst>
                                          <p:attrName>r</p:attrName>
                                        </p:attrNameLst>
                                      </p:cBhvr>
                                    </p:animRot>
                                    <p:animRot by="240000">
                                      <p:cBhvr>
                                        <p:cTn id="56" dur="200" fill="hold">
                                          <p:stCondLst>
                                            <p:cond delay="400"/>
                                          </p:stCondLst>
                                        </p:cTn>
                                        <p:tgtEl>
                                          <p:spTgt spid="23"/>
                                        </p:tgtEl>
                                        <p:attrNameLst>
                                          <p:attrName>r</p:attrName>
                                        </p:attrNameLst>
                                      </p:cBhvr>
                                    </p:animRot>
                                    <p:animRot by="-240000">
                                      <p:cBhvr>
                                        <p:cTn id="57" dur="200" fill="hold">
                                          <p:stCondLst>
                                            <p:cond delay="600"/>
                                          </p:stCondLst>
                                        </p:cTn>
                                        <p:tgtEl>
                                          <p:spTgt spid="23"/>
                                        </p:tgtEl>
                                        <p:attrNameLst>
                                          <p:attrName>r</p:attrName>
                                        </p:attrNameLst>
                                      </p:cBhvr>
                                    </p:animRot>
                                    <p:animRot by="120000">
                                      <p:cBhvr>
                                        <p:cTn id="58" dur="200" fill="hold">
                                          <p:stCondLst>
                                            <p:cond delay="800"/>
                                          </p:stCondLst>
                                        </p:cTn>
                                        <p:tgtEl>
                                          <p:spTgt spid="23"/>
                                        </p:tgtEl>
                                        <p:attrNameLst>
                                          <p:attrName>r</p:attrName>
                                        </p:attrNameLst>
                                      </p:cBhvr>
                                    </p:animRot>
                                  </p:childTnLst>
                                </p:cTn>
                              </p:par>
                              <p:par>
                                <p:cTn id="59" presetID="10"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par>
                          <p:cTn id="62" fill="hold">
                            <p:stCondLst>
                              <p:cond delay="1000"/>
                            </p:stCondLst>
                            <p:childTnLst>
                              <p:par>
                                <p:cTn id="63" presetID="10" presetClass="exit" presetSubtype="0" fill="hold" grpId="1" nodeType="afterEffect">
                                  <p:stCondLst>
                                    <p:cond delay="0"/>
                                  </p:stCondLst>
                                  <p:childTnLst>
                                    <p:animEffect transition="out" filter="fade">
                                      <p:cBhvr>
                                        <p:cTn id="64" dur="500"/>
                                        <p:tgtEl>
                                          <p:spTgt spid="31"/>
                                        </p:tgtEl>
                                      </p:cBhvr>
                                    </p:animEffect>
                                    <p:set>
                                      <p:cBhvr>
                                        <p:cTn id="65"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32" presetClass="emph" presetSubtype="0" fill="hold" grpId="1" nodeType="clickEffect">
                                  <p:stCondLst>
                                    <p:cond delay="0"/>
                                  </p:stCondLst>
                                  <p:childTnLst>
                                    <p:animRot by="120000">
                                      <p:cBhvr>
                                        <p:cTn id="70" dur="100" fill="hold">
                                          <p:stCondLst>
                                            <p:cond delay="0"/>
                                          </p:stCondLst>
                                        </p:cTn>
                                        <p:tgtEl>
                                          <p:spTgt spid="21"/>
                                        </p:tgtEl>
                                        <p:attrNameLst>
                                          <p:attrName>r</p:attrName>
                                        </p:attrNameLst>
                                      </p:cBhvr>
                                    </p:animRot>
                                    <p:animRot by="-240000">
                                      <p:cBhvr>
                                        <p:cTn id="71" dur="200" fill="hold">
                                          <p:stCondLst>
                                            <p:cond delay="200"/>
                                          </p:stCondLst>
                                        </p:cTn>
                                        <p:tgtEl>
                                          <p:spTgt spid="21"/>
                                        </p:tgtEl>
                                        <p:attrNameLst>
                                          <p:attrName>r</p:attrName>
                                        </p:attrNameLst>
                                      </p:cBhvr>
                                    </p:animRot>
                                    <p:animRot by="240000">
                                      <p:cBhvr>
                                        <p:cTn id="72" dur="200" fill="hold">
                                          <p:stCondLst>
                                            <p:cond delay="400"/>
                                          </p:stCondLst>
                                        </p:cTn>
                                        <p:tgtEl>
                                          <p:spTgt spid="21"/>
                                        </p:tgtEl>
                                        <p:attrNameLst>
                                          <p:attrName>r</p:attrName>
                                        </p:attrNameLst>
                                      </p:cBhvr>
                                    </p:animRot>
                                    <p:animRot by="-240000">
                                      <p:cBhvr>
                                        <p:cTn id="73" dur="200" fill="hold">
                                          <p:stCondLst>
                                            <p:cond delay="600"/>
                                          </p:stCondLst>
                                        </p:cTn>
                                        <p:tgtEl>
                                          <p:spTgt spid="21"/>
                                        </p:tgtEl>
                                        <p:attrNameLst>
                                          <p:attrName>r</p:attrName>
                                        </p:attrNameLst>
                                      </p:cBhvr>
                                    </p:animRot>
                                    <p:animRot by="120000">
                                      <p:cBhvr>
                                        <p:cTn id="74" dur="200" fill="hold">
                                          <p:stCondLst>
                                            <p:cond delay="800"/>
                                          </p:stCondLst>
                                        </p:cTn>
                                        <p:tgtEl>
                                          <p:spTgt spid="21"/>
                                        </p:tgtEl>
                                        <p:attrNameLst>
                                          <p:attrName>r</p:attrName>
                                        </p:attrNameLst>
                                      </p:cBhvr>
                                    </p:animRot>
                                  </p:childTnLst>
                                </p:cTn>
                              </p:par>
                              <p:par>
                                <p:cTn id="75" presetID="10" presetClass="entr" presetSubtype="0" fill="hold" grpId="2"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par>
                                <p:cTn id="78" presetID="10" presetClass="exit" presetSubtype="0" fill="hold" grpId="3" nodeType="withEffect">
                                  <p:stCondLst>
                                    <p:cond delay="1000"/>
                                  </p:stCondLst>
                                  <p:childTnLst>
                                    <p:animEffect transition="out" filter="fade">
                                      <p:cBhvr>
                                        <p:cTn id="79" dur="500"/>
                                        <p:tgtEl>
                                          <p:spTgt spid="31"/>
                                        </p:tgtEl>
                                      </p:cBhvr>
                                    </p:animEffect>
                                    <p:set>
                                      <p:cBhvr>
                                        <p:cTn id="80"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1" restart="whenNotActive" fill="hold" evtFilter="cancelBubble" nodeType="interactiveSeq">
                <p:stCondLst>
                  <p:cond evt="onClick" delay="0">
                    <p:tgtEl>
                      <p:spTgt spid="19"/>
                    </p:tgtEl>
                  </p:cond>
                </p:stCondLst>
                <p:endSync evt="end" delay="0">
                  <p:rtn val="all"/>
                </p:endSync>
                <p:childTnLst>
                  <p:par>
                    <p:cTn id="82" fill="hold">
                      <p:stCondLst>
                        <p:cond delay="0"/>
                      </p:stCondLst>
                      <p:childTnLst>
                        <p:par>
                          <p:cTn id="83" fill="hold">
                            <p:stCondLst>
                              <p:cond delay="0"/>
                            </p:stCondLst>
                            <p:childTnLst>
                              <p:par>
                                <p:cTn id="84" presetID="21" presetClass="entr" presetSubtype="1" fill="hold" grpId="0" nodeType="click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heel(1)">
                                      <p:cBhvr>
                                        <p:cTn id="86" dur="1000"/>
                                        <p:tgtEl>
                                          <p:spTgt spid="2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500"/>
                                        <p:tgtEl>
                                          <p:spTgt spid="32"/>
                                        </p:tgtEl>
                                      </p:cBhvr>
                                    </p:animEffect>
                                  </p:childTnLst>
                                </p:cTn>
                              </p:par>
                            </p:childTnLst>
                          </p:cTn>
                        </p:par>
                        <p:par>
                          <p:cTn id="90" fill="hold">
                            <p:stCondLst>
                              <p:cond delay="1000"/>
                            </p:stCondLst>
                            <p:childTnLst>
                              <p:par>
                                <p:cTn id="91" presetID="10" presetClass="exit" presetSubtype="0" fill="hold" grpId="1" nodeType="afterEffect">
                                  <p:stCondLst>
                                    <p:cond delay="0"/>
                                  </p:stCondLst>
                                  <p:childTnLst>
                                    <p:animEffect transition="out" filter="fade">
                                      <p:cBhvr>
                                        <p:cTn id="92" dur="500"/>
                                        <p:tgtEl>
                                          <p:spTgt spid="32"/>
                                        </p:tgtEl>
                                      </p:cBhvr>
                                    </p:animEffect>
                                    <p:set>
                                      <p:cBhvr>
                                        <p:cTn id="93" dur="1" fill="hold">
                                          <p:stCondLst>
                                            <p:cond delay="499"/>
                                          </p:stCondLst>
                                        </p:cTn>
                                        <p:tgtEl>
                                          <p:spTgt spid="32"/>
                                        </p:tgtEl>
                                        <p:attrNameLst>
                                          <p:attrName>style.visibility</p:attrName>
                                        </p:attrNameLst>
                                      </p:cBhvr>
                                      <p:to>
                                        <p:strVal val="hidden"/>
                                      </p:to>
                                    </p:set>
                                  </p:childTnLst>
                                </p:cTn>
                              </p:par>
                            </p:childTnLst>
                          </p:cTn>
                        </p:par>
                        <p:par>
                          <p:cTn id="94" fill="hold">
                            <p:stCondLst>
                              <p:cond delay="1500"/>
                            </p:stCondLst>
                            <p:childTnLst>
                              <p:par>
                                <p:cTn id="95" presetID="22" presetClass="entr" presetSubtype="8" fill="hold" grpId="1"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left)">
                                      <p:cBhvr>
                                        <p:cTn id="97" dur="500"/>
                                        <p:tgtEl>
                                          <p:spTgt spid="29"/>
                                        </p:tgtEl>
                                      </p:cBhvr>
                                    </p:animEffect>
                                  </p:childTnLst>
                                </p:cTn>
                              </p:par>
                            </p:childTnLst>
                          </p:cTn>
                        </p:par>
                      </p:childTnLst>
                    </p:cTn>
                  </p:par>
                </p:childTnLst>
              </p:cTn>
              <p:nextCondLst>
                <p:cond evt="onClick" delay="0">
                  <p:tgtEl>
                    <p:spTgt spid="19"/>
                  </p:tgtEl>
                </p:cond>
              </p:nextCondLst>
            </p:seq>
            <p:seq concurrent="1" nextAc="seek">
              <p:cTn id="98" restart="whenNotActive" fill="hold" evtFilter="cancelBubble" nodeType="interactiveSeq">
                <p:stCondLst>
                  <p:cond evt="onClick" delay="0">
                    <p:tgtEl>
                      <p:spTgt spid="29"/>
                    </p:tgtEl>
                  </p:cond>
                </p:stCondLst>
                <p:endSync evt="end" delay="0">
                  <p:rtn val="all"/>
                </p:endSync>
                <p:childTnLst>
                  <p:par>
                    <p:cTn id="99" fill="hold">
                      <p:stCondLst>
                        <p:cond delay="0"/>
                      </p:stCondLst>
                      <p:childTnLst>
                        <p:par>
                          <p:cTn id="100" fill="hold">
                            <p:stCondLst>
                              <p:cond delay="0"/>
                            </p:stCondLst>
                            <p:childTnLst>
                              <p:par>
                                <p:cTn id="101" presetID="3" presetClass="emph" presetSubtype="2" fill="hold" grpId="0" nodeType="clickEffect">
                                  <p:stCondLst>
                                    <p:cond delay="0"/>
                                  </p:stCondLst>
                                  <p:childTnLst>
                                    <p:animClr clrSpc="rgb" dir="cw">
                                      <p:cBhvr override="childStyle">
                                        <p:cTn id="102" dur="2000" fill="hold"/>
                                        <p:tgtEl>
                                          <p:spTgt spid="29"/>
                                        </p:tgtEl>
                                        <p:attrNameLst>
                                          <p:attrName>style.color</p:attrName>
                                        </p:attrNameLst>
                                      </p:cBhvr>
                                      <p:to>
                                        <a:srgbClr val="AED289"/>
                                      </p:to>
                                    </p:animClr>
                                  </p:childTnLst>
                                </p:cTn>
                              </p:par>
                            </p:childTnLst>
                          </p:cTn>
                        </p:par>
                      </p:childTnLst>
                    </p:cTn>
                  </p:par>
                </p:childTnLst>
              </p:cTn>
              <p:nextCondLst>
                <p:cond evt="onClick" delay="0">
                  <p:tgtEl>
                    <p:spTgt spid="29"/>
                  </p:tgtEl>
                </p:cond>
              </p:nextCondLst>
            </p:seq>
          </p:childTnLst>
        </p:cTn>
      </p:par>
    </p:tnLst>
    <p:bldLst>
      <p:bldP spid="19" grpId="0" animBg="1"/>
      <p:bldP spid="27" grpId="0" animBg="1"/>
      <p:bldP spid="23" grpId="0" animBg="1"/>
      <p:bldP spid="23" grpId="1" animBg="1"/>
      <p:bldP spid="21" grpId="0" animBg="1"/>
      <p:bldP spid="21" grpId="1" animBg="1"/>
      <p:bldP spid="10" grpId="0" animBg="1"/>
      <p:bldP spid="31" grpId="0"/>
      <p:bldP spid="31" grpId="1"/>
      <p:bldP spid="31" grpId="2"/>
      <p:bldP spid="31" grpId="3"/>
      <p:bldP spid="32" grpId="0"/>
      <p:bldP spid="32" grpId="1"/>
      <p:bldP spid="2" grpId="0"/>
      <p:bldP spid="20" grpId="0" animBg="1"/>
      <p:bldP spid="18" grpId="0"/>
      <p:bldP spid="28" grpId="0" animBg="1"/>
      <p:bldP spid="29" grpId="0" animBg="1"/>
      <p:bldP spid="29"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entagon 12">
            <a:extLst>
              <a:ext uri="{FF2B5EF4-FFF2-40B4-BE49-F238E27FC236}">
                <a16:creationId xmlns:a16="http://schemas.microsoft.com/office/drawing/2014/main" id="{81476A7B-076C-49A9-BF9B-8C4E92AFD1A7}"/>
              </a:ext>
            </a:extLst>
          </p:cNvPr>
          <p:cNvSpPr/>
          <p:nvPr/>
        </p:nvSpPr>
        <p:spPr>
          <a:xfrm flipH="1">
            <a:off x="5469622" y="765175"/>
            <a:ext cx="3227850"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Divide proper fractions</a:t>
            </a:r>
          </a:p>
          <a:p>
            <a:pPr algn="r">
              <a:spcBef>
                <a:spcPct val="0"/>
              </a:spcBef>
            </a:pPr>
            <a:r>
              <a:rPr lang="en-GB" altLang="en-US" sz="2000" b="1" dirty="0">
                <a:solidFill>
                  <a:schemeClr val="bg1"/>
                </a:solidFill>
                <a:cs typeface="Sassoon Infant Rg" pitchFamily="50" charset="0"/>
              </a:rPr>
              <a:t> by whole numbers </a:t>
            </a:r>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Revise</a:t>
            </a:r>
          </a:p>
        </p:txBody>
      </p:sp>
      <p:sp>
        <p:nvSpPr>
          <p:cNvPr id="2" name="Rectangle 1"/>
          <p:cNvSpPr/>
          <p:nvPr/>
        </p:nvSpPr>
        <p:spPr>
          <a:xfrm>
            <a:off x="688539" y="1591254"/>
            <a:ext cx="7699811" cy="338554"/>
          </a:xfrm>
          <a:prstGeom prst="rect">
            <a:avLst/>
          </a:prstGeom>
        </p:spPr>
        <p:txBody>
          <a:bodyPr wrap="square">
            <a:spAutoFit/>
          </a:bodyPr>
          <a:lstStyle/>
          <a:p>
            <a:r>
              <a:rPr lang="en-GB" altLang="en-US" sz="1600" dirty="0">
                <a:latin typeface="Twinkl" pitchFamily="50" charset="0"/>
              </a:rPr>
              <a:t>Multiplication and division are inverse operations of each other.</a:t>
            </a:r>
          </a:p>
        </p:txBody>
      </p:sp>
      <mc:AlternateContent xmlns:mc="http://schemas.openxmlformats.org/markup-compatibility/2006" xmlns:a14="http://schemas.microsoft.com/office/drawing/2010/main">
        <mc:Choice Requires="a14">
          <p:sp>
            <p:nvSpPr>
              <p:cNvPr id="3" name="Rectangle 2"/>
              <p:cNvSpPr/>
              <p:nvPr/>
            </p:nvSpPr>
            <p:spPr>
              <a:xfrm>
                <a:off x="764039" y="3429000"/>
                <a:ext cx="2433096" cy="2663826"/>
              </a:xfrm>
              <a:prstGeom prst="rect">
                <a:avLst/>
              </a:prstGeom>
              <a:solidFill>
                <a:srgbClr val="F6B598"/>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algn="ctr"/>
                <a14:m>
                  <m:oMath xmlns:m="http://schemas.openxmlformats.org/officeDocument/2006/math">
                    <m:f>
                      <m:fPr>
                        <m:ctrlPr>
                          <a:rPr lang="en-GB" altLang="en-US" b="1" i="1" smtClean="0">
                            <a:solidFill>
                              <a:schemeClr val="tx1"/>
                            </a:solidFill>
                            <a:latin typeface="Cambria Math" panose="02040503050406030204" pitchFamily="18" charset="0"/>
                          </a:rPr>
                        </m:ctrlPr>
                      </m:fPr>
                      <m:num>
                        <m:r>
                          <m:rPr>
                            <m:nor/>
                          </m:rPr>
                          <a:rPr lang="en-GB" altLang="en-US" b="1">
                            <a:solidFill>
                              <a:schemeClr val="tx1"/>
                            </a:solidFill>
                            <a:latin typeface="Twinkl" pitchFamily="50" charset="0"/>
                          </a:rPr>
                          <m:t>5</m:t>
                        </m:r>
                      </m:num>
                      <m:den>
                        <m:r>
                          <m:rPr>
                            <m:nor/>
                          </m:rPr>
                          <a:rPr lang="en-GB" altLang="en-US" b="1">
                            <a:solidFill>
                              <a:schemeClr val="tx1"/>
                            </a:solidFill>
                            <a:latin typeface="Twinkl" pitchFamily="50" charset="0"/>
                          </a:rPr>
                          <m:t>9</m:t>
                        </m:r>
                      </m:den>
                    </m:f>
                  </m:oMath>
                </a14:m>
                <a:r>
                  <a:rPr lang="en-GB" b="1" dirty="0">
                    <a:solidFill>
                      <a:schemeClr val="tx1"/>
                    </a:solidFill>
                    <a:latin typeface="Twinkl" pitchFamily="50" charset="0"/>
                  </a:rPr>
                  <a:t> ÷ 6 =</a:t>
                </a:r>
              </a:p>
            </p:txBody>
          </p:sp>
        </mc:Choice>
        <mc:Fallback xmlns="">
          <p:sp>
            <p:nvSpPr>
              <p:cNvPr id="3" name="Rectangle 2"/>
              <p:cNvSpPr>
                <a:spLocks noRot="1" noChangeAspect="1" noMove="1" noResize="1" noEditPoints="1" noAdjustHandles="1" noChangeArrowheads="1" noChangeShapeType="1" noTextEdit="1"/>
              </p:cNvSpPr>
              <p:nvPr/>
            </p:nvSpPr>
            <p:spPr>
              <a:xfrm>
                <a:off x="764039" y="3429000"/>
                <a:ext cx="2433096" cy="2663826"/>
              </a:xfrm>
              <a:prstGeom prst="rect">
                <a:avLst/>
              </a:prstGeom>
              <a:blipFill rotWithShape="0">
                <a:blip r:embed="rId2"/>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3373302" y="3429000"/>
                <a:ext cx="2431880" cy="2663826"/>
              </a:xfrm>
              <a:prstGeom prst="rect">
                <a:avLst/>
              </a:prstGeom>
              <a:solidFill>
                <a:srgbClr val="F6B598"/>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algn="ctr"/>
                <a14:m>
                  <m:oMath xmlns:m="http://schemas.openxmlformats.org/officeDocument/2006/math">
                    <m:f>
                      <m:fPr>
                        <m:ctrlPr>
                          <a:rPr lang="en-GB" altLang="en-US" b="1" i="1" smtClean="0">
                            <a:solidFill>
                              <a:schemeClr val="tx1"/>
                            </a:solidFill>
                            <a:latin typeface="Cambria Math" panose="02040503050406030204" pitchFamily="18" charset="0"/>
                          </a:rPr>
                        </m:ctrlPr>
                      </m:fPr>
                      <m:num>
                        <m:r>
                          <m:rPr>
                            <m:nor/>
                          </m:rPr>
                          <a:rPr lang="en-GB" altLang="en-US" b="1">
                            <a:solidFill>
                              <a:schemeClr val="tx1"/>
                            </a:solidFill>
                            <a:latin typeface="Twinkl" pitchFamily="50" charset="0"/>
                          </a:rPr>
                          <m:t>3</m:t>
                        </m:r>
                      </m:num>
                      <m:den>
                        <m:r>
                          <m:rPr>
                            <m:nor/>
                          </m:rPr>
                          <a:rPr lang="en-GB" altLang="en-US" b="1">
                            <a:solidFill>
                              <a:schemeClr val="tx1"/>
                            </a:solidFill>
                            <a:latin typeface="Twinkl" pitchFamily="50" charset="0"/>
                          </a:rPr>
                          <m:t>8</m:t>
                        </m:r>
                      </m:den>
                    </m:f>
                  </m:oMath>
                </a14:m>
                <a:r>
                  <a:rPr lang="en-GB" b="1" dirty="0">
                    <a:solidFill>
                      <a:schemeClr val="tx1"/>
                    </a:solidFill>
                    <a:latin typeface="Twinkl" pitchFamily="50" charset="0"/>
                  </a:rPr>
                  <a:t> ÷ 4 =</a:t>
                </a:r>
              </a:p>
            </p:txBody>
          </p:sp>
        </mc:Choice>
        <mc:Fallback xmlns="">
          <p:sp>
            <p:nvSpPr>
              <p:cNvPr id="34" name="Rectangle 33"/>
              <p:cNvSpPr>
                <a:spLocks noRot="1" noChangeAspect="1" noMove="1" noResize="1" noEditPoints="1" noAdjustHandles="1" noChangeArrowheads="1" noChangeShapeType="1" noTextEdit="1"/>
              </p:cNvSpPr>
              <p:nvPr/>
            </p:nvSpPr>
            <p:spPr>
              <a:xfrm>
                <a:off x="3373302" y="3429000"/>
                <a:ext cx="2431880" cy="2663826"/>
              </a:xfrm>
              <a:prstGeom prst="rect">
                <a:avLst/>
              </a:prstGeom>
              <a:blipFill rotWithShape="0">
                <a:blip r:embed="rId3"/>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5989738" y="3431126"/>
                <a:ext cx="2496925" cy="2684448"/>
              </a:xfrm>
              <a:prstGeom prst="rect">
                <a:avLst/>
              </a:prstGeom>
              <a:solidFill>
                <a:srgbClr val="F6B598"/>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algn="ctr"/>
                <a14:m>
                  <m:oMath xmlns:m="http://schemas.openxmlformats.org/officeDocument/2006/math">
                    <m:f>
                      <m:fPr>
                        <m:ctrlPr>
                          <a:rPr lang="en-GB" altLang="en-US" b="1" i="1" smtClean="0">
                            <a:solidFill>
                              <a:schemeClr val="tx1"/>
                            </a:solidFill>
                            <a:latin typeface="Cambria Math" panose="02040503050406030204" pitchFamily="18" charset="0"/>
                          </a:rPr>
                        </m:ctrlPr>
                      </m:fPr>
                      <m:num>
                        <m:r>
                          <m:rPr>
                            <m:nor/>
                          </m:rPr>
                          <a:rPr lang="en-GB" altLang="en-US" b="1">
                            <a:solidFill>
                              <a:schemeClr val="tx1"/>
                            </a:solidFill>
                            <a:latin typeface="Twinkl" pitchFamily="50" charset="0"/>
                          </a:rPr>
                          <m:t>5</m:t>
                        </m:r>
                      </m:num>
                      <m:den>
                        <m:r>
                          <m:rPr>
                            <m:nor/>
                          </m:rPr>
                          <a:rPr lang="en-GB" altLang="en-US" b="1">
                            <a:solidFill>
                              <a:schemeClr val="tx1"/>
                            </a:solidFill>
                            <a:latin typeface="Twinkl" pitchFamily="50" charset="0"/>
                          </a:rPr>
                          <m:t>6</m:t>
                        </m:r>
                      </m:den>
                    </m:f>
                  </m:oMath>
                </a14:m>
                <a:r>
                  <a:rPr lang="en-GB" b="1" dirty="0">
                    <a:solidFill>
                      <a:schemeClr val="tx1"/>
                    </a:solidFill>
                    <a:latin typeface="Twinkl" pitchFamily="50" charset="0"/>
                  </a:rPr>
                  <a:t> ÷ 10 =</a:t>
                </a:r>
              </a:p>
            </p:txBody>
          </p:sp>
        </mc:Choice>
        <mc:Fallback xmlns="">
          <p:sp>
            <p:nvSpPr>
              <p:cNvPr id="41" name="Rectangle 40"/>
              <p:cNvSpPr>
                <a:spLocks noRot="1" noChangeAspect="1" noMove="1" noResize="1" noEditPoints="1" noAdjustHandles="1" noChangeArrowheads="1" noChangeShapeType="1" noTextEdit="1"/>
              </p:cNvSpPr>
              <p:nvPr/>
            </p:nvSpPr>
            <p:spPr>
              <a:xfrm>
                <a:off x="5989738" y="3431126"/>
                <a:ext cx="2496925" cy="2684448"/>
              </a:xfrm>
              <a:prstGeom prst="rect">
                <a:avLst/>
              </a:prstGeom>
              <a:blipFill rotWithShape="0">
                <a:blip r:embed="rId4"/>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503981" y="1894167"/>
                <a:ext cx="8128290" cy="484107"/>
              </a:xfrm>
              <a:prstGeom prst="rect">
                <a:avLst/>
              </a:prstGeom>
            </p:spPr>
            <p:txBody>
              <a:bodyPr wrap="square">
                <a:spAutoFit/>
              </a:bodyPr>
              <a:lstStyle/>
              <a:p>
                <a:r>
                  <a:rPr lang="en-GB" altLang="en-US" sz="1600" b="1" dirty="0">
                    <a:latin typeface="Twinkl" pitchFamily="50" charset="0"/>
                  </a:rPr>
                  <a:t>÷ 5 </a:t>
                </a:r>
                <a:r>
                  <a:rPr lang="en-GB" altLang="en-US" b="1" dirty="0">
                    <a:latin typeface="Twinkl" pitchFamily="50" charset="0"/>
                  </a:rPr>
                  <a:t>is the same as </a:t>
                </a:r>
                <a:r>
                  <a:rPr lang="en-GB" altLang="en-US" sz="1600" b="1" dirty="0">
                    <a:latin typeface="Twinkl" pitchFamily="50" charset="0"/>
                  </a:rPr>
                  <a:t>× </a:t>
                </a:r>
                <a14:m>
                  <m:oMath xmlns:m="http://schemas.openxmlformats.org/officeDocument/2006/math">
                    <m:f>
                      <m:fPr>
                        <m:ctrlPr>
                          <a:rPr lang="en-GB" altLang="en-US" sz="1600" b="1" i="1">
                            <a:latin typeface="Cambria Math" panose="02040503050406030204" pitchFamily="18" charset="0"/>
                          </a:rPr>
                        </m:ctrlPr>
                      </m:fPr>
                      <m:num>
                        <m:r>
                          <m:rPr>
                            <m:nor/>
                          </m:rPr>
                          <a:rPr lang="en-GB" altLang="en-US" sz="1600" b="1">
                            <a:latin typeface="Twinkl" pitchFamily="50" charset="0"/>
                          </a:rPr>
                          <m:t>1</m:t>
                        </m:r>
                      </m:num>
                      <m:den>
                        <m:r>
                          <m:rPr>
                            <m:nor/>
                          </m:rPr>
                          <a:rPr lang="en-GB" altLang="en-US" sz="1600" b="1">
                            <a:latin typeface="Twinkl" pitchFamily="50" charset="0"/>
                          </a:rPr>
                          <m:t>5</m:t>
                        </m:r>
                      </m:den>
                    </m:f>
                  </m:oMath>
                </a14:m>
                <a:r>
                  <a:rPr lang="en-GB" altLang="en-US" sz="1600" b="1" dirty="0">
                    <a:latin typeface="Twinkl" pitchFamily="50" charset="0"/>
                  </a:rPr>
                  <a:t> 	÷ 7 </a:t>
                </a:r>
                <a:r>
                  <a:rPr lang="en-GB" altLang="en-US" b="1" dirty="0">
                    <a:latin typeface="Twinkl" pitchFamily="50" charset="0"/>
                  </a:rPr>
                  <a:t>is the same as </a:t>
                </a:r>
                <a:r>
                  <a:rPr lang="en-GB" altLang="en-US" sz="1600" b="1" dirty="0">
                    <a:latin typeface="Twinkl" pitchFamily="50" charset="0"/>
                  </a:rPr>
                  <a:t>× </a:t>
                </a:r>
                <a14:m>
                  <m:oMath xmlns:m="http://schemas.openxmlformats.org/officeDocument/2006/math">
                    <m:f>
                      <m:fPr>
                        <m:ctrlPr>
                          <a:rPr lang="en-GB" altLang="en-US" sz="1600" b="1" i="1">
                            <a:latin typeface="Cambria Math" panose="02040503050406030204" pitchFamily="18" charset="0"/>
                          </a:rPr>
                        </m:ctrlPr>
                      </m:fPr>
                      <m:num>
                        <m:r>
                          <m:rPr>
                            <m:nor/>
                          </m:rPr>
                          <a:rPr lang="en-GB" altLang="en-US" sz="1600" b="1">
                            <a:latin typeface="Twinkl" pitchFamily="50" charset="0"/>
                          </a:rPr>
                          <m:t>1</m:t>
                        </m:r>
                      </m:num>
                      <m:den>
                        <m:r>
                          <m:rPr>
                            <m:nor/>
                          </m:rPr>
                          <a:rPr lang="en-GB" altLang="en-US" sz="1600" b="1">
                            <a:latin typeface="Twinkl" pitchFamily="50" charset="0"/>
                          </a:rPr>
                          <m:t>7</m:t>
                        </m:r>
                      </m:den>
                    </m:f>
                  </m:oMath>
                </a14:m>
                <a:r>
                  <a:rPr lang="en-GB" altLang="en-US" sz="1600" b="1" dirty="0">
                    <a:latin typeface="Twinkl" pitchFamily="50" charset="0"/>
                  </a:rPr>
                  <a:t> 	÷ 10 </a:t>
                </a:r>
                <a:r>
                  <a:rPr lang="en-GB" altLang="en-US" b="1" dirty="0">
                    <a:latin typeface="Twinkl" pitchFamily="50" charset="0"/>
                  </a:rPr>
                  <a:t>is the same as </a:t>
                </a:r>
                <a:r>
                  <a:rPr lang="en-GB" altLang="en-US" sz="1600" b="1" dirty="0">
                    <a:latin typeface="Twinkl" pitchFamily="50" charset="0"/>
                  </a:rPr>
                  <a:t>× </a:t>
                </a:r>
                <a14:m>
                  <m:oMath xmlns:m="http://schemas.openxmlformats.org/officeDocument/2006/math">
                    <m:f>
                      <m:fPr>
                        <m:ctrlPr>
                          <a:rPr lang="en-GB" altLang="en-US" sz="1600" b="1" i="1">
                            <a:latin typeface="Cambria Math" panose="02040503050406030204" pitchFamily="18" charset="0"/>
                          </a:rPr>
                        </m:ctrlPr>
                      </m:fPr>
                      <m:num>
                        <m:r>
                          <m:rPr>
                            <m:nor/>
                          </m:rPr>
                          <a:rPr lang="en-GB" altLang="en-US" sz="1600" b="1">
                            <a:latin typeface="Twinkl" pitchFamily="50" charset="0"/>
                          </a:rPr>
                          <m:t>1</m:t>
                        </m:r>
                      </m:num>
                      <m:den>
                        <m:r>
                          <m:rPr>
                            <m:nor/>
                          </m:rPr>
                          <a:rPr lang="en-GB" altLang="en-US" sz="1600" b="1">
                            <a:latin typeface="Twinkl" pitchFamily="50" charset="0"/>
                          </a:rPr>
                          <m:t>10</m:t>
                        </m:r>
                      </m:den>
                    </m:f>
                  </m:oMath>
                </a14:m>
                <a:endParaRPr lang="en-GB" dirty="0"/>
              </a:p>
            </p:txBody>
          </p:sp>
        </mc:Choice>
        <mc:Fallback xmlns="">
          <p:sp>
            <p:nvSpPr>
              <p:cNvPr id="4" name="Rectangle 3"/>
              <p:cNvSpPr>
                <a:spLocks noRot="1" noChangeAspect="1" noMove="1" noResize="1" noEditPoints="1" noAdjustHandles="1" noChangeArrowheads="1" noChangeShapeType="1" noTextEdit="1"/>
              </p:cNvSpPr>
              <p:nvPr/>
            </p:nvSpPr>
            <p:spPr>
              <a:xfrm>
                <a:off x="503981" y="1894167"/>
                <a:ext cx="8128290" cy="484107"/>
              </a:xfrm>
              <a:prstGeom prst="rect">
                <a:avLst/>
              </a:prstGeom>
              <a:blipFill rotWithShape="0">
                <a:blip r:embed="rId5"/>
                <a:stretch>
                  <a:fillRect l="-450" b="-10127"/>
                </a:stretch>
              </a:blipFill>
            </p:spPr>
            <p:txBody>
              <a:bodyPr/>
              <a:lstStyle/>
              <a:p>
                <a:r>
                  <a:rPr lang="en-GB">
                    <a:noFill/>
                  </a:rPr>
                  <a:t> </a:t>
                </a:r>
              </a:p>
            </p:txBody>
          </p:sp>
        </mc:Fallback>
      </mc:AlternateContent>
      <p:sp>
        <p:nvSpPr>
          <p:cNvPr id="5" name="Rectangle 4"/>
          <p:cNvSpPr/>
          <p:nvPr/>
        </p:nvSpPr>
        <p:spPr>
          <a:xfrm>
            <a:off x="688538" y="2383981"/>
            <a:ext cx="7699811" cy="584775"/>
          </a:xfrm>
          <a:prstGeom prst="rect">
            <a:avLst/>
          </a:prstGeom>
        </p:spPr>
        <p:txBody>
          <a:bodyPr wrap="square">
            <a:spAutoFit/>
          </a:bodyPr>
          <a:lstStyle/>
          <a:p>
            <a:r>
              <a:rPr lang="en-GB" altLang="en-US" sz="1600" dirty="0">
                <a:latin typeface="Twinkl" pitchFamily="50" charset="0"/>
              </a:rPr>
              <a:t>When we divide a proper fraction by a whole number, we actually use multiplication.</a:t>
            </a:r>
          </a:p>
        </p:txBody>
      </p:sp>
      <mc:AlternateContent xmlns:mc="http://schemas.openxmlformats.org/markup-compatibility/2006" xmlns:a14="http://schemas.microsoft.com/office/drawing/2010/main">
        <mc:Choice Requires="a14">
          <p:sp>
            <p:nvSpPr>
              <p:cNvPr id="6" name="Rectangle 5"/>
              <p:cNvSpPr/>
              <p:nvPr/>
            </p:nvSpPr>
            <p:spPr>
              <a:xfrm>
                <a:off x="1515175" y="4357349"/>
                <a:ext cx="923651" cy="532390"/>
              </a:xfrm>
              <a:prstGeom prst="rect">
                <a:avLst/>
              </a:prstGeom>
            </p:spPr>
            <p:txBody>
              <a:bodyPr wrap="none">
                <a:spAutoFit/>
              </a:bodyPr>
              <a:lstStyle/>
              <a:p>
                <a14:m>
                  <m:oMath xmlns:m="http://schemas.openxmlformats.org/officeDocument/2006/math">
                    <m:f>
                      <m:fPr>
                        <m:ctrlPr>
                          <a:rPr lang="en-GB" altLang="en-US" i="1">
                            <a:latin typeface="Cambria Math" panose="02040503050406030204" pitchFamily="18" charset="0"/>
                          </a:rPr>
                        </m:ctrlPr>
                      </m:fPr>
                      <m:num>
                        <m:r>
                          <m:rPr>
                            <m:nor/>
                          </m:rPr>
                          <a:rPr lang="en-GB" altLang="en-US">
                            <a:latin typeface="Twinkl" pitchFamily="50" charset="0"/>
                          </a:rPr>
                          <m:t>5</m:t>
                        </m:r>
                      </m:num>
                      <m:den>
                        <m:r>
                          <m:rPr>
                            <m:nor/>
                          </m:rPr>
                          <a:rPr lang="en-GB" altLang="en-US">
                            <a:latin typeface="Twinkl" pitchFamily="50" charset="0"/>
                          </a:rPr>
                          <m:t>9</m:t>
                        </m:r>
                      </m:den>
                    </m:f>
                  </m:oMath>
                </a14:m>
                <a:r>
                  <a:rPr lang="en-GB" dirty="0">
                    <a:latin typeface="Twinkl" pitchFamily="50" charset="0"/>
                  </a:rPr>
                  <a:t> × </a:t>
                </a:r>
                <a14:m>
                  <m:oMath xmlns:m="http://schemas.openxmlformats.org/officeDocument/2006/math">
                    <m:f>
                      <m:fPr>
                        <m:ctrlPr>
                          <a:rPr lang="en-GB" altLang="en-US" i="1">
                            <a:latin typeface="Cambria Math" panose="02040503050406030204" pitchFamily="18" charset="0"/>
                          </a:rPr>
                        </m:ctrlPr>
                      </m:fPr>
                      <m:num>
                        <m:r>
                          <m:rPr>
                            <m:nor/>
                          </m:rPr>
                          <a:rPr lang="en-GB" altLang="en-US">
                            <a:latin typeface="Twinkl" pitchFamily="50" charset="0"/>
                          </a:rPr>
                          <m:t>1</m:t>
                        </m:r>
                      </m:num>
                      <m:den>
                        <m:r>
                          <m:rPr>
                            <m:nor/>
                          </m:rPr>
                          <a:rPr lang="en-GB" altLang="en-US">
                            <a:latin typeface="Twinkl" pitchFamily="50" charset="0"/>
                          </a:rPr>
                          <m:t>6</m:t>
                        </m:r>
                      </m:den>
                    </m:f>
                  </m:oMath>
                </a14:m>
                <a:r>
                  <a:rPr lang="en-GB" dirty="0">
                    <a:latin typeface="Twinkl" pitchFamily="50" charset="0"/>
                  </a:rPr>
                  <a:t> =</a:t>
                </a:r>
              </a:p>
            </p:txBody>
          </p:sp>
        </mc:Choice>
        <mc:Fallback xmlns="">
          <p:sp>
            <p:nvSpPr>
              <p:cNvPr id="6" name="Rectangle 5"/>
              <p:cNvSpPr>
                <a:spLocks noRot="1" noChangeAspect="1" noMove="1" noResize="1" noEditPoints="1" noAdjustHandles="1" noChangeArrowheads="1" noChangeShapeType="1" noTextEdit="1"/>
              </p:cNvSpPr>
              <p:nvPr/>
            </p:nvSpPr>
            <p:spPr>
              <a:xfrm>
                <a:off x="1515175" y="4357349"/>
                <a:ext cx="923651" cy="532390"/>
              </a:xfrm>
              <a:prstGeom prst="rect">
                <a:avLst/>
              </a:prstGeom>
              <a:blipFill rotWithShape="0">
                <a:blip r:embed="rId6"/>
                <a:stretch>
                  <a:fillRect r="-3974" b="-68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350065" y="5224863"/>
                <a:ext cx="1253869" cy="532838"/>
              </a:xfrm>
              <a:prstGeom prst="rect">
                <a:avLst/>
              </a:prstGeom>
            </p:spPr>
            <p:txBody>
              <a:bodyPr wrap="none">
                <a:spAutoFit/>
              </a:bodyPr>
              <a:lstStyle/>
              <a:p>
                <a14:m>
                  <m:oMath xmlns:m="http://schemas.openxmlformats.org/officeDocument/2006/math">
                    <m:f>
                      <m:fPr>
                        <m:ctrlPr>
                          <a:rPr lang="en-GB" altLang="en-US" i="1">
                            <a:latin typeface="Cambria Math" panose="02040503050406030204" pitchFamily="18" charset="0"/>
                          </a:rPr>
                        </m:ctrlPr>
                      </m:fPr>
                      <m:num>
                        <m:r>
                          <m:rPr>
                            <m:nor/>
                          </m:rPr>
                          <a:rPr lang="en-GB" altLang="en-US">
                            <a:latin typeface="Twinkl" pitchFamily="50" charset="0"/>
                          </a:rPr>
                          <m:t>5 </m:t>
                        </m:r>
                        <m:r>
                          <m:rPr>
                            <m:nor/>
                          </m:rPr>
                          <a:rPr lang="en-GB" altLang="en-US">
                            <a:latin typeface="Twinkl" pitchFamily="50" charset="0"/>
                          </a:rPr>
                          <m:t>×</m:t>
                        </m:r>
                        <m:r>
                          <m:rPr>
                            <m:nor/>
                          </m:rPr>
                          <a:rPr lang="en-GB" altLang="en-US">
                            <a:latin typeface="Twinkl" pitchFamily="50" charset="0"/>
                          </a:rPr>
                          <m:t> 1</m:t>
                        </m:r>
                      </m:num>
                      <m:den>
                        <m:r>
                          <m:rPr>
                            <m:nor/>
                          </m:rPr>
                          <a:rPr lang="en-GB" altLang="en-US">
                            <a:latin typeface="Twinkl" pitchFamily="50" charset="0"/>
                          </a:rPr>
                          <m:t>9 </m:t>
                        </m:r>
                        <m:r>
                          <m:rPr>
                            <m:nor/>
                          </m:rPr>
                          <a:rPr lang="en-GB" altLang="en-US">
                            <a:latin typeface="Twinkl" pitchFamily="50" charset="0"/>
                          </a:rPr>
                          <m:t>×</m:t>
                        </m:r>
                        <m:r>
                          <m:rPr>
                            <m:nor/>
                          </m:rPr>
                          <a:rPr lang="en-GB" altLang="en-US">
                            <a:latin typeface="Twinkl" pitchFamily="50" charset="0"/>
                          </a:rPr>
                          <m:t> 6</m:t>
                        </m:r>
                      </m:den>
                    </m:f>
                  </m:oMath>
                </a14:m>
                <a:r>
                  <a:rPr lang="en-GB" dirty="0">
                    <a:latin typeface="Twinkl" pitchFamily="50" charset="0"/>
                  </a:rPr>
                  <a:t> = </a:t>
                </a:r>
                <a14:m>
                  <m:oMath xmlns:m="http://schemas.openxmlformats.org/officeDocument/2006/math">
                    <m:f>
                      <m:fPr>
                        <m:ctrlPr>
                          <a:rPr lang="en-GB" altLang="en-US" b="1" i="1">
                            <a:latin typeface="Cambria Math" panose="02040503050406030204" pitchFamily="18" charset="0"/>
                          </a:rPr>
                        </m:ctrlPr>
                      </m:fPr>
                      <m:num>
                        <m:r>
                          <m:rPr>
                            <m:nor/>
                          </m:rPr>
                          <a:rPr lang="en-GB" altLang="en-US" b="1">
                            <a:latin typeface="Twinkl" pitchFamily="50" charset="0"/>
                          </a:rPr>
                          <m:t>5</m:t>
                        </m:r>
                      </m:num>
                      <m:den>
                        <m:r>
                          <m:rPr>
                            <m:nor/>
                          </m:rPr>
                          <a:rPr lang="en-GB" altLang="en-US" b="1">
                            <a:latin typeface="Twinkl" pitchFamily="50" charset="0"/>
                          </a:rPr>
                          <m:t>54</m:t>
                        </m:r>
                      </m:den>
                    </m:f>
                  </m:oMath>
                </a14:m>
                <a:endParaRPr lang="en-GB" dirty="0"/>
              </a:p>
            </p:txBody>
          </p:sp>
        </mc:Choice>
        <mc:Fallback xmlns="">
          <p:sp>
            <p:nvSpPr>
              <p:cNvPr id="7" name="Rectangle 6"/>
              <p:cNvSpPr>
                <a:spLocks noRot="1" noChangeAspect="1" noMove="1" noResize="1" noEditPoints="1" noAdjustHandles="1" noChangeArrowheads="1" noChangeShapeType="1" noTextEdit="1"/>
              </p:cNvSpPr>
              <p:nvPr/>
            </p:nvSpPr>
            <p:spPr>
              <a:xfrm>
                <a:off x="1350065" y="5224863"/>
                <a:ext cx="1253869" cy="532838"/>
              </a:xfrm>
              <a:prstGeom prst="rect">
                <a:avLst/>
              </a:prstGeom>
              <a:blipFill rotWithShape="0">
                <a:blip r:embed="rId7"/>
                <a:stretch>
                  <a:fillRect b="-56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113381" y="4357349"/>
                <a:ext cx="936475" cy="535852"/>
              </a:xfrm>
              <a:prstGeom prst="rect">
                <a:avLst/>
              </a:prstGeom>
            </p:spPr>
            <p:txBody>
              <a:bodyPr wrap="none">
                <a:spAutoFit/>
              </a:bodyPr>
              <a:lstStyle/>
              <a:p>
                <a14:m>
                  <m:oMath xmlns:m="http://schemas.openxmlformats.org/officeDocument/2006/math">
                    <m:f>
                      <m:fPr>
                        <m:ctrlPr>
                          <a:rPr lang="en-GB" altLang="en-US" i="1" smtClean="0">
                            <a:latin typeface="Cambria Math" panose="02040503050406030204" pitchFamily="18" charset="0"/>
                          </a:rPr>
                        </m:ctrlPr>
                      </m:fPr>
                      <m:num>
                        <m:r>
                          <m:rPr>
                            <m:nor/>
                          </m:rPr>
                          <a:rPr lang="en-GB" altLang="en-US" b="0" i="0" smtClean="0">
                            <a:latin typeface="Twinkl" pitchFamily="50" charset="0"/>
                          </a:rPr>
                          <m:t>3</m:t>
                        </m:r>
                      </m:num>
                      <m:den>
                        <m:r>
                          <m:rPr>
                            <m:nor/>
                          </m:rPr>
                          <a:rPr lang="en-GB" altLang="en-US" b="0" i="0" smtClean="0">
                            <a:latin typeface="Twinkl" pitchFamily="50" charset="0"/>
                          </a:rPr>
                          <m:t>8</m:t>
                        </m:r>
                      </m:den>
                    </m:f>
                  </m:oMath>
                </a14:m>
                <a:r>
                  <a:rPr lang="en-GB" dirty="0">
                    <a:latin typeface="Twinkl" pitchFamily="50" charset="0"/>
                  </a:rPr>
                  <a:t> × </a:t>
                </a:r>
                <a14:m>
                  <m:oMath xmlns:m="http://schemas.openxmlformats.org/officeDocument/2006/math">
                    <m:f>
                      <m:fPr>
                        <m:ctrlPr>
                          <a:rPr lang="en-GB" altLang="en-US" i="1">
                            <a:latin typeface="Cambria Math" panose="02040503050406030204" pitchFamily="18" charset="0"/>
                          </a:rPr>
                        </m:ctrlPr>
                      </m:fPr>
                      <m:num>
                        <m:r>
                          <m:rPr>
                            <m:nor/>
                          </m:rPr>
                          <a:rPr lang="en-GB" altLang="en-US">
                            <a:latin typeface="Twinkl" pitchFamily="50" charset="0"/>
                          </a:rPr>
                          <m:t>1</m:t>
                        </m:r>
                      </m:num>
                      <m:den>
                        <m:r>
                          <m:rPr>
                            <m:nor/>
                          </m:rPr>
                          <a:rPr lang="en-GB" altLang="en-US" b="0" i="0" smtClean="0">
                            <a:latin typeface="Twinkl" pitchFamily="50" charset="0"/>
                          </a:rPr>
                          <m:t>4</m:t>
                        </m:r>
                      </m:den>
                    </m:f>
                  </m:oMath>
                </a14:m>
                <a:r>
                  <a:rPr lang="en-GB" dirty="0">
                    <a:latin typeface="Twinkl" pitchFamily="50" charset="0"/>
                  </a:rPr>
                  <a:t> =</a:t>
                </a:r>
              </a:p>
            </p:txBody>
          </p:sp>
        </mc:Choice>
        <mc:Fallback xmlns="">
          <p:sp>
            <p:nvSpPr>
              <p:cNvPr id="13" name="Rectangle 12"/>
              <p:cNvSpPr>
                <a:spLocks noRot="1" noChangeAspect="1" noMove="1" noResize="1" noEditPoints="1" noAdjustHandles="1" noChangeArrowheads="1" noChangeShapeType="1" noTextEdit="1"/>
              </p:cNvSpPr>
              <p:nvPr/>
            </p:nvSpPr>
            <p:spPr>
              <a:xfrm>
                <a:off x="4113381" y="4357349"/>
                <a:ext cx="936475" cy="535852"/>
              </a:xfrm>
              <a:prstGeom prst="rect">
                <a:avLst/>
              </a:prstGeom>
              <a:blipFill rotWithShape="0">
                <a:blip r:embed="rId8"/>
                <a:stretch>
                  <a:fillRect r="-4575" b="-68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3948271" y="5224863"/>
                <a:ext cx="1250663" cy="536301"/>
              </a:xfrm>
              <a:prstGeom prst="rect">
                <a:avLst/>
              </a:prstGeom>
            </p:spPr>
            <p:txBody>
              <a:bodyPr wrap="none">
                <a:spAutoFit/>
              </a:bodyPr>
              <a:lstStyle/>
              <a:p>
                <a14:m>
                  <m:oMath xmlns:m="http://schemas.openxmlformats.org/officeDocument/2006/math">
                    <m:f>
                      <m:fPr>
                        <m:ctrlPr>
                          <a:rPr lang="en-GB" altLang="en-US" i="1">
                            <a:latin typeface="Cambria Math" panose="02040503050406030204" pitchFamily="18" charset="0"/>
                          </a:rPr>
                        </m:ctrlPr>
                      </m:fPr>
                      <m:num>
                        <m:r>
                          <m:rPr>
                            <m:nor/>
                          </m:rPr>
                          <a:rPr lang="en-GB" altLang="en-US" b="0" i="0" smtClean="0">
                            <a:latin typeface="Twinkl" pitchFamily="50" charset="0"/>
                          </a:rPr>
                          <m:t>3</m:t>
                        </m:r>
                        <m:r>
                          <m:rPr>
                            <m:nor/>
                          </m:rPr>
                          <a:rPr lang="en-GB" altLang="en-US">
                            <a:latin typeface="Twinkl" pitchFamily="50" charset="0"/>
                          </a:rPr>
                          <m:t> </m:t>
                        </m:r>
                        <m:r>
                          <m:rPr>
                            <m:nor/>
                          </m:rPr>
                          <a:rPr lang="en-GB" altLang="en-US">
                            <a:latin typeface="Twinkl" pitchFamily="50" charset="0"/>
                          </a:rPr>
                          <m:t>×</m:t>
                        </m:r>
                        <m:r>
                          <m:rPr>
                            <m:nor/>
                          </m:rPr>
                          <a:rPr lang="en-GB" altLang="en-US">
                            <a:latin typeface="Twinkl" pitchFamily="50" charset="0"/>
                          </a:rPr>
                          <m:t> 1</m:t>
                        </m:r>
                      </m:num>
                      <m:den>
                        <m:r>
                          <m:rPr>
                            <m:nor/>
                          </m:rPr>
                          <a:rPr lang="en-GB" altLang="en-US" b="0" i="0" smtClean="0">
                            <a:latin typeface="Twinkl" pitchFamily="50" charset="0"/>
                          </a:rPr>
                          <m:t>8</m:t>
                        </m:r>
                        <m:r>
                          <m:rPr>
                            <m:nor/>
                          </m:rPr>
                          <a:rPr lang="en-GB" altLang="en-US">
                            <a:latin typeface="Twinkl" pitchFamily="50" charset="0"/>
                          </a:rPr>
                          <m:t> </m:t>
                        </m:r>
                        <m:r>
                          <m:rPr>
                            <m:nor/>
                          </m:rPr>
                          <a:rPr lang="en-GB" altLang="en-US">
                            <a:latin typeface="Twinkl" pitchFamily="50" charset="0"/>
                          </a:rPr>
                          <m:t>×</m:t>
                        </m:r>
                        <m:r>
                          <m:rPr>
                            <m:nor/>
                          </m:rPr>
                          <a:rPr lang="en-GB" altLang="en-US">
                            <a:latin typeface="Twinkl" pitchFamily="50" charset="0"/>
                          </a:rPr>
                          <m:t> 4</m:t>
                        </m:r>
                      </m:den>
                    </m:f>
                  </m:oMath>
                </a14:m>
                <a:r>
                  <a:rPr lang="en-GB" dirty="0">
                    <a:latin typeface="Twinkl" pitchFamily="50" charset="0"/>
                  </a:rPr>
                  <a:t> = </a:t>
                </a:r>
                <a14:m>
                  <m:oMath xmlns:m="http://schemas.openxmlformats.org/officeDocument/2006/math">
                    <m:f>
                      <m:fPr>
                        <m:ctrlPr>
                          <a:rPr lang="en-GB" altLang="en-US" b="1" i="1">
                            <a:latin typeface="Cambria Math" panose="02040503050406030204" pitchFamily="18" charset="0"/>
                          </a:rPr>
                        </m:ctrlPr>
                      </m:fPr>
                      <m:num>
                        <m:r>
                          <m:rPr>
                            <m:nor/>
                          </m:rPr>
                          <a:rPr lang="en-GB" altLang="en-US" b="1" i="0" smtClean="0">
                            <a:latin typeface="Twinkl" pitchFamily="50" charset="0"/>
                          </a:rPr>
                          <m:t>3</m:t>
                        </m:r>
                      </m:num>
                      <m:den>
                        <m:r>
                          <m:rPr>
                            <m:nor/>
                          </m:rPr>
                          <a:rPr lang="en-GB" altLang="en-US" b="1" i="0" smtClean="0">
                            <a:latin typeface="Twinkl" pitchFamily="50" charset="0"/>
                          </a:rPr>
                          <m:t>32</m:t>
                        </m:r>
                      </m:den>
                    </m:f>
                  </m:oMath>
                </a14:m>
                <a:endParaRPr lang="en-GB" dirty="0"/>
              </a:p>
            </p:txBody>
          </p:sp>
        </mc:Choice>
        <mc:Fallback xmlns="">
          <p:sp>
            <p:nvSpPr>
              <p:cNvPr id="14" name="Rectangle 13"/>
              <p:cNvSpPr>
                <a:spLocks noRot="1" noChangeAspect="1" noMove="1" noResize="1" noEditPoints="1" noAdjustHandles="1" noChangeArrowheads="1" noChangeShapeType="1" noTextEdit="1"/>
              </p:cNvSpPr>
              <p:nvPr/>
            </p:nvSpPr>
            <p:spPr>
              <a:xfrm>
                <a:off x="3948271" y="5224863"/>
                <a:ext cx="1250663" cy="536301"/>
              </a:xfrm>
              <a:prstGeom prst="rect">
                <a:avLst/>
              </a:prstGeom>
              <a:blipFill rotWithShape="0">
                <a:blip r:embed="rId9"/>
                <a:stretch>
                  <a:fillRect b="-68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6722673" y="4357349"/>
                <a:ext cx="1031051" cy="532582"/>
              </a:xfrm>
              <a:prstGeom prst="rect">
                <a:avLst/>
              </a:prstGeom>
            </p:spPr>
            <p:txBody>
              <a:bodyPr wrap="none">
                <a:spAutoFit/>
              </a:bodyPr>
              <a:lstStyle/>
              <a:p>
                <a14:m>
                  <m:oMath xmlns:m="http://schemas.openxmlformats.org/officeDocument/2006/math">
                    <m:f>
                      <m:fPr>
                        <m:ctrlPr>
                          <a:rPr lang="en-GB" altLang="en-US" i="1">
                            <a:latin typeface="Cambria Math" panose="02040503050406030204" pitchFamily="18" charset="0"/>
                          </a:rPr>
                        </m:ctrlPr>
                      </m:fPr>
                      <m:num>
                        <m:r>
                          <m:rPr>
                            <m:nor/>
                          </m:rPr>
                          <a:rPr lang="en-GB" altLang="en-US">
                            <a:latin typeface="Twinkl" pitchFamily="50" charset="0"/>
                          </a:rPr>
                          <m:t>5</m:t>
                        </m:r>
                      </m:num>
                      <m:den>
                        <m:r>
                          <m:rPr>
                            <m:nor/>
                          </m:rPr>
                          <a:rPr lang="en-GB" altLang="en-US">
                            <a:latin typeface="Twinkl" pitchFamily="50" charset="0"/>
                          </a:rPr>
                          <m:t>6</m:t>
                        </m:r>
                      </m:den>
                    </m:f>
                  </m:oMath>
                </a14:m>
                <a:r>
                  <a:rPr lang="en-GB" dirty="0">
                    <a:latin typeface="Twinkl" pitchFamily="50" charset="0"/>
                  </a:rPr>
                  <a:t> × </a:t>
                </a:r>
                <a14:m>
                  <m:oMath xmlns:m="http://schemas.openxmlformats.org/officeDocument/2006/math">
                    <m:f>
                      <m:fPr>
                        <m:ctrlPr>
                          <a:rPr lang="en-GB" altLang="en-US" i="1">
                            <a:latin typeface="Cambria Math" panose="02040503050406030204" pitchFamily="18" charset="0"/>
                          </a:rPr>
                        </m:ctrlPr>
                      </m:fPr>
                      <m:num>
                        <m:r>
                          <m:rPr>
                            <m:nor/>
                          </m:rPr>
                          <a:rPr lang="en-GB" altLang="en-US">
                            <a:latin typeface="Twinkl" pitchFamily="50" charset="0"/>
                          </a:rPr>
                          <m:t>1</m:t>
                        </m:r>
                      </m:num>
                      <m:den>
                        <m:r>
                          <m:rPr>
                            <m:nor/>
                          </m:rPr>
                          <a:rPr lang="en-GB" altLang="en-US">
                            <a:latin typeface="Twinkl" pitchFamily="50" charset="0"/>
                          </a:rPr>
                          <m:t>10</m:t>
                        </m:r>
                      </m:den>
                    </m:f>
                  </m:oMath>
                </a14:m>
                <a:r>
                  <a:rPr lang="en-GB" dirty="0">
                    <a:latin typeface="Twinkl" pitchFamily="50" charset="0"/>
                  </a:rPr>
                  <a:t> =</a:t>
                </a:r>
              </a:p>
            </p:txBody>
          </p:sp>
        </mc:Choice>
        <mc:Fallback xmlns="">
          <p:sp>
            <p:nvSpPr>
              <p:cNvPr id="18" name="Rectangle 17"/>
              <p:cNvSpPr>
                <a:spLocks noRot="1" noChangeAspect="1" noMove="1" noResize="1" noEditPoints="1" noAdjustHandles="1" noChangeArrowheads="1" noChangeShapeType="1" noTextEdit="1"/>
              </p:cNvSpPr>
              <p:nvPr/>
            </p:nvSpPr>
            <p:spPr>
              <a:xfrm>
                <a:off x="6722673" y="4357349"/>
                <a:ext cx="1031051" cy="532582"/>
              </a:xfrm>
              <a:prstGeom prst="rect">
                <a:avLst/>
              </a:prstGeom>
              <a:blipFill rotWithShape="0">
                <a:blip r:embed="rId10"/>
                <a:stretch>
                  <a:fillRect r="-3550" b="-68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6303488" y="5224863"/>
                <a:ext cx="1869423" cy="532582"/>
              </a:xfrm>
              <a:prstGeom prst="rect">
                <a:avLst/>
              </a:prstGeom>
            </p:spPr>
            <p:txBody>
              <a:bodyPr wrap="none">
                <a:spAutoFit/>
              </a:bodyPr>
              <a:lstStyle/>
              <a:p>
                <a14:m>
                  <m:oMath xmlns:m="http://schemas.openxmlformats.org/officeDocument/2006/math">
                    <m:f>
                      <m:fPr>
                        <m:ctrlPr>
                          <a:rPr lang="en-GB" altLang="en-US" i="1">
                            <a:latin typeface="Cambria Math" panose="02040503050406030204" pitchFamily="18" charset="0"/>
                          </a:rPr>
                        </m:ctrlPr>
                      </m:fPr>
                      <m:num>
                        <m:r>
                          <m:rPr>
                            <m:nor/>
                          </m:rPr>
                          <a:rPr lang="en-GB" altLang="en-US">
                            <a:latin typeface="Twinkl" pitchFamily="50" charset="0"/>
                          </a:rPr>
                          <m:t>5 </m:t>
                        </m:r>
                        <m:r>
                          <m:rPr>
                            <m:nor/>
                          </m:rPr>
                          <a:rPr lang="en-GB" altLang="en-US">
                            <a:latin typeface="Twinkl" pitchFamily="50" charset="0"/>
                          </a:rPr>
                          <m:t>×</m:t>
                        </m:r>
                        <m:r>
                          <m:rPr>
                            <m:nor/>
                          </m:rPr>
                          <a:rPr lang="en-GB" altLang="en-US">
                            <a:latin typeface="Twinkl" pitchFamily="50" charset="0"/>
                          </a:rPr>
                          <m:t> 1</m:t>
                        </m:r>
                      </m:num>
                      <m:den>
                        <m:r>
                          <m:rPr>
                            <m:nor/>
                          </m:rPr>
                          <a:rPr lang="en-GB" altLang="en-US">
                            <a:latin typeface="Twinkl" pitchFamily="50" charset="0"/>
                          </a:rPr>
                          <m:t>6 </m:t>
                        </m:r>
                        <m:r>
                          <m:rPr>
                            <m:nor/>
                          </m:rPr>
                          <a:rPr lang="en-GB" altLang="en-US">
                            <a:latin typeface="Twinkl" pitchFamily="50" charset="0"/>
                          </a:rPr>
                          <m:t>×</m:t>
                        </m:r>
                        <m:r>
                          <m:rPr>
                            <m:nor/>
                          </m:rPr>
                          <a:rPr lang="en-GB" altLang="en-US">
                            <a:latin typeface="Twinkl" pitchFamily="50" charset="0"/>
                          </a:rPr>
                          <m:t> 10</m:t>
                        </m:r>
                      </m:den>
                    </m:f>
                  </m:oMath>
                </a14:m>
                <a:r>
                  <a:rPr lang="en-GB" dirty="0">
                    <a:latin typeface="Twinkl" pitchFamily="50" charset="0"/>
                  </a:rPr>
                  <a:t> = </a:t>
                </a:r>
                <a14:m>
                  <m:oMath xmlns:m="http://schemas.openxmlformats.org/officeDocument/2006/math">
                    <m:f>
                      <m:fPr>
                        <m:ctrlPr>
                          <a:rPr lang="en-GB" altLang="en-US" i="1">
                            <a:latin typeface="Cambria Math" panose="02040503050406030204" pitchFamily="18" charset="0"/>
                          </a:rPr>
                        </m:ctrlPr>
                      </m:fPr>
                      <m:num>
                        <m:r>
                          <m:rPr>
                            <m:nor/>
                          </m:rPr>
                          <a:rPr lang="en-GB" altLang="en-US">
                            <a:latin typeface="Twinkl" pitchFamily="50" charset="0"/>
                          </a:rPr>
                          <m:t>5</m:t>
                        </m:r>
                      </m:num>
                      <m:den>
                        <m:r>
                          <m:rPr>
                            <m:nor/>
                          </m:rPr>
                          <a:rPr lang="en-GB" altLang="en-US">
                            <a:latin typeface="Twinkl" pitchFamily="50" charset="0"/>
                          </a:rPr>
                          <m:t>60</m:t>
                        </m:r>
                      </m:den>
                    </m:f>
                  </m:oMath>
                </a14:m>
                <a:r>
                  <a:rPr lang="en-GB" dirty="0">
                    <a:latin typeface="Twinkl" pitchFamily="50" charset="0"/>
                  </a:rPr>
                  <a:t> =</a:t>
                </a:r>
                <a:r>
                  <a:rPr lang="en-GB" altLang="en-US" dirty="0"/>
                  <a:t> </a:t>
                </a:r>
                <a14:m>
                  <m:oMath xmlns:m="http://schemas.openxmlformats.org/officeDocument/2006/math">
                    <m:f>
                      <m:fPr>
                        <m:ctrlPr>
                          <a:rPr lang="en-GB" altLang="en-US" b="1" i="1">
                            <a:latin typeface="Cambria Math" panose="02040503050406030204" pitchFamily="18" charset="0"/>
                          </a:rPr>
                        </m:ctrlPr>
                      </m:fPr>
                      <m:num>
                        <m:r>
                          <m:rPr>
                            <m:nor/>
                          </m:rPr>
                          <a:rPr lang="en-GB" altLang="en-US" b="1">
                            <a:latin typeface="Twinkl" pitchFamily="50" charset="0"/>
                          </a:rPr>
                          <m:t>1</m:t>
                        </m:r>
                      </m:num>
                      <m:den>
                        <m:r>
                          <m:rPr>
                            <m:nor/>
                          </m:rPr>
                          <a:rPr lang="en-GB" altLang="en-US" b="1">
                            <a:latin typeface="Twinkl" pitchFamily="50" charset="0"/>
                          </a:rPr>
                          <m:t>12</m:t>
                        </m:r>
                      </m:den>
                    </m:f>
                  </m:oMath>
                </a14:m>
                <a:endParaRPr lang="en-GB" dirty="0"/>
              </a:p>
            </p:txBody>
          </p:sp>
        </mc:Choice>
        <mc:Fallback xmlns="">
          <p:sp>
            <p:nvSpPr>
              <p:cNvPr id="19" name="Rectangle 18"/>
              <p:cNvSpPr>
                <a:spLocks noRot="1" noChangeAspect="1" noMove="1" noResize="1" noEditPoints="1" noAdjustHandles="1" noChangeArrowheads="1" noChangeShapeType="1" noTextEdit="1"/>
              </p:cNvSpPr>
              <p:nvPr/>
            </p:nvSpPr>
            <p:spPr>
              <a:xfrm>
                <a:off x="6303488" y="5224863"/>
                <a:ext cx="1869423" cy="532582"/>
              </a:xfrm>
              <a:prstGeom prst="rect">
                <a:avLst/>
              </a:prstGeom>
              <a:blipFill rotWithShape="0">
                <a:blip r:embed="rId11"/>
                <a:stretch>
                  <a:fillRect b="-6897"/>
                </a:stretch>
              </a:blipFill>
            </p:spPr>
            <p:txBody>
              <a:bodyPr/>
              <a:lstStyle/>
              <a:p>
                <a:r>
                  <a:rPr lang="en-GB">
                    <a:noFill/>
                  </a:rPr>
                  <a:t> </a:t>
                </a:r>
              </a:p>
            </p:txBody>
          </p:sp>
        </mc:Fallback>
      </mc:AlternateContent>
    </p:spTree>
    <p:extLst>
      <p:ext uri="{BB962C8B-B14F-4D97-AF65-F5344CB8AC3E}">
        <p14:creationId xmlns:p14="http://schemas.microsoft.com/office/powerpoint/2010/main" val="274976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1"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400"/>
                                        <p:tgtEl>
                                          <p:spTgt spid="3"/>
                                        </p:tgtEl>
                                      </p:cBhvr>
                                    </p:animEffect>
                                  </p:childTnLst>
                                </p:cTn>
                              </p:par>
                            </p:childTnLst>
                          </p:cTn>
                        </p:par>
                        <p:par>
                          <p:cTn id="31" fill="hold">
                            <p:stCondLst>
                              <p:cond delay="400"/>
                            </p:stCondLst>
                            <p:childTnLst>
                              <p:par>
                                <p:cTn id="32" presetID="10" presetClass="entr" presetSubtype="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par>
                          <p:cTn id="35" fill="hold">
                            <p:stCondLst>
                              <p:cond delay="900"/>
                            </p:stCondLst>
                            <p:childTnLst>
                              <p:par>
                                <p:cTn id="36" presetID="10"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1"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400"/>
                                        <p:tgtEl>
                                          <p:spTgt spid="34"/>
                                        </p:tgtEl>
                                      </p:cBhvr>
                                    </p:animEffect>
                                  </p:childTnLst>
                                </p:cTn>
                              </p:par>
                            </p:childTnLst>
                          </p:cTn>
                        </p:par>
                        <p:par>
                          <p:cTn id="44" fill="hold">
                            <p:stCondLst>
                              <p:cond delay="400"/>
                            </p:stCondLst>
                            <p:childTnLst>
                              <p:par>
                                <p:cTn id="45" presetID="10"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par>
                          <p:cTn id="48" fill="hold">
                            <p:stCondLst>
                              <p:cond delay="900"/>
                            </p:stCondLst>
                            <p:childTnLst>
                              <p:par>
                                <p:cTn id="49" presetID="10" presetClass="entr" presetSubtype="0"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1" nodeType="click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400"/>
                                        <p:tgtEl>
                                          <p:spTgt spid="41"/>
                                        </p:tgtEl>
                                      </p:cBhvr>
                                    </p:animEffect>
                                  </p:childTnLst>
                                </p:cTn>
                              </p:par>
                            </p:childTnLst>
                          </p:cTn>
                        </p:par>
                        <p:par>
                          <p:cTn id="57" fill="hold">
                            <p:stCondLst>
                              <p:cond delay="4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900"/>
                            </p:stCondLst>
                            <p:childTnLst>
                              <p:par>
                                <p:cTn id="62" presetID="10" presetClass="entr" presetSubtype="0"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p:bldP spid="3" grpId="1" animBg="1"/>
      <p:bldP spid="34" grpId="1" animBg="1"/>
      <p:bldP spid="41" grpId="1" animBg="1"/>
      <p:bldP spid="4" grpId="0"/>
      <p:bldP spid="5" grpId="0"/>
      <p:bldP spid="6" grpId="0"/>
      <p:bldP spid="7" grpId="0"/>
      <p:bldP spid="13" grpId="0"/>
      <p:bldP spid="14" grpId="0"/>
      <p:bldP spid="18" grpId="0"/>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Answer 2"/>
          <p:cNvGrpSpPr/>
          <p:nvPr/>
        </p:nvGrpSpPr>
        <p:grpSpPr>
          <a:xfrm>
            <a:off x="3785192" y="4210629"/>
            <a:ext cx="1535987" cy="1120511"/>
            <a:chOff x="3785192" y="4210629"/>
            <a:chExt cx="1535987" cy="1120511"/>
          </a:xfrm>
        </p:grpSpPr>
        <p:sp>
          <p:nvSpPr>
            <p:cNvPr id="21" name="Answer 2">
              <a:extLst>
                <a:ext uri="{FF2B5EF4-FFF2-40B4-BE49-F238E27FC236}">
                  <a16:creationId xmlns:a16="http://schemas.microsoft.com/office/drawing/2014/main" id="{F4AD4401-434D-4F67-B657-77D3F621D278}"/>
                </a:ext>
              </a:extLst>
            </p:cNvPr>
            <p:cNvSpPr/>
            <p:nvPr/>
          </p:nvSpPr>
          <p:spPr>
            <a:xfrm>
              <a:off x="3785192" y="4210629"/>
              <a:ext cx="1535987" cy="1120511"/>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2</a:t>
              </a:r>
            </a:p>
            <a:p>
              <a:pPr algn="ctr"/>
              <a:r>
                <a:rPr lang="en-GB" sz="3600" dirty="0">
                  <a:solidFill>
                    <a:schemeClr val="tx1"/>
                  </a:solidFill>
                </a:rPr>
                <a:t>35</a:t>
              </a:r>
            </a:p>
          </p:txBody>
        </p:sp>
        <p:cxnSp>
          <p:nvCxnSpPr>
            <p:cNvPr id="25" name="Straight Connector 24"/>
            <p:cNvCxnSpPr/>
            <p:nvPr/>
          </p:nvCxnSpPr>
          <p:spPr>
            <a:xfrm>
              <a:off x="4324845" y="4785192"/>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27" name="Yellow Circle"/>
          <p:cNvSpPr/>
          <p:nvPr/>
        </p:nvSpPr>
        <p:spPr>
          <a:xfrm>
            <a:off x="3791824" y="2330507"/>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Quiz</a:t>
            </a:r>
          </a:p>
        </p:txBody>
      </p:sp>
      <p:sp>
        <p:nvSpPr>
          <p:cNvPr id="31" name="Try Again!">
            <a:extLst>
              <a:ext uri="{FF2B5EF4-FFF2-40B4-BE49-F238E27FC236}">
                <a16:creationId xmlns:a16="http://schemas.microsoft.com/office/drawing/2014/main" id="{3784DBBA-BA0C-4D88-B64F-C69898662580}"/>
              </a:ext>
            </a:extLst>
          </p:cNvPr>
          <p:cNvSpPr txBox="1"/>
          <p:nvPr/>
        </p:nvSpPr>
        <p:spPr>
          <a:xfrm>
            <a:off x="864240" y="5589871"/>
            <a:ext cx="7394575" cy="461665"/>
          </a:xfrm>
          <a:prstGeom prst="rect">
            <a:avLst/>
          </a:prstGeom>
          <a:noFill/>
        </p:spPr>
        <p:txBody>
          <a:bodyPr wrap="square" rtlCol="0">
            <a:spAutoFit/>
          </a:bodyPr>
          <a:lstStyle/>
          <a:p>
            <a:pPr algn="ctr"/>
            <a:r>
              <a:rPr lang="en-GB" sz="2400" dirty="0"/>
              <a:t>Try again!</a:t>
            </a:r>
          </a:p>
        </p:txBody>
      </p:sp>
      <p:sp>
        <p:nvSpPr>
          <p:cNvPr id="32" name="Correct!">
            <a:extLst>
              <a:ext uri="{FF2B5EF4-FFF2-40B4-BE49-F238E27FC236}">
                <a16:creationId xmlns:a16="http://schemas.microsoft.com/office/drawing/2014/main" id="{47D62B31-A843-4711-A22B-0A520861B3A2}"/>
              </a:ext>
            </a:extLst>
          </p:cNvPr>
          <p:cNvSpPr txBox="1"/>
          <p:nvPr/>
        </p:nvSpPr>
        <p:spPr>
          <a:xfrm>
            <a:off x="865658" y="5581060"/>
            <a:ext cx="7394575" cy="461665"/>
          </a:xfrm>
          <a:prstGeom prst="rect">
            <a:avLst/>
          </a:prstGeom>
          <a:noFill/>
        </p:spPr>
        <p:txBody>
          <a:bodyPr wrap="square" rtlCol="0">
            <a:spAutoFit/>
          </a:bodyPr>
          <a:lstStyle/>
          <a:p>
            <a:pPr algn="ctr"/>
            <a:r>
              <a:rPr lang="en-GB" sz="2400" dirty="0"/>
              <a:t>Correct!</a:t>
            </a:r>
          </a:p>
        </p:txBody>
      </p:sp>
      <p:grpSp>
        <p:nvGrpSpPr>
          <p:cNvPr id="13" name="Group 12"/>
          <p:cNvGrpSpPr/>
          <p:nvPr/>
        </p:nvGrpSpPr>
        <p:grpSpPr>
          <a:xfrm>
            <a:off x="3801114" y="2646892"/>
            <a:ext cx="918274" cy="954107"/>
            <a:chOff x="1812100" y="3501654"/>
            <a:chExt cx="918274" cy="954107"/>
          </a:xfrm>
        </p:grpSpPr>
        <p:sp>
          <p:nvSpPr>
            <p:cNvPr id="14" name="TextBox 13"/>
            <p:cNvSpPr txBox="1"/>
            <p:nvPr/>
          </p:nvSpPr>
          <p:spPr>
            <a:xfrm>
              <a:off x="1812100" y="3501654"/>
              <a:ext cx="918274" cy="954107"/>
            </a:xfrm>
            <a:prstGeom prst="rect">
              <a:avLst/>
            </a:prstGeom>
            <a:noFill/>
          </p:spPr>
          <p:txBody>
            <a:bodyPr wrap="square" rtlCol="0">
              <a:spAutoFit/>
            </a:bodyPr>
            <a:lstStyle/>
            <a:p>
              <a:pPr algn="ctr"/>
              <a:r>
                <a:rPr lang="en-GB" sz="2800" b="1" dirty="0"/>
                <a:t>2</a:t>
              </a:r>
            </a:p>
            <a:p>
              <a:pPr algn="ctr"/>
              <a:r>
                <a:rPr lang="en-GB" sz="2800" b="1" dirty="0"/>
                <a:t>5</a:t>
              </a:r>
            </a:p>
          </p:txBody>
        </p:sp>
        <p:cxnSp>
          <p:nvCxnSpPr>
            <p:cNvPr id="15" name="Straight Connector 14"/>
            <p:cNvCxnSpPr/>
            <p:nvPr/>
          </p:nvCxnSpPr>
          <p:spPr>
            <a:xfrm>
              <a:off x="2068346" y="3979764"/>
              <a:ext cx="355035" cy="2131"/>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2" name="Rectangle 1"/>
          <p:cNvSpPr/>
          <p:nvPr/>
        </p:nvSpPr>
        <p:spPr>
          <a:xfrm>
            <a:off x="755650" y="1722779"/>
            <a:ext cx="7632700" cy="430887"/>
          </a:xfrm>
          <a:prstGeom prst="rect">
            <a:avLst/>
          </a:prstGeom>
        </p:spPr>
        <p:txBody>
          <a:bodyPr wrap="square">
            <a:spAutoFit/>
          </a:bodyPr>
          <a:lstStyle/>
          <a:p>
            <a:pPr lvl="0" algn="ctr">
              <a:defRPr/>
            </a:pPr>
            <a:r>
              <a:rPr lang="en-GB" sz="2200" dirty="0">
                <a:solidFill>
                  <a:srgbClr val="1C1C1C"/>
                </a:solidFill>
              </a:rPr>
              <a:t>What is the answer to this fraction division?</a:t>
            </a:r>
          </a:p>
        </p:txBody>
      </p:sp>
      <p:sp>
        <p:nvSpPr>
          <p:cNvPr id="20" name="Answer Outline">
            <a:extLst>
              <a:ext uri="{FF2B5EF4-FFF2-40B4-BE49-F238E27FC236}">
                <a16:creationId xmlns:a16="http://schemas.microsoft.com/office/drawing/2014/main" id="{F4AD4401-434D-4F67-B657-77D3F621D278}"/>
              </a:ext>
            </a:extLst>
          </p:cNvPr>
          <p:cNvSpPr/>
          <p:nvPr/>
        </p:nvSpPr>
        <p:spPr>
          <a:xfrm>
            <a:off x="3801114" y="4226843"/>
            <a:ext cx="1535987" cy="1113108"/>
          </a:xfrm>
          <a:prstGeom prst="roundRect">
            <a:avLst>
              <a:gd name="adj" fmla="val 0"/>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p:txBody>
      </p:sp>
      <p:sp>
        <p:nvSpPr>
          <p:cNvPr id="17" name="TextBox 16"/>
          <p:cNvSpPr txBox="1"/>
          <p:nvPr/>
        </p:nvSpPr>
        <p:spPr>
          <a:xfrm>
            <a:off x="4462213" y="2784847"/>
            <a:ext cx="918274" cy="646331"/>
          </a:xfrm>
          <a:prstGeom prst="rect">
            <a:avLst/>
          </a:prstGeom>
          <a:noFill/>
        </p:spPr>
        <p:txBody>
          <a:bodyPr wrap="square" rtlCol="0">
            <a:spAutoFit/>
          </a:bodyPr>
          <a:lstStyle/>
          <a:p>
            <a:pPr algn="ctr"/>
            <a:r>
              <a:rPr lang="en-GB" sz="3600" b="1" dirty="0"/>
              <a:t>7</a:t>
            </a:r>
          </a:p>
        </p:txBody>
      </p:sp>
      <p:sp>
        <p:nvSpPr>
          <p:cNvPr id="18" name="Rectangle 17"/>
          <p:cNvSpPr/>
          <p:nvPr/>
        </p:nvSpPr>
        <p:spPr>
          <a:xfrm>
            <a:off x="4341101" y="2754070"/>
            <a:ext cx="485235" cy="707886"/>
          </a:xfrm>
          <a:prstGeom prst="rect">
            <a:avLst/>
          </a:prstGeom>
        </p:spPr>
        <p:txBody>
          <a:bodyPr wrap="square">
            <a:spAutoFit/>
          </a:bodyPr>
          <a:lstStyle/>
          <a:p>
            <a:pPr lvl="0" algn="ctr">
              <a:defRPr/>
            </a:pPr>
            <a:r>
              <a:rPr lang="en-GB" sz="4000" dirty="0">
                <a:solidFill>
                  <a:srgbClr val="1C1C1C"/>
                </a:solidFill>
              </a:rPr>
              <a:t>÷</a:t>
            </a:r>
          </a:p>
        </p:txBody>
      </p:sp>
      <p:grpSp>
        <p:nvGrpSpPr>
          <p:cNvPr id="4" name="Answer 3"/>
          <p:cNvGrpSpPr/>
          <p:nvPr/>
        </p:nvGrpSpPr>
        <p:grpSpPr>
          <a:xfrm>
            <a:off x="5884813" y="4210629"/>
            <a:ext cx="1535987" cy="1120511"/>
            <a:chOff x="5884813" y="4210629"/>
            <a:chExt cx="1535987" cy="1120511"/>
          </a:xfrm>
        </p:grpSpPr>
        <p:sp>
          <p:nvSpPr>
            <p:cNvPr id="19" name="Answer 3">
              <a:extLst>
                <a:ext uri="{FF2B5EF4-FFF2-40B4-BE49-F238E27FC236}">
                  <a16:creationId xmlns:a16="http://schemas.microsoft.com/office/drawing/2014/main" id="{F4AD4401-434D-4F67-B657-77D3F621D278}"/>
                </a:ext>
              </a:extLst>
            </p:cNvPr>
            <p:cNvSpPr/>
            <p:nvPr/>
          </p:nvSpPr>
          <p:spPr>
            <a:xfrm>
              <a:off x="5884813" y="4210629"/>
              <a:ext cx="1535987" cy="1120511"/>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14</a:t>
              </a:r>
            </a:p>
            <a:p>
              <a:pPr algn="ctr"/>
              <a:r>
                <a:rPr lang="en-GB" sz="3600" dirty="0">
                  <a:solidFill>
                    <a:schemeClr val="tx1"/>
                  </a:solidFill>
                </a:rPr>
                <a:t>35</a:t>
              </a:r>
            </a:p>
          </p:txBody>
        </p:sp>
        <p:cxnSp>
          <p:nvCxnSpPr>
            <p:cNvPr id="26" name="Straight Connector 25"/>
            <p:cNvCxnSpPr/>
            <p:nvPr/>
          </p:nvCxnSpPr>
          <p:spPr>
            <a:xfrm>
              <a:off x="6396837" y="4785192"/>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grpSp>
        <p:nvGrpSpPr>
          <p:cNvPr id="6" name="Answer 1"/>
          <p:cNvGrpSpPr/>
          <p:nvPr/>
        </p:nvGrpSpPr>
        <p:grpSpPr>
          <a:xfrm>
            <a:off x="1685571" y="4211963"/>
            <a:ext cx="1535987" cy="1120511"/>
            <a:chOff x="1685571" y="4211963"/>
            <a:chExt cx="1535987" cy="1120511"/>
          </a:xfrm>
        </p:grpSpPr>
        <p:sp>
          <p:nvSpPr>
            <p:cNvPr id="23" name="Answer 1">
              <a:extLst>
                <a:ext uri="{FF2B5EF4-FFF2-40B4-BE49-F238E27FC236}">
                  <a16:creationId xmlns:a16="http://schemas.microsoft.com/office/drawing/2014/main" id="{B99A81FD-082F-4B15-A80E-1815A4412B24}"/>
                </a:ext>
              </a:extLst>
            </p:cNvPr>
            <p:cNvSpPr/>
            <p:nvPr/>
          </p:nvSpPr>
          <p:spPr>
            <a:xfrm>
              <a:off x="1685571" y="4211963"/>
              <a:ext cx="1535987" cy="1120511"/>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14</a:t>
              </a:r>
            </a:p>
            <a:p>
              <a:pPr algn="ctr"/>
              <a:r>
                <a:rPr lang="en-GB" sz="3600" dirty="0">
                  <a:solidFill>
                    <a:schemeClr val="tx1"/>
                  </a:solidFill>
                </a:rPr>
                <a:t>5</a:t>
              </a:r>
            </a:p>
          </p:txBody>
        </p:sp>
        <p:cxnSp>
          <p:nvCxnSpPr>
            <p:cNvPr id="24" name="Straight Connector 23"/>
            <p:cNvCxnSpPr/>
            <p:nvPr/>
          </p:nvCxnSpPr>
          <p:spPr>
            <a:xfrm>
              <a:off x="2203197" y="4785192"/>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29" name="Pentagon 12">
            <a:extLst>
              <a:ext uri="{FF2B5EF4-FFF2-40B4-BE49-F238E27FC236}">
                <a16:creationId xmlns:a16="http://schemas.microsoft.com/office/drawing/2014/main" id="{81476A7B-076C-49A9-BF9B-8C4E92AFD1A7}"/>
              </a:ext>
            </a:extLst>
          </p:cNvPr>
          <p:cNvSpPr/>
          <p:nvPr/>
        </p:nvSpPr>
        <p:spPr>
          <a:xfrm flipH="1">
            <a:off x="5469622" y="765175"/>
            <a:ext cx="3227850"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Divide proper fractions</a:t>
            </a:r>
          </a:p>
          <a:p>
            <a:pPr algn="r">
              <a:spcBef>
                <a:spcPct val="0"/>
              </a:spcBef>
            </a:pPr>
            <a:r>
              <a:rPr lang="en-GB" altLang="en-US" sz="2000" b="1" dirty="0">
                <a:solidFill>
                  <a:schemeClr val="bg1"/>
                </a:solidFill>
                <a:cs typeface="Sassoon Infant Rg" pitchFamily="50" charset="0"/>
              </a:rPr>
              <a:t> by whole numbers </a:t>
            </a:r>
          </a:p>
        </p:txBody>
      </p:sp>
    </p:spTree>
    <p:extLst>
      <p:ext uri="{BB962C8B-B14F-4D97-AF65-F5344CB8AC3E}">
        <p14:creationId xmlns:p14="http://schemas.microsoft.com/office/powerpoint/2010/main" val="234130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right)">
                                      <p:cBhvr>
                                        <p:cTn id="10" dur="500"/>
                                        <p:tgtEl>
                                          <p:spTgt spid="2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6"/>
                    </p:tgtEl>
                  </p:cond>
                </p:stCondLst>
                <p:endSync evt="end" delay="0">
                  <p:rtn val="all"/>
                </p:endSync>
                <p:childTnLst>
                  <p:par>
                    <p:cTn id="42" fill="hold">
                      <p:stCondLst>
                        <p:cond delay="0"/>
                      </p:stCondLst>
                      <p:childTnLst>
                        <p:par>
                          <p:cTn id="43" fill="hold">
                            <p:stCondLst>
                              <p:cond delay="0"/>
                            </p:stCondLst>
                            <p:childTnLst>
                              <p:par>
                                <p:cTn id="44" presetID="32" presetClass="emph" presetSubtype="0" fill="hold" nodeType="clickEffect">
                                  <p:stCondLst>
                                    <p:cond delay="0"/>
                                  </p:stCondLst>
                                  <p:childTnLst>
                                    <p:animRot by="120000">
                                      <p:cBhvr>
                                        <p:cTn id="45" dur="100" fill="hold">
                                          <p:stCondLst>
                                            <p:cond delay="0"/>
                                          </p:stCondLst>
                                        </p:cTn>
                                        <p:tgtEl>
                                          <p:spTgt spid="6"/>
                                        </p:tgtEl>
                                        <p:attrNameLst>
                                          <p:attrName>r</p:attrName>
                                        </p:attrNameLst>
                                      </p:cBhvr>
                                    </p:animRot>
                                    <p:animRot by="-240000">
                                      <p:cBhvr>
                                        <p:cTn id="46" dur="200" fill="hold">
                                          <p:stCondLst>
                                            <p:cond delay="200"/>
                                          </p:stCondLst>
                                        </p:cTn>
                                        <p:tgtEl>
                                          <p:spTgt spid="6"/>
                                        </p:tgtEl>
                                        <p:attrNameLst>
                                          <p:attrName>r</p:attrName>
                                        </p:attrNameLst>
                                      </p:cBhvr>
                                    </p:animRot>
                                    <p:animRot by="240000">
                                      <p:cBhvr>
                                        <p:cTn id="47" dur="200" fill="hold">
                                          <p:stCondLst>
                                            <p:cond delay="400"/>
                                          </p:stCondLst>
                                        </p:cTn>
                                        <p:tgtEl>
                                          <p:spTgt spid="6"/>
                                        </p:tgtEl>
                                        <p:attrNameLst>
                                          <p:attrName>r</p:attrName>
                                        </p:attrNameLst>
                                      </p:cBhvr>
                                    </p:animRot>
                                    <p:animRot by="-240000">
                                      <p:cBhvr>
                                        <p:cTn id="48" dur="200" fill="hold">
                                          <p:stCondLst>
                                            <p:cond delay="600"/>
                                          </p:stCondLst>
                                        </p:cTn>
                                        <p:tgtEl>
                                          <p:spTgt spid="6"/>
                                        </p:tgtEl>
                                        <p:attrNameLst>
                                          <p:attrName>r</p:attrName>
                                        </p:attrNameLst>
                                      </p:cBhvr>
                                    </p:animRot>
                                    <p:animRot by="120000">
                                      <p:cBhvr>
                                        <p:cTn id="49" dur="200" fill="hold">
                                          <p:stCondLst>
                                            <p:cond delay="800"/>
                                          </p:stCondLst>
                                        </p:cTn>
                                        <p:tgtEl>
                                          <p:spTgt spid="6"/>
                                        </p:tgtEl>
                                        <p:attrNameLst>
                                          <p:attrName>r</p:attrName>
                                        </p:attrNameLst>
                                      </p:cBhvr>
                                    </p:animRot>
                                  </p:childTnLst>
                                </p:cTn>
                              </p:par>
                              <p:par>
                                <p:cTn id="50" presetID="10" presetClass="entr" presetSubtype="0" fill="hold" grpId="2"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par>
                                <p:cTn id="53" presetID="10" presetClass="exit" presetSubtype="0" fill="hold" grpId="3" nodeType="withEffect">
                                  <p:stCondLst>
                                    <p:cond delay="1000"/>
                                  </p:stCondLst>
                                  <p:childTnLst>
                                    <p:animEffect transition="out" filter="fade">
                                      <p:cBhvr>
                                        <p:cTn id="54" dur="500"/>
                                        <p:tgtEl>
                                          <p:spTgt spid="31"/>
                                        </p:tgtEl>
                                      </p:cBhvr>
                                    </p:animEffect>
                                    <p:set>
                                      <p:cBhvr>
                                        <p:cTn id="55"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56" restart="whenNotActive" fill="hold" evtFilter="cancelBubble" nodeType="interactiveSeq">
                <p:stCondLst>
                  <p:cond evt="onClick" delay="0">
                    <p:tgtEl>
                      <p:spTgt spid="4"/>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nodeType="clickEffect">
                                  <p:stCondLst>
                                    <p:cond delay="0"/>
                                  </p:stCondLst>
                                  <p:childTnLst>
                                    <p:animRot by="120000">
                                      <p:cBhvr>
                                        <p:cTn id="60" dur="100" fill="hold">
                                          <p:stCondLst>
                                            <p:cond delay="0"/>
                                          </p:stCondLst>
                                        </p:cTn>
                                        <p:tgtEl>
                                          <p:spTgt spid="4"/>
                                        </p:tgtEl>
                                        <p:attrNameLst>
                                          <p:attrName>r</p:attrName>
                                        </p:attrNameLst>
                                      </p:cBhvr>
                                    </p:animRot>
                                    <p:animRot by="-240000">
                                      <p:cBhvr>
                                        <p:cTn id="61" dur="200" fill="hold">
                                          <p:stCondLst>
                                            <p:cond delay="200"/>
                                          </p:stCondLst>
                                        </p:cTn>
                                        <p:tgtEl>
                                          <p:spTgt spid="4"/>
                                        </p:tgtEl>
                                        <p:attrNameLst>
                                          <p:attrName>r</p:attrName>
                                        </p:attrNameLst>
                                      </p:cBhvr>
                                    </p:animRot>
                                    <p:animRot by="240000">
                                      <p:cBhvr>
                                        <p:cTn id="62" dur="200" fill="hold">
                                          <p:stCondLst>
                                            <p:cond delay="400"/>
                                          </p:stCondLst>
                                        </p:cTn>
                                        <p:tgtEl>
                                          <p:spTgt spid="4"/>
                                        </p:tgtEl>
                                        <p:attrNameLst>
                                          <p:attrName>r</p:attrName>
                                        </p:attrNameLst>
                                      </p:cBhvr>
                                    </p:animRot>
                                    <p:animRot by="-240000">
                                      <p:cBhvr>
                                        <p:cTn id="63" dur="200" fill="hold">
                                          <p:stCondLst>
                                            <p:cond delay="600"/>
                                          </p:stCondLst>
                                        </p:cTn>
                                        <p:tgtEl>
                                          <p:spTgt spid="4"/>
                                        </p:tgtEl>
                                        <p:attrNameLst>
                                          <p:attrName>r</p:attrName>
                                        </p:attrNameLst>
                                      </p:cBhvr>
                                    </p:animRot>
                                    <p:animRot by="120000">
                                      <p:cBhvr>
                                        <p:cTn id="64" dur="200" fill="hold">
                                          <p:stCondLst>
                                            <p:cond delay="800"/>
                                          </p:stCondLst>
                                        </p:cTn>
                                        <p:tgtEl>
                                          <p:spTgt spid="4"/>
                                        </p:tgtEl>
                                        <p:attrNameLst>
                                          <p:attrName>r</p:attrName>
                                        </p:attrNameLst>
                                      </p:cBhvr>
                                    </p:animRot>
                                  </p:childTnLst>
                                </p:cTn>
                              </p:par>
                              <p:par>
                                <p:cTn id="65" presetID="10"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par>
                                <p:cTn id="68" presetID="10" presetClass="exit" presetSubtype="0" fill="hold" grpId="1" nodeType="withEffect">
                                  <p:stCondLst>
                                    <p:cond delay="1000"/>
                                  </p:stCondLst>
                                  <p:childTnLst>
                                    <p:animEffect transition="out" filter="fade">
                                      <p:cBhvr>
                                        <p:cTn id="69" dur="500"/>
                                        <p:tgtEl>
                                          <p:spTgt spid="31"/>
                                        </p:tgtEl>
                                      </p:cBhvr>
                                    </p:animEffect>
                                    <p:set>
                                      <p:cBhvr>
                                        <p:cTn id="70"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71" restart="whenNotActive" fill="hold" evtFilter="cancelBubble" nodeType="interactiveSeq">
                <p:stCondLst>
                  <p:cond evt="onClick" delay="0">
                    <p:tgtEl>
                      <p:spTgt spid="5"/>
                    </p:tgtEl>
                  </p:cond>
                </p:stCondLst>
                <p:endSync evt="end" delay="0">
                  <p:rtn val="all"/>
                </p:endSync>
                <p:childTnLst>
                  <p:par>
                    <p:cTn id="72" fill="hold">
                      <p:stCondLst>
                        <p:cond delay="0"/>
                      </p:stCondLst>
                      <p:childTnLst>
                        <p:par>
                          <p:cTn id="73" fill="hold">
                            <p:stCondLst>
                              <p:cond delay="0"/>
                            </p:stCondLst>
                            <p:childTnLst>
                              <p:par>
                                <p:cTn id="74" presetID="21" presetClass="entr" presetSubtype="1" fill="hold" grpId="0" nodeType="click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wheel(1)">
                                      <p:cBhvr>
                                        <p:cTn id="76" dur="1000"/>
                                        <p:tgtEl>
                                          <p:spTgt spid="2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par>
                                <p:cTn id="80" presetID="10" presetClass="exit" presetSubtype="0" fill="hold" grpId="1" nodeType="withEffect">
                                  <p:stCondLst>
                                    <p:cond delay="1000"/>
                                  </p:stCondLst>
                                  <p:childTnLst>
                                    <p:animEffect transition="out" filter="fade">
                                      <p:cBhvr>
                                        <p:cTn id="81" dur="500"/>
                                        <p:tgtEl>
                                          <p:spTgt spid="32"/>
                                        </p:tgtEl>
                                      </p:cBhvr>
                                    </p:animEffect>
                                    <p:set>
                                      <p:cBhvr>
                                        <p:cTn id="82"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27" grpId="0" animBg="1"/>
      <p:bldP spid="10" grpId="0" animBg="1"/>
      <p:bldP spid="31" grpId="0"/>
      <p:bldP spid="31" grpId="1"/>
      <p:bldP spid="31" grpId="2"/>
      <p:bldP spid="31" grpId="3"/>
      <p:bldP spid="32" grpId="0"/>
      <p:bldP spid="32" grpId="1"/>
      <p:bldP spid="2" grpId="0"/>
      <p:bldP spid="20" grpId="0" animBg="1"/>
      <p:bldP spid="17" grpId="0"/>
      <p:bldP spid="18" grpId="0"/>
      <p:bldP spid="2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nswer 3">
            <a:extLst>
              <a:ext uri="{FF2B5EF4-FFF2-40B4-BE49-F238E27FC236}">
                <a16:creationId xmlns:a16="http://schemas.microsoft.com/office/drawing/2014/main" id="{F4AD4401-434D-4F67-B657-77D3F621D278}"/>
              </a:ext>
            </a:extLst>
          </p:cNvPr>
          <p:cNvSpPr/>
          <p:nvPr/>
        </p:nvSpPr>
        <p:spPr>
          <a:xfrm>
            <a:off x="5884813" y="4210629"/>
            <a:ext cx="1535987" cy="1120511"/>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1</a:t>
            </a:r>
          </a:p>
          <a:p>
            <a:pPr algn="ctr"/>
            <a:r>
              <a:rPr lang="en-GB" sz="3600" dirty="0">
                <a:solidFill>
                  <a:schemeClr val="tx1"/>
                </a:solidFill>
              </a:rPr>
              <a:t>16</a:t>
            </a:r>
          </a:p>
        </p:txBody>
      </p:sp>
      <p:sp>
        <p:nvSpPr>
          <p:cNvPr id="27" name="Yellow Circle"/>
          <p:cNvSpPr/>
          <p:nvPr/>
        </p:nvSpPr>
        <p:spPr>
          <a:xfrm>
            <a:off x="3791824" y="2330507"/>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nswer 1">
            <a:extLst>
              <a:ext uri="{FF2B5EF4-FFF2-40B4-BE49-F238E27FC236}">
                <a16:creationId xmlns:a16="http://schemas.microsoft.com/office/drawing/2014/main" id="{B99A81FD-082F-4B15-A80E-1815A4412B24}"/>
              </a:ext>
            </a:extLst>
          </p:cNvPr>
          <p:cNvSpPr/>
          <p:nvPr/>
        </p:nvSpPr>
        <p:spPr>
          <a:xfrm>
            <a:off x="1685571" y="4211963"/>
            <a:ext cx="1535987" cy="1120511"/>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18</a:t>
            </a:r>
          </a:p>
          <a:p>
            <a:pPr algn="ctr"/>
            <a:r>
              <a:rPr lang="en-GB" sz="3600" dirty="0">
                <a:solidFill>
                  <a:schemeClr val="tx1"/>
                </a:solidFill>
              </a:rPr>
              <a:t>6</a:t>
            </a:r>
          </a:p>
        </p:txBody>
      </p:sp>
      <p:sp>
        <p:nvSpPr>
          <p:cNvPr id="21" name="Answer 2">
            <a:extLst>
              <a:ext uri="{FF2B5EF4-FFF2-40B4-BE49-F238E27FC236}">
                <a16:creationId xmlns:a16="http://schemas.microsoft.com/office/drawing/2014/main" id="{F4AD4401-434D-4F67-B657-77D3F621D278}"/>
              </a:ext>
            </a:extLst>
          </p:cNvPr>
          <p:cNvSpPr/>
          <p:nvPr/>
        </p:nvSpPr>
        <p:spPr>
          <a:xfrm>
            <a:off x="3785192" y="4210629"/>
            <a:ext cx="1535987" cy="1120511"/>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18</a:t>
            </a:r>
          </a:p>
          <a:p>
            <a:pPr algn="ctr"/>
            <a:r>
              <a:rPr lang="en-GB" sz="3600" dirty="0">
                <a:solidFill>
                  <a:schemeClr val="tx1"/>
                </a:solidFill>
              </a:rPr>
              <a:t>48</a:t>
            </a:r>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Quiz</a:t>
            </a:r>
          </a:p>
        </p:txBody>
      </p:sp>
      <p:sp>
        <p:nvSpPr>
          <p:cNvPr id="31" name="Try Again!">
            <a:extLst>
              <a:ext uri="{FF2B5EF4-FFF2-40B4-BE49-F238E27FC236}">
                <a16:creationId xmlns:a16="http://schemas.microsoft.com/office/drawing/2014/main" id="{3784DBBA-BA0C-4D88-B64F-C69898662580}"/>
              </a:ext>
            </a:extLst>
          </p:cNvPr>
          <p:cNvSpPr txBox="1"/>
          <p:nvPr/>
        </p:nvSpPr>
        <p:spPr>
          <a:xfrm>
            <a:off x="864240" y="5589871"/>
            <a:ext cx="7394575" cy="461665"/>
          </a:xfrm>
          <a:prstGeom prst="rect">
            <a:avLst/>
          </a:prstGeom>
          <a:noFill/>
        </p:spPr>
        <p:txBody>
          <a:bodyPr wrap="square" rtlCol="0">
            <a:spAutoFit/>
          </a:bodyPr>
          <a:lstStyle/>
          <a:p>
            <a:pPr algn="ctr"/>
            <a:r>
              <a:rPr lang="en-GB" sz="2400" dirty="0"/>
              <a:t>Try again!</a:t>
            </a:r>
          </a:p>
        </p:txBody>
      </p:sp>
      <p:sp>
        <p:nvSpPr>
          <p:cNvPr id="32" name="Correct!">
            <a:extLst>
              <a:ext uri="{FF2B5EF4-FFF2-40B4-BE49-F238E27FC236}">
                <a16:creationId xmlns:a16="http://schemas.microsoft.com/office/drawing/2014/main" id="{47D62B31-A843-4711-A22B-0A520861B3A2}"/>
              </a:ext>
            </a:extLst>
          </p:cNvPr>
          <p:cNvSpPr txBox="1"/>
          <p:nvPr/>
        </p:nvSpPr>
        <p:spPr>
          <a:xfrm>
            <a:off x="865658" y="5581060"/>
            <a:ext cx="7394575" cy="461665"/>
          </a:xfrm>
          <a:prstGeom prst="rect">
            <a:avLst/>
          </a:prstGeom>
          <a:noFill/>
        </p:spPr>
        <p:txBody>
          <a:bodyPr wrap="square" rtlCol="0">
            <a:spAutoFit/>
          </a:bodyPr>
          <a:lstStyle/>
          <a:p>
            <a:pPr algn="ctr"/>
            <a:r>
              <a:rPr lang="en-GB" sz="2400" dirty="0"/>
              <a:t>Correct!</a:t>
            </a:r>
          </a:p>
        </p:txBody>
      </p:sp>
      <p:grpSp>
        <p:nvGrpSpPr>
          <p:cNvPr id="13" name="Group 12"/>
          <p:cNvGrpSpPr/>
          <p:nvPr/>
        </p:nvGrpSpPr>
        <p:grpSpPr>
          <a:xfrm>
            <a:off x="3801114" y="2646892"/>
            <a:ext cx="918274" cy="954107"/>
            <a:chOff x="1812100" y="3501654"/>
            <a:chExt cx="918274" cy="954107"/>
          </a:xfrm>
        </p:grpSpPr>
        <p:sp>
          <p:nvSpPr>
            <p:cNvPr id="14" name="TextBox 13"/>
            <p:cNvSpPr txBox="1"/>
            <p:nvPr/>
          </p:nvSpPr>
          <p:spPr>
            <a:xfrm>
              <a:off x="1812100" y="3501654"/>
              <a:ext cx="918274" cy="954107"/>
            </a:xfrm>
            <a:prstGeom prst="rect">
              <a:avLst/>
            </a:prstGeom>
            <a:noFill/>
          </p:spPr>
          <p:txBody>
            <a:bodyPr wrap="square" rtlCol="0">
              <a:spAutoFit/>
            </a:bodyPr>
            <a:lstStyle/>
            <a:p>
              <a:pPr algn="ctr"/>
              <a:r>
                <a:rPr lang="en-GB" sz="2800" b="1" dirty="0"/>
                <a:t>3</a:t>
              </a:r>
            </a:p>
            <a:p>
              <a:pPr algn="ctr"/>
              <a:r>
                <a:rPr lang="en-GB" sz="2800" b="1" dirty="0"/>
                <a:t>8</a:t>
              </a:r>
            </a:p>
          </p:txBody>
        </p:sp>
        <p:cxnSp>
          <p:nvCxnSpPr>
            <p:cNvPr id="15" name="Straight Connector 14"/>
            <p:cNvCxnSpPr/>
            <p:nvPr/>
          </p:nvCxnSpPr>
          <p:spPr>
            <a:xfrm>
              <a:off x="2068346" y="3979764"/>
              <a:ext cx="355035" cy="2131"/>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2" name="Rectangle 1"/>
          <p:cNvSpPr/>
          <p:nvPr/>
        </p:nvSpPr>
        <p:spPr>
          <a:xfrm>
            <a:off x="755650" y="1722779"/>
            <a:ext cx="7632700" cy="430887"/>
          </a:xfrm>
          <a:prstGeom prst="rect">
            <a:avLst/>
          </a:prstGeom>
        </p:spPr>
        <p:txBody>
          <a:bodyPr wrap="square">
            <a:spAutoFit/>
          </a:bodyPr>
          <a:lstStyle/>
          <a:p>
            <a:pPr lvl="0" algn="ctr">
              <a:defRPr/>
            </a:pPr>
            <a:r>
              <a:rPr lang="en-GB" sz="2200" dirty="0">
                <a:solidFill>
                  <a:srgbClr val="1C1C1C"/>
                </a:solidFill>
              </a:rPr>
              <a:t>What is the answer to this fraction division?</a:t>
            </a:r>
          </a:p>
        </p:txBody>
      </p:sp>
      <p:sp>
        <p:nvSpPr>
          <p:cNvPr id="20" name="Answer B">
            <a:extLst>
              <a:ext uri="{FF2B5EF4-FFF2-40B4-BE49-F238E27FC236}">
                <a16:creationId xmlns:a16="http://schemas.microsoft.com/office/drawing/2014/main" id="{F4AD4401-434D-4F67-B657-77D3F621D278}"/>
              </a:ext>
            </a:extLst>
          </p:cNvPr>
          <p:cNvSpPr/>
          <p:nvPr/>
        </p:nvSpPr>
        <p:spPr>
          <a:xfrm>
            <a:off x="5884813" y="4226843"/>
            <a:ext cx="1535987" cy="1113108"/>
          </a:xfrm>
          <a:prstGeom prst="roundRect">
            <a:avLst>
              <a:gd name="adj" fmla="val 0"/>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p:txBody>
      </p:sp>
      <p:sp>
        <p:nvSpPr>
          <p:cNvPr id="17" name="TextBox 16"/>
          <p:cNvSpPr txBox="1"/>
          <p:nvPr/>
        </p:nvSpPr>
        <p:spPr>
          <a:xfrm>
            <a:off x="4462213" y="2770002"/>
            <a:ext cx="918274" cy="707886"/>
          </a:xfrm>
          <a:prstGeom prst="rect">
            <a:avLst/>
          </a:prstGeom>
          <a:noFill/>
        </p:spPr>
        <p:txBody>
          <a:bodyPr wrap="square" rtlCol="0">
            <a:spAutoFit/>
          </a:bodyPr>
          <a:lstStyle/>
          <a:p>
            <a:pPr algn="ctr"/>
            <a:r>
              <a:rPr lang="en-GB" sz="4000" b="1" dirty="0"/>
              <a:t>6</a:t>
            </a:r>
          </a:p>
        </p:txBody>
      </p:sp>
      <p:sp>
        <p:nvSpPr>
          <p:cNvPr id="18" name="Rectangle 17"/>
          <p:cNvSpPr/>
          <p:nvPr/>
        </p:nvSpPr>
        <p:spPr>
          <a:xfrm>
            <a:off x="4341101" y="2754070"/>
            <a:ext cx="485235" cy="707886"/>
          </a:xfrm>
          <a:prstGeom prst="rect">
            <a:avLst/>
          </a:prstGeom>
        </p:spPr>
        <p:txBody>
          <a:bodyPr wrap="square">
            <a:spAutoFit/>
          </a:bodyPr>
          <a:lstStyle/>
          <a:p>
            <a:pPr lvl="0" algn="ctr">
              <a:defRPr/>
            </a:pPr>
            <a:r>
              <a:rPr lang="en-GB" sz="4000" dirty="0">
                <a:solidFill>
                  <a:srgbClr val="1C1C1C"/>
                </a:solidFill>
              </a:rPr>
              <a:t>÷</a:t>
            </a:r>
          </a:p>
        </p:txBody>
      </p:sp>
      <p:cxnSp>
        <p:nvCxnSpPr>
          <p:cNvPr id="24" name="Straight Connector 23"/>
          <p:cNvCxnSpPr/>
          <p:nvPr/>
        </p:nvCxnSpPr>
        <p:spPr>
          <a:xfrm>
            <a:off x="2203197" y="4785192"/>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4324845" y="4785192"/>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6396837" y="4785192"/>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0" name="Pentagon 12">
            <a:extLst>
              <a:ext uri="{FF2B5EF4-FFF2-40B4-BE49-F238E27FC236}">
                <a16:creationId xmlns:a16="http://schemas.microsoft.com/office/drawing/2014/main" id="{81476A7B-076C-49A9-BF9B-8C4E92AFD1A7}"/>
              </a:ext>
            </a:extLst>
          </p:cNvPr>
          <p:cNvSpPr/>
          <p:nvPr/>
        </p:nvSpPr>
        <p:spPr>
          <a:xfrm flipH="1">
            <a:off x="5469622" y="765175"/>
            <a:ext cx="3227850"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Divide proper fractions</a:t>
            </a:r>
          </a:p>
          <a:p>
            <a:pPr algn="r">
              <a:spcBef>
                <a:spcPct val="0"/>
              </a:spcBef>
            </a:pPr>
            <a:r>
              <a:rPr lang="en-GB" altLang="en-US" sz="2000" b="1" dirty="0">
                <a:solidFill>
                  <a:schemeClr val="bg1"/>
                </a:solidFill>
                <a:cs typeface="Sassoon Infant Rg" pitchFamily="50" charset="0"/>
              </a:rPr>
              <a:t> by whole numbers </a:t>
            </a:r>
          </a:p>
        </p:txBody>
      </p:sp>
    </p:spTree>
    <p:extLst>
      <p:ext uri="{BB962C8B-B14F-4D97-AF65-F5344CB8AC3E}">
        <p14:creationId xmlns:p14="http://schemas.microsoft.com/office/powerpoint/2010/main" val="1653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right)">
                                      <p:cBhvr>
                                        <p:cTn id="10" dur="500"/>
                                        <p:tgtEl>
                                          <p:spTgt spid="3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par>
                          <p:cTn id="29" fill="hold">
                            <p:stCondLst>
                              <p:cond delay="500"/>
                            </p:stCondLst>
                            <p:childTnLst>
                              <p:par>
                                <p:cTn id="30" presetID="10" presetClass="entr" presetSubtype="0" fill="hold" grpId="1"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0" restart="whenNotActive" fill="hold" evtFilter="cancelBubble" nodeType="interactiveSeq">
                <p:stCondLst>
                  <p:cond evt="onClick" delay="0">
                    <p:tgtEl>
                      <p:spTgt spid="23"/>
                    </p:tgtEl>
                  </p:cond>
                </p:stCondLst>
                <p:endSync evt="end" delay="0">
                  <p:rtn val="all"/>
                </p:endSync>
                <p:childTnLst>
                  <p:par>
                    <p:cTn id="51" fill="hold">
                      <p:stCondLst>
                        <p:cond delay="0"/>
                      </p:stCondLst>
                      <p:childTnLst>
                        <p:par>
                          <p:cTn id="52" fill="hold">
                            <p:stCondLst>
                              <p:cond delay="0"/>
                            </p:stCondLst>
                            <p:childTnLst>
                              <p:par>
                                <p:cTn id="53" presetID="32" presetClass="emph" presetSubtype="0" fill="hold" grpId="0" nodeType="clickEffect">
                                  <p:stCondLst>
                                    <p:cond delay="0"/>
                                  </p:stCondLst>
                                  <p:childTnLst>
                                    <p:animRot by="120000">
                                      <p:cBhvr>
                                        <p:cTn id="54" dur="100" fill="hold">
                                          <p:stCondLst>
                                            <p:cond delay="0"/>
                                          </p:stCondLst>
                                        </p:cTn>
                                        <p:tgtEl>
                                          <p:spTgt spid="23"/>
                                        </p:tgtEl>
                                        <p:attrNameLst>
                                          <p:attrName>r</p:attrName>
                                        </p:attrNameLst>
                                      </p:cBhvr>
                                    </p:animRot>
                                    <p:animRot by="-240000">
                                      <p:cBhvr>
                                        <p:cTn id="55" dur="200" fill="hold">
                                          <p:stCondLst>
                                            <p:cond delay="200"/>
                                          </p:stCondLst>
                                        </p:cTn>
                                        <p:tgtEl>
                                          <p:spTgt spid="23"/>
                                        </p:tgtEl>
                                        <p:attrNameLst>
                                          <p:attrName>r</p:attrName>
                                        </p:attrNameLst>
                                      </p:cBhvr>
                                    </p:animRot>
                                    <p:animRot by="240000">
                                      <p:cBhvr>
                                        <p:cTn id="56" dur="200" fill="hold">
                                          <p:stCondLst>
                                            <p:cond delay="400"/>
                                          </p:stCondLst>
                                        </p:cTn>
                                        <p:tgtEl>
                                          <p:spTgt spid="23"/>
                                        </p:tgtEl>
                                        <p:attrNameLst>
                                          <p:attrName>r</p:attrName>
                                        </p:attrNameLst>
                                      </p:cBhvr>
                                    </p:animRot>
                                    <p:animRot by="-240000">
                                      <p:cBhvr>
                                        <p:cTn id="57" dur="200" fill="hold">
                                          <p:stCondLst>
                                            <p:cond delay="600"/>
                                          </p:stCondLst>
                                        </p:cTn>
                                        <p:tgtEl>
                                          <p:spTgt spid="23"/>
                                        </p:tgtEl>
                                        <p:attrNameLst>
                                          <p:attrName>r</p:attrName>
                                        </p:attrNameLst>
                                      </p:cBhvr>
                                    </p:animRot>
                                    <p:animRot by="120000">
                                      <p:cBhvr>
                                        <p:cTn id="58" dur="200" fill="hold">
                                          <p:stCondLst>
                                            <p:cond delay="800"/>
                                          </p:stCondLst>
                                        </p:cTn>
                                        <p:tgtEl>
                                          <p:spTgt spid="23"/>
                                        </p:tgtEl>
                                        <p:attrNameLst>
                                          <p:attrName>r</p:attrName>
                                        </p:attrNameLst>
                                      </p:cBhvr>
                                    </p:animRot>
                                  </p:childTnLst>
                                </p:cTn>
                              </p:par>
                              <p:par>
                                <p:cTn id="59" presetID="10"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par>
                          <p:cTn id="62" fill="hold">
                            <p:stCondLst>
                              <p:cond delay="1000"/>
                            </p:stCondLst>
                            <p:childTnLst>
                              <p:par>
                                <p:cTn id="63" presetID="10" presetClass="exit" presetSubtype="0" fill="hold" grpId="1" nodeType="afterEffect">
                                  <p:stCondLst>
                                    <p:cond delay="0"/>
                                  </p:stCondLst>
                                  <p:childTnLst>
                                    <p:animEffect transition="out" filter="fade">
                                      <p:cBhvr>
                                        <p:cTn id="64" dur="500"/>
                                        <p:tgtEl>
                                          <p:spTgt spid="31"/>
                                        </p:tgtEl>
                                      </p:cBhvr>
                                    </p:animEffect>
                                    <p:set>
                                      <p:cBhvr>
                                        <p:cTn id="65"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32" presetClass="emph" presetSubtype="0" fill="hold" grpId="1" nodeType="clickEffect">
                                  <p:stCondLst>
                                    <p:cond delay="0"/>
                                  </p:stCondLst>
                                  <p:childTnLst>
                                    <p:animRot by="120000">
                                      <p:cBhvr>
                                        <p:cTn id="70" dur="100" fill="hold">
                                          <p:stCondLst>
                                            <p:cond delay="0"/>
                                          </p:stCondLst>
                                        </p:cTn>
                                        <p:tgtEl>
                                          <p:spTgt spid="21"/>
                                        </p:tgtEl>
                                        <p:attrNameLst>
                                          <p:attrName>r</p:attrName>
                                        </p:attrNameLst>
                                      </p:cBhvr>
                                    </p:animRot>
                                    <p:animRot by="-240000">
                                      <p:cBhvr>
                                        <p:cTn id="71" dur="200" fill="hold">
                                          <p:stCondLst>
                                            <p:cond delay="200"/>
                                          </p:stCondLst>
                                        </p:cTn>
                                        <p:tgtEl>
                                          <p:spTgt spid="21"/>
                                        </p:tgtEl>
                                        <p:attrNameLst>
                                          <p:attrName>r</p:attrName>
                                        </p:attrNameLst>
                                      </p:cBhvr>
                                    </p:animRot>
                                    <p:animRot by="240000">
                                      <p:cBhvr>
                                        <p:cTn id="72" dur="200" fill="hold">
                                          <p:stCondLst>
                                            <p:cond delay="400"/>
                                          </p:stCondLst>
                                        </p:cTn>
                                        <p:tgtEl>
                                          <p:spTgt spid="21"/>
                                        </p:tgtEl>
                                        <p:attrNameLst>
                                          <p:attrName>r</p:attrName>
                                        </p:attrNameLst>
                                      </p:cBhvr>
                                    </p:animRot>
                                    <p:animRot by="-240000">
                                      <p:cBhvr>
                                        <p:cTn id="73" dur="200" fill="hold">
                                          <p:stCondLst>
                                            <p:cond delay="600"/>
                                          </p:stCondLst>
                                        </p:cTn>
                                        <p:tgtEl>
                                          <p:spTgt spid="21"/>
                                        </p:tgtEl>
                                        <p:attrNameLst>
                                          <p:attrName>r</p:attrName>
                                        </p:attrNameLst>
                                      </p:cBhvr>
                                    </p:animRot>
                                    <p:animRot by="120000">
                                      <p:cBhvr>
                                        <p:cTn id="74" dur="200" fill="hold">
                                          <p:stCondLst>
                                            <p:cond delay="800"/>
                                          </p:stCondLst>
                                        </p:cTn>
                                        <p:tgtEl>
                                          <p:spTgt spid="21"/>
                                        </p:tgtEl>
                                        <p:attrNameLst>
                                          <p:attrName>r</p:attrName>
                                        </p:attrNameLst>
                                      </p:cBhvr>
                                    </p:animRot>
                                  </p:childTnLst>
                                </p:cTn>
                              </p:par>
                              <p:par>
                                <p:cTn id="75" presetID="10" presetClass="entr" presetSubtype="0" fill="hold" grpId="2"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par>
                                <p:cTn id="78" presetID="10" presetClass="exit" presetSubtype="0" fill="hold" grpId="3" nodeType="withEffect">
                                  <p:stCondLst>
                                    <p:cond delay="1000"/>
                                  </p:stCondLst>
                                  <p:childTnLst>
                                    <p:animEffect transition="out" filter="fade">
                                      <p:cBhvr>
                                        <p:cTn id="79" dur="500"/>
                                        <p:tgtEl>
                                          <p:spTgt spid="31"/>
                                        </p:tgtEl>
                                      </p:cBhvr>
                                    </p:animEffect>
                                    <p:set>
                                      <p:cBhvr>
                                        <p:cTn id="80"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1" restart="whenNotActive" fill="hold" evtFilter="cancelBubble" nodeType="interactiveSeq">
                <p:stCondLst>
                  <p:cond evt="onClick" delay="0">
                    <p:tgtEl>
                      <p:spTgt spid="19"/>
                    </p:tgtEl>
                  </p:cond>
                </p:stCondLst>
                <p:endSync evt="end" delay="0">
                  <p:rtn val="all"/>
                </p:endSync>
                <p:childTnLst>
                  <p:par>
                    <p:cTn id="82" fill="hold">
                      <p:stCondLst>
                        <p:cond delay="0"/>
                      </p:stCondLst>
                      <p:childTnLst>
                        <p:par>
                          <p:cTn id="83" fill="hold">
                            <p:stCondLst>
                              <p:cond delay="0"/>
                            </p:stCondLst>
                            <p:childTnLst>
                              <p:par>
                                <p:cTn id="84" presetID="21" presetClass="entr" presetSubtype="1" fill="hold" grpId="0" nodeType="click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heel(1)">
                                      <p:cBhvr>
                                        <p:cTn id="86" dur="1000"/>
                                        <p:tgtEl>
                                          <p:spTgt spid="2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500"/>
                                        <p:tgtEl>
                                          <p:spTgt spid="32"/>
                                        </p:tgtEl>
                                      </p:cBhvr>
                                    </p:animEffect>
                                  </p:childTnLst>
                                </p:cTn>
                              </p:par>
                            </p:childTnLst>
                          </p:cTn>
                        </p:par>
                        <p:par>
                          <p:cTn id="90" fill="hold">
                            <p:stCondLst>
                              <p:cond delay="1000"/>
                            </p:stCondLst>
                            <p:childTnLst>
                              <p:par>
                                <p:cTn id="91" presetID="10" presetClass="exit" presetSubtype="0" fill="hold" grpId="1" nodeType="afterEffect">
                                  <p:stCondLst>
                                    <p:cond delay="0"/>
                                  </p:stCondLst>
                                  <p:childTnLst>
                                    <p:animEffect transition="out" filter="fade">
                                      <p:cBhvr>
                                        <p:cTn id="92" dur="500"/>
                                        <p:tgtEl>
                                          <p:spTgt spid="32"/>
                                        </p:tgtEl>
                                      </p:cBhvr>
                                    </p:animEffect>
                                    <p:set>
                                      <p:cBhvr>
                                        <p:cTn id="93"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9" grpId="0" animBg="1"/>
      <p:bldP spid="27" grpId="0" animBg="1"/>
      <p:bldP spid="23" grpId="0" animBg="1"/>
      <p:bldP spid="23" grpId="1" animBg="1"/>
      <p:bldP spid="21" grpId="0" animBg="1"/>
      <p:bldP spid="21" grpId="1" animBg="1"/>
      <p:bldP spid="10" grpId="0" animBg="1"/>
      <p:bldP spid="31" grpId="0"/>
      <p:bldP spid="31" grpId="1"/>
      <p:bldP spid="31" grpId="2"/>
      <p:bldP spid="31" grpId="3"/>
      <p:bldP spid="32" grpId="0"/>
      <p:bldP spid="32" grpId="1"/>
      <p:bldP spid="2" grpId="0"/>
      <p:bldP spid="20" grpId="0" animBg="1"/>
      <p:bldP spid="17" grpId="0"/>
      <p:bldP spid="18" grpId="0"/>
      <p:bldP spid="3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nswer 3">
            <a:extLst>
              <a:ext uri="{FF2B5EF4-FFF2-40B4-BE49-F238E27FC236}">
                <a16:creationId xmlns:a16="http://schemas.microsoft.com/office/drawing/2014/main" id="{F4AD4401-434D-4F67-B657-77D3F621D278}"/>
              </a:ext>
            </a:extLst>
          </p:cNvPr>
          <p:cNvSpPr/>
          <p:nvPr/>
        </p:nvSpPr>
        <p:spPr>
          <a:xfrm>
            <a:off x="5884813" y="4210629"/>
            <a:ext cx="1535987" cy="1120511"/>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60</a:t>
            </a:r>
          </a:p>
          <a:p>
            <a:pPr algn="ctr"/>
            <a:r>
              <a:rPr lang="en-GB" sz="3600" dirty="0">
                <a:solidFill>
                  <a:schemeClr val="tx1"/>
                </a:solidFill>
              </a:rPr>
              <a:t>108</a:t>
            </a:r>
          </a:p>
        </p:txBody>
      </p:sp>
      <p:sp>
        <p:nvSpPr>
          <p:cNvPr id="27" name="Yellow Circle"/>
          <p:cNvSpPr/>
          <p:nvPr/>
        </p:nvSpPr>
        <p:spPr>
          <a:xfrm>
            <a:off x="3791824" y="2330507"/>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nswer 1">
            <a:extLst>
              <a:ext uri="{FF2B5EF4-FFF2-40B4-BE49-F238E27FC236}">
                <a16:creationId xmlns:a16="http://schemas.microsoft.com/office/drawing/2014/main" id="{B99A81FD-082F-4B15-A80E-1815A4412B24}"/>
              </a:ext>
            </a:extLst>
          </p:cNvPr>
          <p:cNvSpPr/>
          <p:nvPr/>
        </p:nvSpPr>
        <p:spPr>
          <a:xfrm>
            <a:off x="1685571" y="4211963"/>
            <a:ext cx="1535987" cy="1120511"/>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5</a:t>
            </a:r>
          </a:p>
          <a:p>
            <a:pPr algn="ctr"/>
            <a:r>
              <a:rPr lang="en-GB" sz="3600" dirty="0">
                <a:solidFill>
                  <a:schemeClr val="tx1"/>
                </a:solidFill>
              </a:rPr>
              <a:t>108</a:t>
            </a:r>
          </a:p>
        </p:txBody>
      </p:sp>
      <p:sp>
        <p:nvSpPr>
          <p:cNvPr id="21" name="Answer 2">
            <a:extLst>
              <a:ext uri="{FF2B5EF4-FFF2-40B4-BE49-F238E27FC236}">
                <a16:creationId xmlns:a16="http://schemas.microsoft.com/office/drawing/2014/main" id="{F4AD4401-434D-4F67-B657-77D3F621D278}"/>
              </a:ext>
            </a:extLst>
          </p:cNvPr>
          <p:cNvSpPr/>
          <p:nvPr/>
        </p:nvSpPr>
        <p:spPr>
          <a:xfrm>
            <a:off x="3785192" y="4210629"/>
            <a:ext cx="1535987" cy="1120511"/>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60</a:t>
            </a:r>
          </a:p>
          <a:p>
            <a:pPr algn="ctr"/>
            <a:r>
              <a:rPr lang="en-GB" sz="3600" dirty="0">
                <a:solidFill>
                  <a:schemeClr val="tx1"/>
                </a:solidFill>
              </a:rPr>
              <a:t>9</a:t>
            </a:r>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Quiz</a:t>
            </a:r>
          </a:p>
        </p:txBody>
      </p:sp>
      <p:sp>
        <p:nvSpPr>
          <p:cNvPr id="31" name="Try Again!">
            <a:extLst>
              <a:ext uri="{FF2B5EF4-FFF2-40B4-BE49-F238E27FC236}">
                <a16:creationId xmlns:a16="http://schemas.microsoft.com/office/drawing/2014/main" id="{3784DBBA-BA0C-4D88-B64F-C69898662580}"/>
              </a:ext>
            </a:extLst>
          </p:cNvPr>
          <p:cNvSpPr txBox="1"/>
          <p:nvPr/>
        </p:nvSpPr>
        <p:spPr>
          <a:xfrm>
            <a:off x="864240" y="5589871"/>
            <a:ext cx="7394575" cy="461665"/>
          </a:xfrm>
          <a:prstGeom prst="rect">
            <a:avLst/>
          </a:prstGeom>
          <a:noFill/>
        </p:spPr>
        <p:txBody>
          <a:bodyPr wrap="square" rtlCol="0">
            <a:spAutoFit/>
          </a:bodyPr>
          <a:lstStyle/>
          <a:p>
            <a:pPr algn="ctr"/>
            <a:r>
              <a:rPr lang="en-GB" sz="2400" dirty="0"/>
              <a:t>Try again!</a:t>
            </a:r>
          </a:p>
        </p:txBody>
      </p:sp>
      <p:sp>
        <p:nvSpPr>
          <p:cNvPr id="32" name="Correct!">
            <a:extLst>
              <a:ext uri="{FF2B5EF4-FFF2-40B4-BE49-F238E27FC236}">
                <a16:creationId xmlns:a16="http://schemas.microsoft.com/office/drawing/2014/main" id="{47D62B31-A843-4711-A22B-0A520861B3A2}"/>
              </a:ext>
            </a:extLst>
          </p:cNvPr>
          <p:cNvSpPr txBox="1"/>
          <p:nvPr/>
        </p:nvSpPr>
        <p:spPr>
          <a:xfrm>
            <a:off x="865658" y="5581060"/>
            <a:ext cx="7394575" cy="461665"/>
          </a:xfrm>
          <a:prstGeom prst="rect">
            <a:avLst/>
          </a:prstGeom>
          <a:noFill/>
        </p:spPr>
        <p:txBody>
          <a:bodyPr wrap="square" rtlCol="0">
            <a:spAutoFit/>
          </a:bodyPr>
          <a:lstStyle/>
          <a:p>
            <a:pPr algn="ctr"/>
            <a:r>
              <a:rPr lang="en-GB" sz="2400" dirty="0"/>
              <a:t>Correct!</a:t>
            </a:r>
          </a:p>
        </p:txBody>
      </p:sp>
      <p:grpSp>
        <p:nvGrpSpPr>
          <p:cNvPr id="13" name="Group 12"/>
          <p:cNvGrpSpPr/>
          <p:nvPr/>
        </p:nvGrpSpPr>
        <p:grpSpPr>
          <a:xfrm>
            <a:off x="3801114" y="2646892"/>
            <a:ext cx="918274" cy="954107"/>
            <a:chOff x="1812100" y="3501654"/>
            <a:chExt cx="918274" cy="954107"/>
          </a:xfrm>
        </p:grpSpPr>
        <p:sp>
          <p:nvSpPr>
            <p:cNvPr id="14" name="TextBox 13"/>
            <p:cNvSpPr txBox="1"/>
            <p:nvPr/>
          </p:nvSpPr>
          <p:spPr>
            <a:xfrm>
              <a:off x="1812100" y="3501654"/>
              <a:ext cx="918274" cy="954107"/>
            </a:xfrm>
            <a:prstGeom prst="rect">
              <a:avLst/>
            </a:prstGeom>
            <a:noFill/>
          </p:spPr>
          <p:txBody>
            <a:bodyPr wrap="square" rtlCol="0">
              <a:spAutoFit/>
            </a:bodyPr>
            <a:lstStyle/>
            <a:p>
              <a:pPr algn="ctr"/>
              <a:r>
                <a:rPr lang="en-GB" sz="2800" b="1" dirty="0"/>
                <a:t>5</a:t>
              </a:r>
            </a:p>
            <a:p>
              <a:pPr algn="ctr"/>
              <a:r>
                <a:rPr lang="en-GB" sz="2800" b="1" dirty="0"/>
                <a:t>9</a:t>
              </a:r>
            </a:p>
          </p:txBody>
        </p:sp>
        <p:cxnSp>
          <p:nvCxnSpPr>
            <p:cNvPr id="15" name="Straight Connector 14"/>
            <p:cNvCxnSpPr/>
            <p:nvPr/>
          </p:nvCxnSpPr>
          <p:spPr>
            <a:xfrm>
              <a:off x="2068346" y="3979764"/>
              <a:ext cx="355035" cy="2131"/>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2" name="Rectangle 1"/>
          <p:cNvSpPr/>
          <p:nvPr/>
        </p:nvSpPr>
        <p:spPr>
          <a:xfrm>
            <a:off x="755650" y="1722779"/>
            <a:ext cx="7632700" cy="430887"/>
          </a:xfrm>
          <a:prstGeom prst="rect">
            <a:avLst/>
          </a:prstGeom>
        </p:spPr>
        <p:txBody>
          <a:bodyPr wrap="square">
            <a:spAutoFit/>
          </a:bodyPr>
          <a:lstStyle/>
          <a:p>
            <a:pPr lvl="0" algn="ctr">
              <a:defRPr/>
            </a:pPr>
            <a:r>
              <a:rPr lang="en-GB" sz="2200" dirty="0">
                <a:solidFill>
                  <a:srgbClr val="1C1C1C"/>
                </a:solidFill>
              </a:rPr>
              <a:t>What is the answer to this fraction division?</a:t>
            </a:r>
          </a:p>
        </p:txBody>
      </p:sp>
      <p:sp>
        <p:nvSpPr>
          <p:cNvPr id="20" name="Answer Outline">
            <a:extLst>
              <a:ext uri="{FF2B5EF4-FFF2-40B4-BE49-F238E27FC236}">
                <a16:creationId xmlns:a16="http://schemas.microsoft.com/office/drawing/2014/main" id="{F4AD4401-434D-4F67-B657-77D3F621D278}"/>
              </a:ext>
            </a:extLst>
          </p:cNvPr>
          <p:cNvSpPr/>
          <p:nvPr/>
        </p:nvSpPr>
        <p:spPr>
          <a:xfrm>
            <a:off x="1682358" y="4226843"/>
            <a:ext cx="1535987" cy="1113108"/>
          </a:xfrm>
          <a:prstGeom prst="roundRect">
            <a:avLst>
              <a:gd name="adj" fmla="val 0"/>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p:txBody>
      </p:sp>
      <p:grpSp>
        <p:nvGrpSpPr>
          <p:cNvPr id="16" name="Group 15"/>
          <p:cNvGrpSpPr/>
          <p:nvPr/>
        </p:nvGrpSpPr>
        <p:grpSpPr>
          <a:xfrm>
            <a:off x="4497049" y="2730716"/>
            <a:ext cx="918274" cy="707886"/>
            <a:chOff x="1812100" y="3501654"/>
            <a:chExt cx="918274" cy="707886"/>
          </a:xfrm>
        </p:grpSpPr>
        <p:sp>
          <p:nvSpPr>
            <p:cNvPr id="17" name="TextBox 16"/>
            <p:cNvSpPr txBox="1"/>
            <p:nvPr/>
          </p:nvSpPr>
          <p:spPr>
            <a:xfrm>
              <a:off x="1812100" y="3501654"/>
              <a:ext cx="918274" cy="707886"/>
            </a:xfrm>
            <a:prstGeom prst="rect">
              <a:avLst/>
            </a:prstGeom>
            <a:noFill/>
          </p:spPr>
          <p:txBody>
            <a:bodyPr wrap="square" rtlCol="0">
              <a:spAutoFit/>
            </a:bodyPr>
            <a:lstStyle/>
            <a:p>
              <a:pPr algn="ctr"/>
              <a:r>
                <a:rPr lang="en-GB" sz="4000" b="1" dirty="0"/>
                <a:t>12</a:t>
              </a:r>
            </a:p>
          </p:txBody>
        </p:sp>
        <p:cxnSp>
          <p:nvCxnSpPr>
            <p:cNvPr id="22" name="Straight Connector 21"/>
            <p:cNvCxnSpPr/>
            <p:nvPr/>
          </p:nvCxnSpPr>
          <p:spPr>
            <a:xfrm>
              <a:off x="2097530" y="4075565"/>
              <a:ext cx="378834" cy="0"/>
            </a:xfrm>
            <a:prstGeom prst="line">
              <a:avLst/>
            </a:prstGeom>
            <a:ln>
              <a:solidFill>
                <a:schemeClr val="accent3"/>
              </a:solidFill>
            </a:ln>
          </p:spPr>
          <p:style>
            <a:lnRef idx="1">
              <a:schemeClr val="dk1"/>
            </a:lnRef>
            <a:fillRef idx="0">
              <a:schemeClr val="dk1"/>
            </a:fillRef>
            <a:effectRef idx="0">
              <a:schemeClr val="dk1"/>
            </a:effectRef>
            <a:fontRef idx="minor">
              <a:schemeClr val="tx1"/>
            </a:fontRef>
          </p:style>
        </p:cxnSp>
      </p:grpSp>
      <p:sp>
        <p:nvSpPr>
          <p:cNvPr id="18" name="Rectangle 17"/>
          <p:cNvSpPr/>
          <p:nvPr/>
        </p:nvSpPr>
        <p:spPr>
          <a:xfrm>
            <a:off x="4341101" y="2754070"/>
            <a:ext cx="485235" cy="707886"/>
          </a:xfrm>
          <a:prstGeom prst="rect">
            <a:avLst/>
          </a:prstGeom>
        </p:spPr>
        <p:txBody>
          <a:bodyPr wrap="square">
            <a:spAutoFit/>
          </a:bodyPr>
          <a:lstStyle/>
          <a:p>
            <a:pPr lvl="0" algn="ctr">
              <a:defRPr/>
            </a:pPr>
            <a:r>
              <a:rPr lang="en-GB" sz="4000" dirty="0">
                <a:solidFill>
                  <a:srgbClr val="1C1C1C"/>
                </a:solidFill>
              </a:rPr>
              <a:t>÷</a:t>
            </a:r>
          </a:p>
        </p:txBody>
      </p:sp>
      <p:cxnSp>
        <p:nvCxnSpPr>
          <p:cNvPr id="24" name="Straight Connector 23"/>
          <p:cNvCxnSpPr/>
          <p:nvPr/>
        </p:nvCxnSpPr>
        <p:spPr>
          <a:xfrm>
            <a:off x="2203197" y="4785192"/>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4324845" y="4785192"/>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6396837" y="4785192"/>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9" name="Pentagon 12">
            <a:extLst>
              <a:ext uri="{FF2B5EF4-FFF2-40B4-BE49-F238E27FC236}">
                <a16:creationId xmlns:a16="http://schemas.microsoft.com/office/drawing/2014/main" id="{81476A7B-076C-49A9-BF9B-8C4E92AFD1A7}"/>
              </a:ext>
            </a:extLst>
          </p:cNvPr>
          <p:cNvSpPr/>
          <p:nvPr/>
        </p:nvSpPr>
        <p:spPr>
          <a:xfrm flipH="1">
            <a:off x="5469622" y="765175"/>
            <a:ext cx="3227850"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Divide proper fractions</a:t>
            </a:r>
          </a:p>
          <a:p>
            <a:pPr algn="r">
              <a:spcBef>
                <a:spcPct val="0"/>
              </a:spcBef>
            </a:pPr>
            <a:r>
              <a:rPr lang="en-GB" altLang="en-US" sz="2000" b="1" dirty="0">
                <a:solidFill>
                  <a:schemeClr val="bg1"/>
                </a:solidFill>
                <a:cs typeface="Sassoon Infant Rg" pitchFamily="50" charset="0"/>
              </a:rPr>
              <a:t> by whole numbers </a:t>
            </a:r>
          </a:p>
        </p:txBody>
      </p:sp>
      <p:sp>
        <p:nvSpPr>
          <p:cNvPr id="30" name="Rectangle 29">
            <a:hlinkClick r:id="rId2" action="ppaction://hlinksldjump"/>
          </p:cNvPr>
          <p:cNvSpPr/>
          <p:nvPr/>
        </p:nvSpPr>
        <p:spPr>
          <a:xfrm>
            <a:off x="444616" y="5624739"/>
            <a:ext cx="2949748" cy="468086"/>
          </a:xfrm>
          <a:prstGeom prst="rect">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3"/>
                </a:solidFill>
              </a:rPr>
              <a:t>Choose another objective</a:t>
            </a:r>
          </a:p>
        </p:txBody>
      </p:sp>
    </p:spTree>
    <p:extLst>
      <p:ext uri="{BB962C8B-B14F-4D97-AF65-F5344CB8AC3E}">
        <p14:creationId xmlns:p14="http://schemas.microsoft.com/office/powerpoint/2010/main" val="242205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right)">
                                      <p:cBhvr>
                                        <p:cTn id="10" dur="500"/>
                                        <p:tgtEl>
                                          <p:spTgt spid="2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0" restart="whenNotActive" fill="hold" evtFilter="cancelBubble" nodeType="interactiveSeq">
                <p:stCondLst>
                  <p:cond evt="onClick" delay="0">
                    <p:tgtEl>
                      <p:spTgt spid="23"/>
                    </p:tgtEl>
                  </p:cond>
                </p:stCondLst>
                <p:endSync evt="end" delay="0">
                  <p:rtn val="all"/>
                </p:endSync>
                <p:childTnLst>
                  <p:par>
                    <p:cTn id="51" fill="hold">
                      <p:stCondLst>
                        <p:cond delay="0"/>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heel(1)">
                                      <p:cBhvr>
                                        <p:cTn id="55" dur="1000"/>
                                        <p:tgtEl>
                                          <p:spTgt spid="2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childTnLst>
                          </p:cTn>
                        </p:par>
                        <p:par>
                          <p:cTn id="59" fill="hold">
                            <p:stCondLst>
                              <p:cond delay="1000"/>
                            </p:stCondLst>
                            <p:childTnLst>
                              <p:par>
                                <p:cTn id="60" presetID="10" presetClass="exit" presetSubtype="0" fill="hold" grpId="1" nodeType="afterEffect">
                                  <p:stCondLst>
                                    <p:cond delay="0"/>
                                  </p:stCondLst>
                                  <p:childTnLst>
                                    <p:animEffect transition="out" filter="fade">
                                      <p:cBhvr>
                                        <p:cTn id="61" dur="500"/>
                                        <p:tgtEl>
                                          <p:spTgt spid="32"/>
                                        </p:tgtEl>
                                      </p:cBhvr>
                                    </p:animEffect>
                                    <p:set>
                                      <p:cBhvr>
                                        <p:cTn id="62" dur="1" fill="hold">
                                          <p:stCondLst>
                                            <p:cond delay="499"/>
                                          </p:stCondLst>
                                        </p:cTn>
                                        <p:tgtEl>
                                          <p:spTgt spid="32"/>
                                        </p:tgtEl>
                                        <p:attrNameLst>
                                          <p:attrName>style.visibility</p:attrName>
                                        </p:attrNameLst>
                                      </p:cBhvr>
                                      <p:to>
                                        <p:strVal val="hidden"/>
                                      </p:to>
                                    </p:set>
                                  </p:childTnLst>
                                </p:cTn>
                              </p:par>
                            </p:childTnLst>
                          </p:cTn>
                        </p:par>
                        <p:par>
                          <p:cTn id="63" fill="hold">
                            <p:stCondLst>
                              <p:cond delay="1500"/>
                            </p:stCondLst>
                            <p:childTnLst>
                              <p:par>
                                <p:cTn id="64" presetID="22" presetClass="entr" presetSubtype="8" fill="hold" grpId="1"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wipe(left)">
                                      <p:cBhvr>
                                        <p:cTn id="66" dur="500"/>
                                        <p:tgtEl>
                                          <p:spTgt spid="30"/>
                                        </p:tgtEl>
                                      </p:cBhvr>
                                    </p:animEffect>
                                  </p:childTnLst>
                                </p:cTn>
                              </p:par>
                            </p:childTnLst>
                          </p:cTn>
                        </p:par>
                      </p:childTnLst>
                    </p:cTn>
                  </p:par>
                </p:childTnLst>
              </p:cTn>
              <p:nextCondLst>
                <p:cond evt="onClick" delay="0">
                  <p:tgtEl>
                    <p:spTgt spid="23"/>
                  </p:tgtEl>
                </p:cond>
              </p:nextCondLst>
            </p:seq>
            <p:seq concurrent="1" nextAc="seek">
              <p:cTn id="67" restart="whenNotActive" fill="hold" evtFilter="cancelBubble" nodeType="interactiveSeq">
                <p:stCondLst>
                  <p:cond evt="onClick" delay="0">
                    <p:tgtEl>
                      <p:spTgt spid="21"/>
                    </p:tgtEl>
                  </p:cond>
                </p:stCondLst>
                <p:endSync evt="end" delay="0">
                  <p:rtn val="all"/>
                </p:endSync>
                <p:childTnLst>
                  <p:par>
                    <p:cTn id="68" fill="hold">
                      <p:stCondLst>
                        <p:cond delay="0"/>
                      </p:stCondLst>
                      <p:childTnLst>
                        <p:par>
                          <p:cTn id="69" fill="hold">
                            <p:stCondLst>
                              <p:cond delay="0"/>
                            </p:stCondLst>
                            <p:childTnLst>
                              <p:par>
                                <p:cTn id="70" presetID="32" presetClass="emph" presetSubtype="0" fill="hold" grpId="1" nodeType="clickEffect">
                                  <p:stCondLst>
                                    <p:cond delay="0"/>
                                  </p:stCondLst>
                                  <p:childTnLst>
                                    <p:animRot by="120000">
                                      <p:cBhvr>
                                        <p:cTn id="71" dur="100" fill="hold">
                                          <p:stCondLst>
                                            <p:cond delay="0"/>
                                          </p:stCondLst>
                                        </p:cTn>
                                        <p:tgtEl>
                                          <p:spTgt spid="21"/>
                                        </p:tgtEl>
                                        <p:attrNameLst>
                                          <p:attrName>r</p:attrName>
                                        </p:attrNameLst>
                                      </p:cBhvr>
                                    </p:animRot>
                                    <p:animRot by="-240000">
                                      <p:cBhvr>
                                        <p:cTn id="72" dur="200" fill="hold">
                                          <p:stCondLst>
                                            <p:cond delay="200"/>
                                          </p:stCondLst>
                                        </p:cTn>
                                        <p:tgtEl>
                                          <p:spTgt spid="21"/>
                                        </p:tgtEl>
                                        <p:attrNameLst>
                                          <p:attrName>r</p:attrName>
                                        </p:attrNameLst>
                                      </p:cBhvr>
                                    </p:animRot>
                                    <p:animRot by="240000">
                                      <p:cBhvr>
                                        <p:cTn id="73" dur="200" fill="hold">
                                          <p:stCondLst>
                                            <p:cond delay="400"/>
                                          </p:stCondLst>
                                        </p:cTn>
                                        <p:tgtEl>
                                          <p:spTgt spid="21"/>
                                        </p:tgtEl>
                                        <p:attrNameLst>
                                          <p:attrName>r</p:attrName>
                                        </p:attrNameLst>
                                      </p:cBhvr>
                                    </p:animRot>
                                    <p:animRot by="-240000">
                                      <p:cBhvr>
                                        <p:cTn id="74" dur="200" fill="hold">
                                          <p:stCondLst>
                                            <p:cond delay="600"/>
                                          </p:stCondLst>
                                        </p:cTn>
                                        <p:tgtEl>
                                          <p:spTgt spid="21"/>
                                        </p:tgtEl>
                                        <p:attrNameLst>
                                          <p:attrName>r</p:attrName>
                                        </p:attrNameLst>
                                      </p:cBhvr>
                                    </p:animRot>
                                    <p:animRot by="120000">
                                      <p:cBhvr>
                                        <p:cTn id="75" dur="200" fill="hold">
                                          <p:stCondLst>
                                            <p:cond delay="800"/>
                                          </p:stCondLst>
                                        </p:cTn>
                                        <p:tgtEl>
                                          <p:spTgt spid="21"/>
                                        </p:tgtEl>
                                        <p:attrNameLst>
                                          <p:attrName>r</p:attrName>
                                        </p:attrNameLst>
                                      </p:cBhvr>
                                    </p:animRot>
                                  </p:childTnLst>
                                </p:cTn>
                              </p:par>
                              <p:par>
                                <p:cTn id="76" presetID="10" presetClass="entr" presetSubtype="0" fill="hold" grpId="2"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childTnLst>
                                </p:cTn>
                              </p:par>
                              <p:par>
                                <p:cTn id="79" presetID="10" presetClass="exit" presetSubtype="0" fill="hold" grpId="3" nodeType="withEffect">
                                  <p:stCondLst>
                                    <p:cond delay="1000"/>
                                  </p:stCondLst>
                                  <p:childTnLst>
                                    <p:animEffect transition="out" filter="fade">
                                      <p:cBhvr>
                                        <p:cTn id="80" dur="500"/>
                                        <p:tgtEl>
                                          <p:spTgt spid="31"/>
                                        </p:tgtEl>
                                      </p:cBhvr>
                                    </p:animEffect>
                                    <p:set>
                                      <p:cBhvr>
                                        <p:cTn id="81"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2" restart="whenNotActive" fill="hold" evtFilter="cancelBubble" nodeType="interactiveSeq">
                <p:stCondLst>
                  <p:cond evt="onClick" delay="0">
                    <p:tgtEl>
                      <p:spTgt spid="19"/>
                    </p:tgtEl>
                  </p:cond>
                </p:stCondLst>
                <p:endSync evt="end" delay="0">
                  <p:rtn val="all"/>
                </p:endSync>
                <p:childTnLst>
                  <p:par>
                    <p:cTn id="83" fill="hold">
                      <p:stCondLst>
                        <p:cond delay="0"/>
                      </p:stCondLst>
                      <p:childTnLst>
                        <p:par>
                          <p:cTn id="84" fill="hold">
                            <p:stCondLst>
                              <p:cond delay="0"/>
                            </p:stCondLst>
                            <p:childTnLst>
                              <p:par>
                                <p:cTn id="85" presetID="32" presetClass="emph" presetSubtype="0" fill="hold" grpId="1" nodeType="clickEffect">
                                  <p:stCondLst>
                                    <p:cond delay="0"/>
                                  </p:stCondLst>
                                  <p:childTnLst>
                                    <p:animRot by="120000">
                                      <p:cBhvr>
                                        <p:cTn id="86" dur="100" fill="hold">
                                          <p:stCondLst>
                                            <p:cond delay="0"/>
                                          </p:stCondLst>
                                        </p:cTn>
                                        <p:tgtEl>
                                          <p:spTgt spid="19"/>
                                        </p:tgtEl>
                                        <p:attrNameLst>
                                          <p:attrName>r</p:attrName>
                                        </p:attrNameLst>
                                      </p:cBhvr>
                                    </p:animRot>
                                    <p:animRot by="-240000">
                                      <p:cBhvr>
                                        <p:cTn id="87" dur="200" fill="hold">
                                          <p:stCondLst>
                                            <p:cond delay="200"/>
                                          </p:stCondLst>
                                        </p:cTn>
                                        <p:tgtEl>
                                          <p:spTgt spid="19"/>
                                        </p:tgtEl>
                                        <p:attrNameLst>
                                          <p:attrName>r</p:attrName>
                                        </p:attrNameLst>
                                      </p:cBhvr>
                                    </p:animRot>
                                    <p:animRot by="240000">
                                      <p:cBhvr>
                                        <p:cTn id="88" dur="200" fill="hold">
                                          <p:stCondLst>
                                            <p:cond delay="400"/>
                                          </p:stCondLst>
                                        </p:cTn>
                                        <p:tgtEl>
                                          <p:spTgt spid="19"/>
                                        </p:tgtEl>
                                        <p:attrNameLst>
                                          <p:attrName>r</p:attrName>
                                        </p:attrNameLst>
                                      </p:cBhvr>
                                    </p:animRot>
                                    <p:animRot by="-240000">
                                      <p:cBhvr>
                                        <p:cTn id="89" dur="200" fill="hold">
                                          <p:stCondLst>
                                            <p:cond delay="600"/>
                                          </p:stCondLst>
                                        </p:cTn>
                                        <p:tgtEl>
                                          <p:spTgt spid="19"/>
                                        </p:tgtEl>
                                        <p:attrNameLst>
                                          <p:attrName>r</p:attrName>
                                        </p:attrNameLst>
                                      </p:cBhvr>
                                    </p:animRot>
                                    <p:animRot by="120000">
                                      <p:cBhvr>
                                        <p:cTn id="90" dur="200" fill="hold">
                                          <p:stCondLst>
                                            <p:cond delay="800"/>
                                          </p:stCondLst>
                                        </p:cTn>
                                        <p:tgtEl>
                                          <p:spTgt spid="19"/>
                                        </p:tgtEl>
                                        <p:attrNameLst>
                                          <p:attrName>r</p:attrName>
                                        </p:attrNameLst>
                                      </p:cBhvr>
                                    </p:animRot>
                                  </p:childTnLst>
                                </p:cTn>
                              </p:par>
                              <p:par>
                                <p:cTn id="91" presetID="10" presetClass="entr" presetSubtype="0" fill="hold" grpId="0" nodeType="with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fade">
                                      <p:cBhvr>
                                        <p:cTn id="93" dur="500"/>
                                        <p:tgtEl>
                                          <p:spTgt spid="31"/>
                                        </p:tgtEl>
                                      </p:cBhvr>
                                    </p:animEffect>
                                  </p:childTnLst>
                                </p:cTn>
                              </p:par>
                            </p:childTnLst>
                          </p:cTn>
                        </p:par>
                        <p:par>
                          <p:cTn id="94" fill="hold">
                            <p:stCondLst>
                              <p:cond delay="1000"/>
                            </p:stCondLst>
                            <p:childTnLst>
                              <p:par>
                                <p:cTn id="95" presetID="10" presetClass="exit" presetSubtype="0" fill="hold" grpId="1" nodeType="afterEffect">
                                  <p:stCondLst>
                                    <p:cond delay="1000"/>
                                  </p:stCondLst>
                                  <p:childTnLst>
                                    <p:animEffect transition="out" filter="fade">
                                      <p:cBhvr>
                                        <p:cTn id="96" dur="500"/>
                                        <p:tgtEl>
                                          <p:spTgt spid="31"/>
                                        </p:tgtEl>
                                      </p:cBhvr>
                                    </p:animEffect>
                                    <p:set>
                                      <p:cBhvr>
                                        <p:cTn id="9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98" restart="whenNotActive" fill="hold" evtFilter="cancelBubble" nodeType="interactiveSeq">
                <p:stCondLst>
                  <p:cond evt="onClick" delay="0">
                    <p:tgtEl>
                      <p:spTgt spid="30"/>
                    </p:tgtEl>
                  </p:cond>
                </p:stCondLst>
                <p:endSync evt="end" delay="0">
                  <p:rtn val="all"/>
                </p:endSync>
                <p:childTnLst>
                  <p:par>
                    <p:cTn id="99" fill="hold">
                      <p:stCondLst>
                        <p:cond delay="0"/>
                      </p:stCondLst>
                      <p:childTnLst>
                        <p:par>
                          <p:cTn id="100" fill="hold">
                            <p:stCondLst>
                              <p:cond delay="0"/>
                            </p:stCondLst>
                            <p:childTnLst>
                              <p:par>
                                <p:cTn id="101" presetID="3" presetClass="emph" presetSubtype="2" fill="hold" grpId="0" nodeType="clickEffect">
                                  <p:stCondLst>
                                    <p:cond delay="0"/>
                                  </p:stCondLst>
                                  <p:childTnLst>
                                    <p:animClr clrSpc="rgb" dir="cw">
                                      <p:cBhvr override="childStyle">
                                        <p:cTn id="102" dur="2000" fill="hold"/>
                                        <p:tgtEl>
                                          <p:spTgt spid="30"/>
                                        </p:tgtEl>
                                        <p:attrNameLst>
                                          <p:attrName>style.color</p:attrName>
                                        </p:attrNameLst>
                                      </p:cBhvr>
                                      <p:to>
                                        <a:srgbClr val="AED289"/>
                                      </p:to>
                                    </p:animClr>
                                  </p:childTnLst>
                                </p:cTn>
                              </p:par>
                            </p:childTnLst>
                          </p:cTn>
                        </p:par>
                      </p:childTnLst>
                    </p:cTn>
                  </p:par>
                </p:childTnLst>
              </p:cTn>
              <p:nextCondLst>
                <p:cond evt="onClick" delay="0">
                  <p:tgtEl>
                    <p:spTgt spid="30"/>
                  </p:tgtEl>
                </p:cond>
              </p:nextCondLst>
            </p:seq>
          </p:childTnLst>
        </p:cTn>
      </p:par>
    </p:tnLst>
    <p:bldLst>
      <p:bldP spid="19" grpId="0" animBg="1"/>
      <p:bldP spid="19" grpId="1" animBg="1"/>
      <p:bldP spid="27" grpId="0" animBg="1"/>
      <p:bldP spid="23" grpId="0" animBg="1"/>
      <p:bldP spid="21" grpId="0" animBg="1"/>
      <p:bldP spid="21" grpId="1" animBg="1"/>
      <p:bldP spid="10" grpId="0" animBg="1"/>
      <p:bldP spid="31" grpId="0"/>
      <p:bldP spid="31" grpId="1"/>
      <p:bldP spid="31" grpId="2"/>
      <p:bldP spid="31" grpId="3"/>
      <p:bldP spid="32" grpId="0"/>
      <p:bldP spid="32" grpId="1"/>
      <p:bldP spid="2" grpId="0"/>
      <p:bldP spid="20" grpId="0" animBg="1"/>
      <p:bldP spid="18" grpId="0"/>
      <p:bldP spid="29" grpId="0" animBg="1"/>
      <p:bldP spid="30" grpId="0" animBg="1"/>
      <p:bldP spid="30"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3" name="Table 32">
                <a:extLst>
                  <a:ext uri="{FF2B5EF4-FFF2-40B4-BE49-F238E27FC236}">
                    <a16:creationId xmlns:a16="http://schemas.microsoft.com/office/drawing/2014/main" id="{B8B37671-1EBA-4B74-ABA9-10DEBD7BD457}"/>
                  </a:ext>
                </a:extLst>
              </p:cNvPr>
              <p:cNvGraphicFramePr>
                <a:graphicFrameLocks noGrp="1"/>
              </p:cNvGraphicFramePr>
              <p:nvPr>
                <p:extLst>
                  <p:ext uri="{D42A27DB-BD31-4B8C-83A1-F6EECF244321}">
                    <p14:modId xmlns:p14="http://schemas.microsoft.com/office/powerpoint/2010/main" val="911344461"/>
                  </p:ext>
                </p:extLst>
              </p:nvPr>
            </p:nvGraphicFramePr>
            <p:xfrm>
              <a:off x="755650" y="2224031"/>
              <a:ext cx="7739403" cy="3851466"/>
            </p:xfrm>
            <a:graphic>
              <a:graphicData uri="http://schemas.openxmlformats.org/drawingml/2006/table">
                <a:tbl>
                  <a:tblPr firstRow="1" bandRow="1">
                    <a:tableStyleId>{5C22544A-7EE6-4342-B048-85BDC9FD1C3A}</a:tableStyleId>
                  </a:tblPr>
                  <a:tblGrid>
                    <a:gridCol w="2579801">
                      <a:extLst>
                        <a:ext uri="{9D8B030D-6E8A-4147-A177-3AD203B41FA5}">
                          <a16:colId xmlns:a16="http://schemas.microsoft.com/office/drawing/2014/main" val="912896660"/>
                        </a:ext>
                      </a:extLst>
                    </a:gridCol>
                    <a:gridCol w="2579801">
                      <a:extLst>
                        <a:ext uri="{9D8B030D-6E8A-4147-A177-3AD203B41FA5}">
                          <a16:colId xmlns:a16="http://schemas.microsoft.com/office/drawing/2014/main" val="897835580"/>
                        </a:ext>
                      </a:extLst>
                    </a:gridCol>
                    <a:gridCol w="2579801">
                      <a:extLst>
                        <a:ext uri="{9D8B030D-6E8A-4147-A177-3AD203B41FA5}">
                          <a16:colId xmlns:a16="http://schemas.microsoft.com/office/drawing/2014/main" val="2147720083"/>
                        </a:ext>
                      </a:extLst>
                    </a:gridCol>
                  </a:tblGrid>
                  <a:tr h="3183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latin typeface="Twinkl" pitchFamily="50" charset="0"/>
                            </a:rPr>
                            <a:t>Multiplying the unit fraction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7F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1800" b="1">
                              <a:solidFill>
                                <a:schemeClr val="bg1"/>
                              </a:solidFill>
                              <a:latin typeface="Twinkl" pitchFamily="50" charset="0"/>
                            </a:rPr>
                            <a:t>Subtracting from the total amount</a:t>
                          </a:r>
                          <a:endParaRPr lang="en-GB" altLang="en-US" sz="1800" b="1" dirty="0">
                            <a:solidFill>
                              <a:schemeClr val="bg1"/>
                            </a:solidFill>
                            <a:latin typeface="Twinkl" pitchFamily="50"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7F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1800" b="1" dirty="0">
                              <a:solidFill>
                                <a:schemeClr val="bg1"/>
                              </a:solidFill>
                              <a:latin typeface="Twinkl" pitchFamily="50" charset="0"/>
                            </a:rPr>
                            <a:t>Using fractions of an amount to find the whole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7F4D"/>
                        </a:solidFill>
                      </a:tcPr>
                    </a:tc>
                    <a:extLst>
                      <a:ext uri="{0D108BD9-81ED-4DB2-BD59-A6C34878D82A}">
                        <a16:rowId xmlns:a16="http://schemas.microsoft.com/office/drawing/2014/main" val="4174783574"/>
                      </a:ext>
                    </a:extLst>
                  </a:tr>
                  <a:tr h="9896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GB" sz="1600" b="1" i="1" smtClean="0">
                                      <a:solidFill>
                                        <a:schemeClr val="tx1"/>
                                      </a:solidFill>
                                      <a:latin typeface="Cambria Math" panose="02040503050406030204" pitchFamily="18" charset="0"/>
                                    </a:rPr>
                                  </m:ctrlPr>
                                </m:fPr>
                                <m:num>
                                  <m:r>
                                    <m:rPr>
                                      <m:nor/>
                                    </m:rPr>
                                    <a:rPr lang="en-GB" sz="1600" b="1" i="0" smtClean="0">
                                      <a:solidFill>
                                        <a:schemeClr val="tx1"/>
                                      </a:solidFill>
                                      <a:latin typeface="Twinkl" pitchFamily="50" charset="0"/>
                                    </a:rPr>
                                    <m:t>5</m:t>
                                  </m:r>
                                </m:num>
                                <m:den>
                                  <m:r>
                                    <m:rPr>
                                      <m:nor/>
                                    </m:rPr>
                                    <a:rPr lang="en-GB" sz="1600" b="1" i="0" smtClean="0">
                                      <a:solidFill>
                                        <a:schemeClr val="tx1"/>
                                      </a:solidFill>
                                      <a:latin typeface="Twinkl" pitchFamily="50" charset="0"/>
                                    </a:rPr>
                                    <m:t>9</m:t>
                                  </m:r>
                                </m:den>
                              </m:f>
                            </m:oMath>
                          </a14:m>
                          <a:r>
                            <a:rPr lang="en-GB" sz="1600" b="1" dirty="0">
                              <a:solidFill>
                                <a:schemeClr val="tx1"/>
                              </a:solidFill>
                              <a:latin typeface="Twinkl" pitchFamily="50" charset="0"/>
                            </a:rPr>
                            <a:t> of 981</a:t>
                          </a:r>
                          <a:r>
                            <a:rPr lang="en-GB" sz="1600" b="1" baseline="0" dirty="0">
                              <a:solidFill>
                                <a:schemeClr val="tx1"/>
                              </a:solidFill>
                              <a:latin typeface="Twinkl" pitchFamily="50" charset="0"/>
                            </a:rPr>
                            <a:t>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baseline="0" dirty="0">
                            <a:solidFill>
                              <a:schemeClr val="tx1"/>
                            </a:solidFill>
                            <a:latin typeface="Twinkl"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Twinkl" pitchFamily="50" charset="0"/>
                            </a:rPr>
                            <a:t>Divide the amount by the denominator to find the unit fraction.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Twinkl"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GB" sz="1400" b="1" i="1" smtClean="0">
                                      <a:solidFill>
                                        <a:schemeClr val="tx1"/>
                                      </a:solidFill>
                                      <a:latin typeface="Cambria Math" panose="02040503050406030204" pitchFamily="18" charset="0"/>
                                    </a:rPr>
                                  </m:ctrlPr>
                                </m:fPr>
                                <m:num>
                                  <m:r>
                                    <m:rPr>
                                      <m:nor/>
                                    </m:rPr>
                                    <a:rPr lang="en-GB" sz="1400" b="1" i="0" smtClean="0">
                                      <a:solidFill>
                                        <a:schemeClr val="tx1"/>
                                      </a:solidFill>
                                      <a:latin typeface="Twinkl" pitchFamily="50" charset="0"/>
                                    </a:rPr>
                                    <m:t>1</m:t>
                                  </m:r>
                                </m:num>
                                <m:den>
                                  <m:r>
                                    <m:rPr>
                                      <m:nor/>
                                    </m:rPr>
                                    <a:rPr lang="en-GB" sz="1400" b="1" i="0" smtClean="0">
                                      <a:solidFill>
                                        <a:schemeClr val="tx1"/>
                                      </a:solidFill>
                                      <a:latin typeface="Twinkl" pitchFamily="50" charset="0"/>
                                    </a:rPr>
                                    <m:t>9</m:t>
                                  </m:r>
                                </m:den>
                              </m:f>
                            </m:oMath>
                          </a14:m>
                          <a:r>
                            <a:rPr lang="en-GB" sz="1400" b="1" dirty="0">
                              <a:solidFill>
                                <a:schemeClr val="tx1"/>
                              </a:solidFill>
                              <a:latin typeface="Twinkl" pitchFamily="50" charset="0"/>
                            </a:rPr>
                            <a:t> of 981</a:t>
                          </a:r>
                          <a:r>
                            <a:rPr lang="en-GB" sz="1400" b="1" baseline="0" dirty="0">
                              <a:solidFill>
                                <a:schemeClr val="tx1"/>
                              </a:solidFill>
                              <a:latin typeface="Twinkl" pitchFamily="50" charset="0"/>
                            </a:rPr>
                            <a:t>  = 981 ÷ 9 = 109</a:t>
                          </a:r>
                          <a:endParaRPr lang="en-GB" sz="1400" b="1" dirty="0">
                            <a:solidFill>
                              <a:schemeClr val="tx1"/>
                            </a:solidFill>
                            <a:latin typeface="Twinkl"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Twinkl"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Twinkl" pitchFamily="50" charset="0"/>
                            </a:rPr>
                            <a:t>Multiply the unit fraction amount </a:t>
                          </a:r>
                          <a:r>
                            <a:rPr lang="en-GB" sz="1200" b="0" baseline="0" dirty="0">
                              <a:solidFill>
                                <a:schemeClr val="tx1"/>
                              </a:solidFill>
                              <a:latin typeface="Twinkl" pitchFamily="50" charset="0"/>
                            </a:rPr>
                            <a:t>by the numerator.</a:t>
                          </a:r>
                          <a:endParaRPr lang="en-GB" sz="1200" b="0" dirty="0">
                            <a:solidFill>
                              <a:schemeClr val="tx1"/>
                            </a:solidFill>
                            <a:latin typeface="Twinkl"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Twinkl"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GB" sz="1400" b="1" i="1" smtClean="0">
                                      <a:solidFill>
                                        <a:schemeClr val="tx1"/>
                                      </a:solidFill>
                                      <a:latin typeface="Cambria Math" panose="02040503050406030204" pitchFamily="18" charset="0"/>
                                    </a:rPr>
                                  </m:ctrlPr>
                                </m:fPr>
                                <m:num>
                                  <m:r>
                                    <m:rPr>
                                      <m:nor/>
                                    </m:rPr>
                                    <a:rPr lang="en-GB" sz="1400" b="1" i="0" smtClean="0">
                                      <a:solidFill>
                                        <a:schemeClr val="tx1"/>
                                      </a:solidFill>
                                      <a:latin typeface="Twinkl" pitchFamily="50" charset="0"/>
                                    </a:rPr>
                                    <m:t>5</m:t>
                                  </m:r>
                                </m:num>
                                <m:den>
                                  <m:r>
                                    <m:rPr>
                                      <m:nor/>
                                    </m:rPr>
                                    <a:rPr lang="en-GB" sz="1400" b="1" i="0" smtClean="0">
                                      <a:solidFill>
                                        <a:schemeClr val="tx1"/>
                                      </a:solidFill>
                                      <a:latin typeface="Twinkl" pitchFamily="50" charset="0"/>
                                    </a:rPr>
                                    <m:t>9</m:t>
                                  </m:r>
                                </m:den>
                              </m:f>
                            </m:oMath>
                          </a14:m>
                          <a:r>
                            <a:rPr lang="en-GB" sz="1400" b="1" dirty="0">
                              <a:solidFill>
                                <a:schemeClr val="tx1"/>
                              </a:solidFill>
                              <a:latin typeface="Twinkl" pitchFamily="50" charset="0"/>
                            </a:rPr>
                            <a:t> of 981</a:t>
                          </a:r>
                          <a:r>
                            <a:rPr lang="en-GB" sz="1400" b="1" baseline="0" dirty="0">
                              <a:solidFill>
                                <a:schemeClr val="tx1"/>
                              </a:solidFill>
                              <a:latin typeface="Twinkl" pitchFamily="50" charset="0"/>
                            </a:rPr>
                            <a:t> = 109 × 5 = 545</a:t>
                          </a:r>
                          <a:endParaRPr lang="en-GB" sz="1000" b="1" dirty="0">
                            <a:solidFill>
                              <a:schemeClr val="tx1"/>
                            </a:solidFill>
                            <a:latin typeface="Twinkl" pitchFamily="50"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B59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GB" sz="1600" b="1" i="1" smtClean="0">
                                      <a:solidFill>
                                        <a:schemeClr val="tx1"/>
                                      </a:solidFill>
                                      <a:latin typeface="Cambria Math" panose="02040503050406030204" pitchFamily="18" charset="0"/>
                                    </a:rPr>
                                  </m:ctrlPr>
                                </m:fPr>
                                <m:num>
                                  <m:r>
                                    <m:rPr>
                                      <m:nor/>
                                    </m:rPr>
                                    <a:rPr lang="en-GB" sz="1600" b="1" i="0" smtClean="0">
                                      <a:solidFill>
                                        <a:schemeClr val="tx1"/>
                                      </a:solidFill>
                                      <a:latin typeface="Twinkl" pitchFamily="50" charset="0"/>
                                    </a:rPr>
                                    <m:t>6</m:t>
                                  </m:r>
                                </m:num>
                                <m:den>
                                  <m:r>
                                    <m:rPr>
                                      <m:nor/>
                                    </m:rPr>
                                    <a:rPr lang="en-GB" sz="1600" b="1" i="0" smtClean="0">
                                      <a:solidFill>
                                        <a:schemeClr val="tx1"/>
                                      </a:solidFill>
                                      <a:latin typeface="Twinkl" pitchFamily="50" charset="0"/>
                                    </a:rPr>
                                    <m:t>7</m:t>
                                  </m:r>
                                </m:den>
                              </m:f>
                            </m:oMath>
                          </a14:m>
                          <a:r>
                            <a:rPr lang="en-GB" sz="1600" b="1" dirty="0">
                              <a:solidFill>
                                <a:schemeClr val="tx1"/>
                              </a:solidFill>
                              <a:latin typeface="Twinkl" pitchFamily="50" charset="0"/>
                            </a:rPr>
                            <a:t> of 371</a:t>
                          </a:r>
                          <a:r>
                            <a:rPr lang="en-GB" sz="1600" b="1" baseline="0" dirty="0">
                              <a:solidFill>
                                <a:schemeClr val="tx1"/>
                              </a:solidFill>
                              <a:latin typeface="Twinkl" pitchFamily="50" charset="0"/>
                            </a:rPr>
                            <a:t>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baseline="0" dirty="0">
                            <a:solidFill>
                              <a:schemeClr val="tx1"/>
                            </a:solidFill>
                            <a:latin typeface="Twinkl"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Twinkl" pitchFamily="50" charset="0"/>
                            </a:rPr>
                            <a:t>Divide the amount by the denominator to find the unit fraction.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Twinkl"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GB" sz="1400" b="1" i="1" smtClean="0">
                                      <a:solidFill>
                                        <a:schemeClr val="tx1"/>
                                      </a:solidFill>
                                      <a:latin typeface="Cambria Math" panose="02040503050406030204" pitchFamily="18" charset="0"/>
                                    </a:rPr>
                                  </m:ctrlPr>
                                </m:fPr>
                                <m:num>
                                  <m:r>
                                    <m:rPr>
                                      <m:nor/>
                                    </m:rPr>
                                    <a:rPr lang="en-GB" sz="1400" b="1" i="0" smtClean="0">
                                      <a:solidFill>
                                        <a:schemeClr val="tx1"/>
                                      </a:solidFill>
                                      <a:latin typeface="Twinkl" pitchFamily="50" charset="0"/>
                                    </a:rPr>
                                    <m:t>1</m:t>
                                  </m:r>
                                </m:num>
                                <m:den>
                                  <m:r>
                                    <m:rPr>
                                      <m:nor/>
                                    </m:rPr>
                                    <a:rPr lang="en-GB" sz="1400" b="1" i="0" smtClean="0">
                                      <a:solidFill>
                                        <a:schemeClr val="tx1"/>
                                      </a:solidFill>
                                      <a:latin typeface="Twinkl" pitchFamily="50" charset="0"/>
                                    </a:rPr>
                                    <m:t>7</m:t>
                                  </m:r>
                                </m:den>
                              </m:f>
                            </m:oMath>
                          </a14:m>
                          <a:r>
                            <a:rPr lang="en-GB" sz="1400" b="1" dirty="0">
                              <a:solidFill>
                                <a:schemeClr val="tx1"/>
                              </a:solidFill>
                              <a:latin typeface="Twinkl" pitchFamily="50" charset="0"/>
                            </a:rPr>
                            <a:t> of 371</a:t>
                          </a:r>
                          <a:r>
                            <a:rPr lang="en-GB" sz="1400" b="1" baseline="0" dirty="0">
                              <a:solidFill>
                                <a:schemeClr val="tx1"/>
                              </a:solidFill>
                              <a:latin typeface="Twinkl" pitchFamily="50" charset="0"/>
                            </a:rPr>
                            <a:t>  = 371 ÷ 7 = 53</a:t>
                          </a:r>
                          <a:endParaRPr lang="en-GB" sz="1400" b="1" dirty="0">
                            <a:solidFill>
                              <a:schemeClr val="tx1"/>
                            </a:solidFill>
                            <a:latin typeface="Twinkl"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Twinkl"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Twinkl" pitchFamily="50" charset="0"/>
                            </a:rPr>
                            <a:t>Subtract this unit fraction from the total amount</a:t>
                          </a:r>
                          <a:r>
                            <a:rPr lang="en-GB" sz="1200" b="0" baseline="0" dirty="0">
                              <a:solidFill>
                                <a:schemeClr val="tx1"/>
                              </a:solidFill>
                              <a:latin typeface="Twinkl" pitchFamily="50" charset="0"/>
                            </a:rPr>
                            <a:t>.</a:t>
                          </a:r>
                          <a:endParaRPr lang="en-GB" sz="1200" b="0" dirty="0">
                            <a:solidFill>
                              <a:schemeClr val="tx1"/>
                            </a:solidFill>
                            <a:latin typeface="Twinkl"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Twinkl"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GB" sz="1400" b="1" i="1" smtClean="0">
                                      <a:solidFill>
                                        <a:schemeClr val="tx1"/>
                                      </a:solidFill>
                                      <a:latin typeface="Cambria Math" panose="02040503050406030204" pitchFamily="18" charset="0"/>
                                    </a:rPr>
                                  </m:ctrlPr>
                                </m:fPr>
                                <m:num>
                                  <m:r>
                                    <m:rPr>
                                      <m:nor/>
                                    </m:rPr>
                                    <a:rPr lang="en-GB" sz="1400" b="1" i="0" smtClean="0">
                                      <a:solidFill>
                                        <a:schemeClr val="tx1"/>
                                      </a:solidFill>
                                      <a:latin typeface="Twinkl" pitchFamily="50" charset="0"/>
                                    </a:rPr>
                                    <m:t>6</m:t>
                                  </m:r>
                                </m:num>
                                <m:den>
                                  <m:r>
                                    <m:rPr>
                                      <m:nor/>
                                    </m:rPr>
                                    <a:rPr lang="en-GB" sz="1400" b="1" i="0" smtClean="0">
                                      <a:solidFill>
                                        <a:schemeClr val="tx1"/>
                                      </a:solidFill>
                                      <a:latin typeface="Twinkl" pitchFamily="50" charset="0"/>
                                    </a:rPr>
                                    <m:t>7</m:t>
                                  </m:r>
                                </m:den>
                              </m:f>
                            </m:oMath>
                          </a14:m>
                          <a:r>
                            <a:rPr lang="en-GB" sz="1400" b="1" dirty="0">
                              <a:solidFill>
                                <a:schemeClr val="tx1"/>
                              </a:solidFill>
                              <a:latin typeface="Twinkl" pitchFamily="50" charset="0"/>
                            </a:rPr>
                            <a:t> of 371</a:t>
                          </a:r>
                          <a:r>
                            <a:rPr lang="en-GB" sz="1400" b="1" baseline="0" dirty="0">
                              <a:solidFill>
                                <a:schemeClr val="tx1"/>
                              </a:solidFill>
                              <a:latin typeface="Twinkl" pitchFamily="50" charset="0"/>
                            </a:rPr>
                            <a:t> = 371 − 53 = 318</a:t>
                          </a:r>
                          <a:endParaRPr lang="en-GB" sz="1400" b="1" dirty="0">
                            <a:solidFill>
                              <a:schemeClr val="tx1"/>
                            </a:solidFill>
                            <a:latin typeface="Twinkl" pitchFamily="50"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B59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GB" sz="1600" b="1" i="1" u="none" strike="noStrike" kern="1200" cap="none" spc="0" normalizeH="0" baseline="0" noProof="0" smtClean="0">
                                      <a:ln>
                                        <a:noFill/>
                                      </a:ln>
                                      <a:solidFill>
                                        <a:srgbClr val="1C1C1C"/>
                                      </a:solidFill>
                                      <a:effectLst/>
                                      <a:uLnTx/>
                                      <a:uFillTx/>
                                      <a:latin typeface="Cambria Math" panose="02040503050406030204" pitchFamily="18" charset="0"/>
                                      <a:ea typeface="+mn-ea"/>
                                      <a:cs typeface="+mn-cs"/>
                                    </a:rPr>
                                  </m:ctrlPr>
                                </m:fPr>
                                <m:num>
                                  <m:r>
                                    <m:rPr>
                                      <m:nor/>
                                    </m:rPr>
                                    <a:rPr kumimoji="0" lang="en-GB" sz="1600" b="1" i="0" u="none" strike="noStrike" kern="1200" cap="none" spc="0" normalizeH="0" baseline="0" noProof="0" smtClean="0">
                                      <a:ln>
                                        <a:noFill/>
                                      </a:ln>
                                      <a:solidFill>
                                        <a:srgbClr val="1C1C1C"/>
                                      </a:solidFill>
                                      <a:effectLst/>
                                      <a:uLnTx/>
                                      <a:uFillTx/>
                                      <a:latin typeface="Twinkl" pitchFamily="50" charset="0"/>
                                      <a:ea typeface="+mn-ea"/>
                                      <a:cs typeface="+mn-cs"/>
                                    </a:rPr>
                                    <m:t>5</m:t>
                                  </m:r>
                                </m:num>
                                <m:den>
                                  <m:r>
                                    <m:rPr>
                                      <m:nor/>
                                    </m:rPr>
                                    <a:rPr kumimoji="0" lang="en-GB" sz="1600" b="1" i="0" u="none" strike="noStrike" kern="1200" cap="none" spc="0" normalizeH="0" baseline="0" noProof="0" smtClean="0">
                                      <a:ln>
                                        <a:noFill/>
                                      </a:ln>
                                      <a:solidFill>
                                        <a:srgbClr val="1C1C1C"/>
                                      </a:solidFill>
                                      <a:effectLst/>
                                      <a:uLnTx/>
                                      <a:uFillTx/>
                                      <a:latin typeface="Twinkl" pitchFamily="50" charset="0"/>
                                      <a:ea typeface="+mn-ea"/>
                                      <a:cs typeface="+mn-cs"/>
                                    </a:rPr>
                                    <m:t>8</m:t>
                                  </m:r>
                                </m:den>
                              </m:f>
                            </m:oMath>
                          </a14:m>
                          <a:r>
                            <a:rPr kumimoji="0" lang="en-GB" sz="1600" b="1" i="0" u="none" strike="noStrike" kern="1200" cap="none" spc="0" normalizeH="0" baseline="0" noProof="0" dirty="0">
                              <a:ln>
                                <a:noFill/>
                              </a:ln>
                              <a:solidFill>
                                <a:srgbClr val="1C1C1C"/>
                              </a:solidFill>
                              <a:effectLst/>
                              <a:uLnTx/>
                              <a:uFillTx/>
                              <a:latin typeface="Twinkl" pitchFamily="50" charset="0"/>
                              <a:ea typeface="+mn-ea"/>
                              <a:cs typeface="+mn-cs"/>
                            </a:rPr>
                            <a:t> of ? = 335</a:t>
                          </a:r>
                          <a:endParaRPr lang="en-GB" altLang="en-US" sz="900" b="0" dirty="0">
                            <a:solidFill>
                              <a:schemeClr val="tx1"/>
                            </a:solidFill>
                            <a:latin typeface="Twinkl"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900" b="0" baseline="0" dirty="0">
                            <a:solidFill>
                              <a:schemeClr val="tx1"/>
                            </a:solidFill>
                            <a:latin typeface="Twinkl"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0" baseline="0" dirty="0">
                              <a:solidFill>
                                <a:schemeClr val="tx1"/>
                              </a:solidFill>
                              <a:latin typeface="Twinkl" pitchFamily="50" charset="0"/>
                            </a:rPr>
                            <a:t>Divide the amount by the numerator to find the unit fraction.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000" b="0" baseline="0" dirty="0">
                            <a:solidFill>
                              <a:schemeClr val="tx1"/>
                            </a:solidFill>
                            <a:latin typeface="Twinkl"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C1C1C"/>
                              </a:solidFill>
                              <a:effectLst/>
                              <a:uLnTx/>
                              <a:uFillTx/>
                              <a:latin typeface="Twinkl" pitchFamily="50" charset="0"/>
                              <a:ea typeface="+mn-ea"/>
                              <a:cs typeface="+mn-cs"/>
                            </a:rPr>
                            <a:t>335 ÷ 5 = 67 so </a:t>
                          </a:r>
                          <a14:m>
                            <m:oMath xmlns:m="http://schemas.openxmlformats.org/officeDocument/2006/math">
                              <m:f>
                                <m:fPr>
                                  <m:ctrlPr>
                                    <a:rPr lang="en-GB" sz="1400" b="1" i="1" smtClean="0">
                                      <a:solidFill>
                                        <a:schemeClr val="tx1"/>
                                      </a:solidFill>
                                      <a:latin typeface="Cambria Math" panose="02040503050406030204" pitchFamily="18" charset="0"/>
                                    </a:rPr>
                                  </m:ctrlPr>
                                </m:fPr>
                                <m:num>
                                  <m:r>
                                    <m:rPr>
                                      <m:nor/>
                                    </m:rPr>
                                    <a:rPr lang="en-GB" sz="1400" b="1" i="0" smtClean="0">
                                      <a:solidFill>
                                        <a:schemeClr val="tx1"/>
                                      </a:solidFill>
                                      <a:latin typeface="Twinkl" pitchFamily="50" charset="0"/>
                                    </a:rPr>
                                    <m:t>1</m:t>
                                  </m:r>
                                </m:num>
                                <m:den>
                                  <m:r>
                                    <m:rPr>
                                      <m:nor/>
                                    </m:rPr>
                                    <a:rPr lang="en-GB" sz="1400" b="1" i="0" smtClean="0">
                                      <a:solidFill>
                                        <a:schemeClr val="tx1"/>
                                      </a:solidFill>
                                      <a:latin typeface="Twinkl" pitchFamily="50" charset="0"/>
                                    </a:rPr>
                                    <m:t>8</m:t>
                                  </m:r>
                                </m:den>
                              </m:f>
                            </m:oMath>
                          </a14:m>
                          <a:r>
                            <a:rPr lang="en-GB" sz="1400" b="1" dirty="0">
                              <a:solidFill>
                                <a:schemeClr val="tx1"/>
                              </a:solidFill>
                              <a:latin typeface="Twinkl" pitchFamily="50" charset="0"/>
                            </a:rPr>
                            <a:t> =</a:t>
                          </a:r>
                          <a:r>
                            <a:rPr lang="en-GB" sz="1400" b="1" baseline="0" dirty="0">
                              <a:solidFill>
                                <a:schemeClr val="tx1"/>
                              </a:solidFill>
                              <a:latin typeface="Twinkl" pitchFamily="50" charset="0"/>
                            </a:rPr>
                            <a:t> </a:t>
                          </a:r>
                          <a:r>
                            <a:rPr lang="en-GB" sz="1400" b="1" dirty="0">
                              <a:solidFill>
                                <a:schemeClr val="tx1"/>
                              </a:solidFill>
                              <a:latin typeface="Twinkl" pitchFamily="50" charset="0"/>
                            </a:rPr>
                            <a:t>67</a:t>
                          </a:r>
                          <a:r>
                            <a:rPr lang="en-GB" sz="1400" b="1" baseline="0" dirty="0">
                              <a:solidFill>
                                <a:schemeClr val="tx1"/>
                              </a:solidFill>
                              <a:latin typeface="Twinkl" pitchFamily="50" charset="0"/>
                            </a:rPr>
                            <a:t> </a:t>
                          </a:r>
                          <a:endParaRPr lang="en-GB" sz="1400" b="0" baseline="0" dirty="0">
                            <a:solidFill>
                              <a:schemeClr val="tx1"/>
                            </a:solidFill>
                            <a:latin typeface="Twinkl"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000" b="0" baseline="0" dirty="0">
                            <a:solidFill>
                              <a:schemeClr val="tx1"/>
                            </a:solidFill>
                            <a:latin typeface="Twinkl"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1C1C1C"/>
                              </a:solidFill>
                              <a:effectLst/>
                              <a:uLnTx/>
                              <a:uFillTx/>
                              <a:latin typeface="Twinkl" pitchFamily="50" charset="0"/>
                              <a:ea typeface="+mn-ea"/>
                              <a:cs typeface="+mn-cs"/>
                            </a:rPr>
                            <a:t>Multiply the unit fraction amount by the denominator to find the whole.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000" b="0" i="0" u="none" strike="noStrike" kern="1200" cap="none" spc="0" normalizeH="0" baseline="0" noProof="0" dirty="0">
                            <a:ln>
                              <a:noFill/>
                            </a:ln>
                            <a:solidFill>
                              <a:srgbClr val="1C1C1C"/>
                            </a:solidFill>
                            <a:effectLst/>
                            <a:uLnTx/>
                            <a:uFillTx/>
                            <a:latin typeface="Twinkl"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C1C1C"/>
                              </a:solidFill>
                              <a:effectLst/>
                              <a:uLnTx/>
                              <a:uFillTx/>
                              <a:latin typeface="Twinkl" pitchFamily="50" charset="0"/>
                              <a:ea typeface="+mn-ea"/>
                              <a:cs typeface="+mn-cs"/>
                            </a:rPr>
                            <a:t>67 × 8 = 536</a:t>
                          </a:r>
                          <a:endParaRPr kumimoji="0" lang="en-GB" sz="1200" b="0" i="0" u="none" strike="noStrike" kern="1200" cap="none" spc="0" normalizeH="0" baseline="0" noProof="0" dirty="0">
                            <a:ln>
                              <a:noFill/>
                            </a:ln>
                            <a:solidFill>
                              <a:srgbClr val="1C1C1C"/>
                            </a:solidFill>
                            <a:effectLst/>
                            <a:uLnTx/>
                            <a:uFillTx/>
                            <a:latin typeface="Twinkl"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1C1C1C"/>
                            </a:solidFill>
                            <a:effectLst/>
                            <a:uLnTx/>
                            <a:uFillTx/>
                            <a:latin typeface="Twinkl" pitchFamily="50" charset="0"/>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B598"/>
                        </a:solidFill>
                      </a:tcPr>
                    </a:tc>
                    <a:extLst>
                      <a:ext uri="{0D108BD9-81ED-4DB2-BD59-A6C34878D82A}">
                        <a16:rowId xmlns:a16="http://schemas.microsoft.com/office/drawing/2014/main" val="2832560158"/>
                      </a:ext>
                    </a:extLst>
                  </a:tr>
                </a:tbl>
              </a:graphicData>
            </a:graphic>
          </p:graphicFrame>
        </mc:Choice>
        <mc:Fallback xmlns="">
          <p:graphicFrame>
            <p:nvGraphicFramePr>
              <p:cNvPr id="33" name="Table 32">
                <a:extLst>
                  <a:ext uri="{FF2B5EF4-FFF2-40B4-BE49-F238E27FC236}">
                    <a16:creationId xmlns="" xmlns:a16="http://schemas.microsoft.com/office/drawing/2014/main" xmlns:a14="http://schemas.microsoft.com/office/drawing/2010/main" id="{B8B37671-1EBA-4B74-ABA9-10DEBD7BD457}"/>
                  </a:ext>
                </a:extLst>
              </p:cNvPr>
              <p:cNvGraphicFramePr>
                <a:graphicFrameLocks noGrp="1"/>
              </p:cNvGraphicFramePr>
              <p:nvPr>
                <p:extLst>
                  <p:ext uri="{D42A27DB-BD31-4B8C-83A1-F6EECF244321}">
                    <p14:modId xmlns:p14="http://schemas.microsoft.com/office/powerpoint/2010/main" val="911344461"/>
                  </p:ext>
                </p:extLst>
              </p:nvPr>
            </p:nvGraphicFramePr>
            <p:xfrm>
              <a:off x="755650" y="2224031"/>
              <a:ext cx="7739403" cy="3851466"/>
            </p:xfrm>
            <a:graphic>
              <a:graphicData uri="http://schemas.openxmlformats.org/drawingml/2006/table">
                <a:tbl>
                  <a:tblPr firstRow="1" bandRow="1">
                    <a:tableStyleId>{5C22544A-7EE6-4342-B048-85BDC9FD1C3A}</a:tableStyleId>
                  </a:tblPr>
                  <a:tblGrid>
                    <a:gridCol w="2579801">
                      <a:extLst>
                        <a:ext uri="{9D8B030D-6E8A-4147-A177-3AD203B41FA5}">
                          <a16:colId xmlns="" xmlns:a16="http://schemas.microsoft.com/office/drawing/2014/main" xmlns:a14="http://schemas.microsoft.com/office/drawing/2010/main" val="912896660"/>
                        </a:ext>
                      </a:extLst>
                    </a:gridCol>
                    <a:gridCol w="2579801">
                      <a:extLst>
                        <a:ext uri="{9D8B030D-6E8A-4147-A177-3AD203B41FA5}">
                          <a16:colId xmlns="" xmlns:a16="http://schemas.microsoft.com/office/drawing/2014/main" xmlns:a14="http://schemas.microsoft.com/office/drawing/2010/main" val="897835580"/>
                        </a:ext>
                      </a:extLst>
                    </a:gridCol>
                    <a:gridCol w="2579801">
                      <a:extLst>
                        <a:ext uri="{9D8B030D-6E8A-4147-A177-3AD203B41FA5}">
                          <a16:colId xmlns="" xmlns:a16="http://schemas.microsoft.com/office/drawing/2014/main" xmlns:a14="http://schemas.microsoft.com/office/drawing/2010/main" val="2147720083"/>
                        </a:ext>
                      </a:extLst>
                    </a:gridCol>
                  </a:tblGrid>
                  <a:tr h="9144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smtClean="0">
                              <a:solidFill>
                                <a:schemeClr val="bg1"/>
                              </a:solidFill>
                              <a:latin typeface="Twinkl" pitchFamily="50" charset="0"/>
                            </a:rPr>
                            <a:t>Multiplying the unit fraction</a:t>
                          </a:r>
                          <a:endParaRPr lang="en-GB" sz="1800" b="1" dirty="0">
                            <a:solidFill>
                              <a:schemeClr val="bg1"/>
                            </a:solidFill>
                            <a:latin typeface="Twinkl" pitchFamily="50"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7F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1800" b="1" smtClean="0">
                              <a:solidFill>
                                <a:schemeClr val="bg1"/>
                              </a:solidFill>
                              <a:latin typeface="Twinkl" pitchFamily="50" charset="0"/>
                            </a:rPr>
                            <a:t>Subtracting from the total amount</a:t>
                          </a:r>
                          <a:endParaRPr lang="en-GB" altLang="en-US" sz="1800" b="1" dirty="0">
                            <a:solidFill>
                              <a:schemeClr val="bg1"/>
                            </a:solidFill>
                            <a:latin typeface="Twinkl" pitchFamily="50"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7F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1800" b="1" dirty="0" smtClean="0">
                              <a:solidFill>
                                <a:schemeClr val="bg1"/>
                              </a:solidFill>
                              <a:latin typeface="Twinkl" pitchFamily="50" charset="0"/>
                            </a:rPr>
                            <a:t>Using fractions of an amount to find the whole</a:t>
                          </a:r>
                          <a:endParaRPr lang="en-GB" altLang="en-US" sz="1800" b="1" dirty="0">
                            <a:solidFill>
                              <a:schemeClr val="bg1"/>
                            </a:solidFill>
                            <a:latin typeface="Twinkl" pitchFamily="50"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7F4D"/>
                        </a:solidFill>
                      </a:tcPr>
                    </a:tc>
                    <a:extLst>
                      <a:ext uri="{0D108BD9-81ED-4DB2-BD59-A6C34878D82A}">
                        <a16:rowId xmlns="" xmlns:a16="http://schemas.microsoft.com/office/drawing/2014/main" xmlns:a14="http://schemas.microsoft.com/office/drawing/2010/main" val="4174783574"/>
                      </a:ext>
                    </a:extLst>
                  </a:tr>
                  <a:tr h="2937066">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rotWithShape="0">
                          <a:blip r:embed="rId2"/>
                          <a:stretch>
                            <a:fillRect l="-236" t="-31884" r="-200236" b="-414"/>
                          </a:stretch>
                        </a:blip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rotWithShape="0">
                          <a:blip r:embed="rId2"/>
                          <a:stretch>
                            <a:fillRect l="-100473" t="-31884" r="-100709" b="-414"/>
                          </a:stretch>
                        </a:blip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rotWithShape="0">
                          <a:blip r:embed="rId2"/>
                          <a:stretch>
                            <a:fillRect l="-200000" t="-31884" r="-472" b="-414"/>
                          </a:stretch>
                        </a:blipFill>
                      </a:tcPr>
                    </a:tc>
                    <a:extLst>
                      <a:ext uri="{0D108BD9-81ED-4DB2-BD59-A6C34878D82A}">
                        <a16:rowId xmlns="" xmlns:a16="http://schemas.microsoft.com/office/drawing/2014/main" xmlns:a14="http://schemas.microsoft.com/office/drawing/2010/main" val="2832560158"/>
                      </a:ext>
                    </a:extLst>
                  </a:tr>
                </a:tbl>
              </a:graphicData>
            </a:graphic>
          </p:graphicFrame>
        </mc:Fallback>
      </mc:AlternateContent>
      <p:sp>
        <p:nvSpPr>
          <p:cNvPr id="9" name="Pentagon 12">
            <a:extLst>
              <a:ext uri="{FF2B5EF4-FFF2-40B4-BE49-F238E27FC236}">
                <a16:creationId xmlns:a16="http://schemas.microsoft.com/office/drawing/2014/main" id="{81476A7B-076C-49A9-BF9B-8C4E92AFD1A7}"/>
              </a:ext>
            </a:extLst>
          </p:cNvPr>
          <p:cNvSpPr/>
          <p:nvPr/>
        </p:nvSpPr>
        <p:spPr>
          <a:xfrm flipH="1">
            <a:off x="4371701" y="765175"/>
            <a:ext cx="4325769"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Calculate fractions of an amount</a:t>
            </a:r>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Revise</a:t>
            </a:r>
          </a:p>
        </p:txBody>
      </p:sp>
      <p:sp>
        <p:nvSpPr>
          <p:cNvPr id="2" name="Rectangle 1"/>
          <p:cNvSpPr/>
          <p:nvPr/>
        </p:nvSpPr>
        <p:spPr>
          <a:xfrm>
            <a:off x="688539" y="1591254"/>
            <a:ext cx="7699811" cy="338554"/>
          </a:xfrm>
          <a:prstGeom prst="rect">
            <a:avLst/>
          </a:prstGeom>
        </p:spPr>
        <p:txBody>
          <a:bodyPr wrap="square">
            <a:spAutoFit/>
          </a:bodyPr>
          <a:lstStyle/>
          <a:p>
            <a:pPr algn="ctr"/>
            <a:r>
              <a:rPr lang="en-GB" sz="1600" dirty="0">
                <a:latin typeface="Twinkl" pitchFamily="50" charset="0"/>
              </a:rPr>
              <a:t>To calculate fractions of an amount, there are different methods to choose from.</a:t>
            </a:r>
          </a:p>
        </p:txBody>
      </p:sp>
      <p:sp>
        <p:nvSpPr>
          <p:cNvPr id="3" name="Rectangle 2"/>
          <p:cNvSpPr/>
          <p:nvPr/>
        </p:nvSpPr>
        <p:spPr>
          <a:xfrm>
            <a:off x="764039" y="3154261"/>
            <a:ext cx="2433096" cy="2804088"/>
          </a:xfrm>
          <a:prstGeom prst="rect">
            <a:avLst/>
          </a:prstGeom>
          <a:solidFill>
            <a:srgbClr val="F6B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3373302" y="3154261"/>
            <a:ext cx="2431880" cy="2804087"/>
          </a:xfrm>
          <a:prstGeom prst="rect">
            <a:avLst/>
          </a:prstGeom>
          <a:solidFill>
            <a:srgbClr val="F6B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5989738" y="3154261"/>
            <a:ext cx="2496925" cy="2804087"/>
          </a:xfrm>
          <a:prstGeom prst="rect">
            <a:avLst/>
          </a:prstGeom>
          <a:solidFill>
            <a:srgbClr val="F6B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5981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400"/>
                                        <p:tgtEl>
                                          <p:spTgt spid="3"/>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400"/>
                                        <p:tgtEl>
                                          <p:spTgt spid="34"/>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400"/>
                                        <p:tgtEl>
                                          <p:spTgt spid="41"/>
                                        </p:tgtEl>
                                      </p:cBhvr>
                                    </p:animEffect>
                                  </p:childTnLst>
                                </p:cTn>
                              </p:par>
                              <p:par>
                                <p:cTn id="25" presetID="10"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1" fill="hold" grpId="0" nodeType="clickEffect">
                                  <p:stCondLst>
                                    <p:cond delay="0"/>
                                  </p:stCondLst>
                                  <p:childTnLst>
                                    <p:animEffect transition="out" filter="wipe(up)">
                                      <p:cBhvr>
                                        <p:cTn id="31" dur="1000"/>
                                        <p:tgtEl>
                                          <p:spTgt spid="3"/>
                                        </p:tgtEl>
                                      </p:cBhvr>
                                    </p:animEffect>
                                    <p:set>
                                      <p:cBhvr>
                                        <p:cTn id="32" dur="1" fill="hold">
                                          <p:stCondLst>
                                            <p:cond delay="999"/>
                                          </p:stCondLst>
                                        </p:cTn>
                                        <p:tgtEl>
                                          <p:spTgt spid="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1" fill="hold" grpId="0" nodeType="clickEffect">
                                  <p:stCondLst>
                                    <p:cond delay="0"/>
                                  </p:stCondLst>
                                  <p:childTnLst>
                                    <p:animEffect transition="out" filter="wipe(up)">
                                      <p:cBhvr>
                                        <p:cTn id="36" dur="1000"/>
                                        <p:tgtEl>
                                          <p:spTgt spid="34"/>
                                        </p:tgtEl>
                                      </p:cBhvr>
                                    </p:animEffect>
                                    <p:set>
                                      <p:cBhvr>
                                        <p:cTn id="37" dur="1" fill="hold">
                                          <p:stCondLst>
                                            <p:cond delay="999"/>
                                          </p:stCondLst>
                                        </p:cTn>
                                        <p:tgtEl>
                                          <p:spTgt spid="3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1" fill="hold" grpId="0" nodeType="clickEffect">
                                  <p:stCondLst>
                                    <p:cond delay="0"/>
                                  </p:stCondLst>
                                  <p:childTnLst>
                                    <p:animEffect transition="out" filter="wipe(up)">
                                      <p:cBhvr>
                                        <p:cTn id="41" dur="1000"/>
                                        <p:tgtEl>
                                          <p:spTgt spid="41"/>
                                        </p:tgtEl>
                                      </p:cBhvr>
                                    </p:animEffect>
                                    <p:set>
                                      <p:cBhvr>
                                        <p:cTn id="42" dur="1" fill="hold">
                                          <p:stCondLst>
                                            <p:cond delay="9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p:bldP spid="3" grpId="0" animBg="1"/>
      <p:bldP spid="3" grpId="1" animBg="1"/>
      <p:bldP spid="34" grpId="0" animBg="1"/>
      <p:bldP spid="34" grpId="1" animBg="1"/>
      <p:bldP spid="41" grpId="0" animBg="1"/>
      <p:bldP spid="41"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nswer 3">
            <a:extLst>
              <a:ext uri="{FF2B5EF4-FFF2-40B4-BE49-F238E27FC236}">
                <a16:creationId xmlns:a16="http://schemas.microsoft.com/office/drawing/2014/main" id="{F4AD4401-434D-4F67-B657-77D3F621D278}"/>
              </a:ext>
            </a:extLst>
          </p:cNvPr>
          <p:cNvSpPr/>
          <p:nvPr/>
        </p:nvSpPr>
        <p:spPr>
          <a:xfrm>
            <a:off x="5884813" y="4210629"/>
            <a:ext cx="1535987" cy="1120511"/>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270</a:t>
            </a:r>
          </a:p>
        </p:txBody>
      </p:sp>
      <p:sp>
        <p:nvSpPr>
          <p:cNvPr id="27" name="Yellow Circle"/>
          <p:cNvSpPr/>
          <p:nvPr/>
        </p:nvSpPr>
        <p:spPr>
          <a:xfrm>
            <a:off x="3791824" y="2330507"/>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nswer 1">
            <a:extLst>
              <a:ext uri="{FF2B5EF4-FFF2-40B4-BE49-F238E27FC236}">
                <a16:creationId xmlns:a16="http://schemas.microsoft.com/office/drawing/2014/main" id="{B99A81FD-082F-4B15-A80E-1815A4412B24}"/>
              </a:ext>
            </a:extLst>
          </p:cNvPr>
          <p:cNvSpPr/>
          <p:nvPr/>
        </p:nvSpPr>
        <p:spPr>
          <a:xfrm>
            <a:off x="1685571" y="4211963"/>
            <a:ext cx="1535987" cy="1120511"/>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216</a:t>
            </a:r>
          </a:p>
        </p:txBody>
      </p:sp>
      <p:sp>
        <p:nvSpPr>
          <p:cNvPr id="21" name="Answer 2">
            <a:extLst>
              <a:ext uri="{FF2B5EF4-FFF2-40B4-BE49-F238E27FC236}">
                <a16:creationId xmlns:a16="http://schemas.microsoft.com/office/drawing/2014/main" id="{F4AD4401-434D-4F67-B657-77D3F621D278}"/>
              </a:ext>
            </a:extLst>
          </p:cNvPr>
          <p:cNvSpPr/>
          <p:nvPr/>
        </p:nvSpPr>
        <p:spPr>
          <a:xfrm>
            <a:off x="3785192" y="4210629"/>
            <a:ext cx="1535987" cy="1120511"/>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54</a:t>
            </a:r>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Quiz</a:t>
            </a:r>
          </a:p>
        </p:txBody>
      </p:sp>
      <p:sp>
        <p:nvSpPr>
          <p:cNvPr id="31" name="Try Again!">
            <a:extLst>
              <a:ext uri="{FF2B5EF4-FFF2-40B4-BE49-F238E27FC236}">
                <a16:creationId xmlns:a16="http://schemas.microsoft.com/office/drawing/2014/main" id="{3784DBBA-BA0C-4D88-B64F-C69898662580}"/>
              </a:ext>
            </a:extLst>
          </p:cNvPr>
          <p:cNvSpPr txBox="1"/>
          <p:nvPr/>
        </p:nvSpPr>
        <p:spPr>
          <a:xfrm>
            <a:off x="864240" y="5589871"/>
            <a:ext cx="7394575" cy="461665"/>
          </a:xfrm>
          <a:prstGeom prst="rect">
            <a:avLst/>
          </a:prstGeom>
          <a:noFill/>
        </p:spPr>
        <p:txBody>
          <a:bodyPr wrap="square" rtlCol="0">
            <a:spAutoFit/>
          </a:bodyPr>
          <a:lstStyle/>
          <a:p>
            <a:pPr algn="ctr"/>
            <a:r>
              <a:rPr lang="en-GB" sz="2400" dirty="0"/>
              <a:t>Try again!</a:t>
            </a:r>
          </a:p>
        </p:txBody>
      </p:sp>
      <p:sp>
        <p:nvSpPr>
          <p:cNvPr id="32" name="Correct!">
            <a:extLst>
              <a:ext uri="{FF2B5EF4-FFF2-40B4-BE49-F238E27FC236}">
                <a16:creationId xmlns:a16="http://schemas.microsoft.com/office/drawing/2014/main" id="{47D62B31-A843-4711-A22B-0A520861B3A2}"/>
              </a:ext>
            </a:extLst>
          </p:cNvPr>
          <p:cNvSpPr txBox="1"/>
          <p:nvPr/>
        </p:nvSpPr>
        <p:spPr>
          <a:xfrm>
            <a:off x="865658" y="5581060"/>
            <a:ext cx="7394575" cy="461665"/>
          </a:xfrm>
          <a:prstGeom prst="rect">
            <a:avLst/>
          </a:prstGeom>
          <a:noFill/>
        </p:spPr>
        <p:txBody>
          <a:bodyPr wrap="square" rtlCol="0">
            <a:spAutoFit/>
          </a:bodyPr>
          <a:lstStyle/>
          <a:p>
            <a:pPr algn="ctr"/>
            <a:r>
              <a:rPr lang="en-GB" sz="2400" dirty="0"/>
              <a:t>Correct!</a:t>
            </a:r>
          </a:p>
        </p:txBody>
      </p:sp>
      <p:grpSp>
        <p:nvGrpSpPr>
          <p:cNvPr id="13" name="Group 12"/>
          <p:cNvGrpSpPr/>
          <p:nvPr/>
        </p:nvGrpSpPr>
        <p:grpSpPr>
          <a:xfrm>
            <a:off x="3555310" y="2646892"/>
            <a:ext cx="918274" cy="954107"/>
            <a:chOff x="1812100" y="3501654"/>
            <a:chExt cx="918274" cy="954107"/>
          </a:xfrm>
        </p:grpSpPr>
        <p:sp>
          <p:nvSpPr>
            <p:cNvPr id="14" name="TextBox 13"/>
            <p:cNvSpPr txBox="1"/>
            <p:nvPr/>
          </p:nvSpPr>
          <p:spPr>
            <a:xfrm>
              <a:off x="1812100" y="3501654"/>
              <a:ext cx="918274" cy="954107"/>
            </a:xfrm>
            <a:prstGeom prst="rect">
              <a:avLst/>
            </a:prstGeom>
            <a:noFill/>
          </p:spPr>
          <p:txBody>
            <a:bodyPr wrap="square" rtlCol="0">
              <a:spAutoFit/>
            </a:bodyPr>
            <a:lstStyle/>
            <a:p>
              <a:pPr algn="ctr"/>
              <a:r>
                <a:rPr lang="en-GB" sz="2800" b="1" dirty="0"/>
                <a:t>4</a:t>
              </a:r>
            </a:p>
            <a:p>
              <a:pPr algn="ctr"/>
              <a:r>
                <a:rPr lang="en-GB" sz="2800" b="1" dirty="0"/>
                <a:t>9</a:t>
              </a:r>
            </a:p>
          </p:txBody>
        </p:sp>
        <p:cxnSp>
          <p:nvCxnSpPr>
            <p:cNvPr id="15" name="Straight Connector 14"/>
            <p:cNvCxnSpPr/>
            <p:nvPr/>
          </p:nvCxnSpPr>
          <p:spPr>
            <a:xfrm>
              <a:off x="2107674" y="3979764"/>
              <a:ext cx="283741"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2" name="Rectangle 1"/>
          <p:cNvSpPr/>
          <p:nvPr/>
        </p:nvSpPr>
        <p:spPr>
          <a:xfrm>
            <a:off x="755650" y="1722779"/>
            <a:ext cx="7632700" cy="430887"/>
          </a:xfrm>
          <a:prstGeom prst="rect">
            <a:avLst/>
          </a:prstGeom>
        </p:spPr>
        <p:txBody>
          <a:bodyPr wrap="square">
            <a:spAutoFit/>
          </a:bodyPr>
          <a:lstStyle/>
          <a:p>
            <a:pPr lvl="0" algn="ctr">
              <a:defRPr/>
            </a:pPr>
            <a:r>
              <a:rPr lang="en-GB" sz="2200" dirty="0">
                <a:solidFill>
                  <a:srgbClr val="1C1C1C"/>
                </a:solidFill>
              </a:rPr>
              <a:t>What is the answer to this fraction calculation?</a:t>
            </a:r>
          </a:p>
        </p:txBody>
      </p:sp>
      <p:sp>
        <p:nvSpPr>
          <p:cNvPr id="20" name="Answer Outline">
            <a:extLst>
              <a:ext uri="{FF2B5EF4-FFF2-40B4-BE49-F238E27FC236}">
                <a16:creationId xmlns:a16="http://schemas.microsoft.com/office/drawing/2014/main" id="{F4AD4401-434D-4F67-B657-77D3F621D278}"/>
              </a:ext>
            </a:extLst>
          </p:cNvPr>
          <p:cNvSpPr/>
          <p:nvPr/>
        </p:nvSpPr>
        <p:spPr>
          <a:xfrm>
            <a:off x="1682358" y="4226843"/>
            <a:ext cx="1535987" cy="1113108"/>
          </a:xfrm>
          <a:prstGeom prst="roundRect">
            <a:avLst>
              <a:gd name="adj" fmla="val 0"/>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p:txBody>
      </p:sp>
      <p:grpSp>
        <p:nvGrpSpPr>
          <p:cNvPr id="16" name="Group 15"/>
          <p:cNvGrpSpPr/>
          <p:nvPr/>
        </p:nvGrpSpPr>
        <p:grpSpPr>
          <a:xfrm>
            <a:off x="4310241" y="2760213"/>
            <a:ext cx="1138868" cy="698284"/>
            <a:chOff x="1812100" y="3501654"/>
            <a:chExt cx="918274" cy="1323439"/>
          </a:xfrm>
        </p:grpSpPr>
        <p:sp>
          <p:nvSpPr>
            <p:cNvPr id="17" name="TextBox 16"/>
            <p:cNvSpPr txBox="1"/>
            <p:nvPr/>
          </p:nvSpPr>
          <p:spPr>
            <a:xfrm>
              <a:off x="1812100" y="3501654"/>
              <a:ext cx="918274" cy="1323439"/>
            </a:xfrm>
            <a:prstGeom prst="rect">
              <a:avLst/>
            </a:prstGeom>
            <a:noFill/>
          </p:spPr>
          <p:txBody>
            <a:bodyPr wrap="square" rtlCol="0">
              <a:spAutoFit/>
            </a:bodyPr>
            <a:lstStyle/>
            <a:p>
              <a:pPr algn="ctr"/>
              <a:r>
                <a:rPr lang="en-GB" sz="4000" b="1" dirty="0"/>
                <a:t>486</a:t>
              </a:r>
            </a:p>
          </p:txBody>
        </p:sp>
        <p:cxnSp>
          <p:nvCxnSpPr>
            <p:cNvPr id="22" name="Straight Connector 21"/>
            <p:cNvCxnSpPr/>
            <p:nvPr/>
          </p:nvCxnSpPr>
          <p:spPr>
            <a:xfrm>
              <a:off x="2097530" y="4797665"/>
              <a:ext cx="378834" cy="0"/>
            </a:xfrm>
            <a:prstGeom prst="line">
              <a:avLst/>
            </a:prstGeom>
            <a:ln>
              <a:solidFill>
                <a:schemeClr val="accent3"/>
              </a:solidFill>
            </a:ln>
          </p:spPr>
          <p:style>
            <a:lnRef idx="1">
              <a:schemeClr val="dk1"/>
            </a:lnRef>
            <a:fillRef idx="0">
              <a:schemeClr val="dk1"/>
            </a:fillRef>
            <a:effectRef idx="0">
              <a:schemeClr val="dk1"/>
            </a:effectRef>
            <a:fontRef idx="minor">
              <a:schemeClr val="tx1"/>
            </a:fontRef>
          </p:style>
        </p:cxnSp>
      </p:grpSp>
      <p:sp>
        <p:nvSpPr>
          <p:cNvPr id="18" name="Rectangle 17"/>
          <p:cNvSpPr/>
          <p:nvPr/>
        </p:nvSpPr>
        <p:spPr>
          <a:xfrm>
            <a:off x="4046137" y="2901554"/>
            <a:ext cx="485235" cy="369332"/>
          </a:xfrm>
          <a:prstGeom prst="rect">
            <a:avLst/>
          </a:prstGeom>
        </p:spPr>
        <p:txBody>
          <a:bodyPr wrap="square">
            <a:spAutoFit/>
          </a:bodyPr>
          <a:lstStyle/>
          <a:p>
            <a:pPr lvl="0" algn="ctr">
              <a:defRPr/>
            </a:pPr>
            <a:r>
              <a:rPr lang="en-GB" dirty="0">
                <a:solidFill>
                  <a:srgbClr val="1C1C1C"/>
                </a:solidFill>
              </a:rPr>
              <a:t>of</a:t>
            </a:r>
          </a:p>
        </p:txBody>
      </p:sp>
      <p:sp>
        <p:nvSpPr>
          <p:cNvPr id="24" name="Pentagon 12">
            <a:extLst>
              <a:ext uri="{FF2B5EF4-FFF2-40B4-BE49-F238E27FC236}">
                <a16:creationId xmlns:a16="http://schemas.microsoft.com/office/drawing/2014/main" id="{81476A7B-076C-49A9-BF9B-8C4E92AFD1A7}"/>
              </a:ext>
            </a:extLst>
          </p:cNvPr>
          <p:cNvSpPr/>
          <p:nvPr/>
        </p:nvSpPr>
        <p:spPr>
          <a:xfrm flipH="1">
            <a:off x="4371701" y="765175"/>
            <a:ext cx="4325769"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Calculate fractions of an amount</a:t>
            </a:r>
          </a:p>
        </p:txBody>
      </p:sp>
    </p:spTree>
    <p:extLst>
      <p:ext uri="{BB962C8B-B14F-4D97-AF65-F5344CB8AC3E}">
        <p14:creationId xmlns:p14="http://schemas.microsoft.com/office/powerpoint/2010/main" val="60412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right)">
                                      <p:cBhvr>
                                        <p:cTn id="10" dur="500"/>
                                        <p:tgtEl>
                                          <p:spTgt spid="2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23"/>
                    </p:tgtEl>
                  </p:cond>
                </p:stCondLst>
                <p:endSync evt="end" delay="0">
                  <p:rtn val="all"/>
                </p:endSync>
                <p:childTnLst>
                  <p:par>
                    <p:cTn id="42" fill="hold">
                      <p:stCondLst>
                        <p:cond delay="0"/>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heel(1)">
                                      <p:cBhvr>
                                        <p:cTn id="46" dur="10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par>
                          <p:cTn id="50" fill="hold">
                            <p:stCondLst>
                              <p:cond delay="1000"/>
                            </p:stCondLst>
                            <p:childTnLst>
                              <p:par>
                                <p:cTn id="51" presetID="10" presetClass="exit" presetSubtype="0" fill="hold" grpId="1" nodeType="afterEffect">
                                  <p:stCondLst>
                                    <p:cond delay="0"/>
                                  </p:stCondLst>
                                  <p:childTnLst>
                                    <p:animEffect transition="out" filter="fade">
                                      <p:cBhvr>
                                        <p:cTn id="52" dur="500"/>
                                        <p:tgtEl>
                                          <p:spTgt spid="32"/>
                                        </p:tgtEl>
                                      </p:cBhvr>
                                    </p:animEffect>
                                    <p:set>
                                      <p:cBhvr>
                                        <p:cTn id="53"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4" restart="whenNotActive" fill="hold" evtFilter="cancelBubble" nodeType="interactiveSeq">
                <p:stCondLst>
                  <p:cond evt="onClick" delay="0">
                    <p:tgtEl>
                      <p:spTgt spid="21"/>
                    </p:tgtEl>
                  </p:cond>
                </p:stCondLst>
                <p:endSync evt="end" delay="0">
                  <p:rtn val="all"/>
                </p:endSync>
                <p:childTnLst>
                  <p:par>
                    <p:cTn id="55" fill="hold">
                      <p:stCondLst>
                        <p:cond delay="0"/>
                      </p:stCondLst>
                      <p:childTnLst>
                        <p:par>
                          <p:cTn id="56" fill="hold">
                            <p:stCondLst>
                              <p:cond delay="0"/>
                            </p:stCondLst>
                            <p:childTnLst>
                              <p:par>
                                <p:cTn id="57" presetID="32" presetClass="emph" presetSubtype="0" fill="hold" grpId="1" nodeType="clickEffect">
                                  <p:stCondLst>
                                    <p:cond delay="0"/>
                                  </p:stCondLst>
                                  <p:childTnLst>
                                    <p:animRot by="120000">
                                      <p:cBhvr>
                                        <p:cTn id="58" dur="100" fill="hold">
                                          <p:stCondLst>
                                            <p:cond delay="0"/>
                                          </p:stCondLst>
                                        </p:cTn>
                                        <p:tgtEl>
                                          <p:spTgt spid="21"/>
                                        </p:tgtEl>
                                        <p:attrNameLst>
                                          <p:attrName>r</p:attrName>
                                        </p:attrNameLst>
                                      </p:cBhvr>
                                    </p:animRot>
                                    <p:animRot by="-240000">
                                      <p:cBhvr>
                                        <p:cTn id="59" dur="200" fill="hold">
                                          <p:stCondLst>
                                            <p:cond delay="200"/>
                                          </p:stCondLst>
                                        </p:cTn>
                                        <p:tgtEl>
                                          <p:spTgt spid="21"/>
                                        </p:tgtEl>
                                        <p:attrNameLst>
                                          <p:attrName>r</p:attrName>
                                        </p:attrNameLst>
                                      </p:cBhvr>
                                    </p:animRot>
                                    <p:animRot by="240000">
                                      <p:cBhvr>
                                        <p:cTn id="60" dur="200" fill="hold">
                                          <p:stCondLst>
                                            <p:cond delay="400"/>
                                          </p:stCondLst>
                                        </p:cTn>
                                        <p:tgtEl>
                                          <p:spTgt spid="21"/>
                                        </p:tgtEl>
                                        <p:attrNameLst>
                                          <p:attrName>r</p:attrName>
                                        </p:attrNameLst>
                                      </p:cBhvr>
                                    </p:animRot>
                                    <p:animRot by="-240000">
                                      <p:cBhvr>
                                        <p:cTn id="61" dur="200" fill="hold">
                                          <p:stCondLst>
                                            <p:cond delay="600"/>
                                          </p:stCondLst>
                                        </p:cTn>
                                        <p:tgtEl>
                                          <p:spTgt spid="21"/>
                                        </p:tgtEl>
                                        <p:attrNameLst>
                                          <p:attrName>r</p:attrName>
                                        </p:attrNameLst>
                                      </p:cBhvr>
                                    </p:animRot>
                                    <p:animRot by="120000">
                                      <p:cBhvr>
                                        <p:cTn id="62" dur="200" fill="hold">
                                          <p:stCondLst>
                                            <p:cond delay="800"/>
                                          </p:stCondLst>
                                        </p:cTn>
                                        <p:tgtEl>
                                          <p:spTgt spid="21"/>
                                        </p:tgtEl>
                                        <p:attrNameLst>
                                          <p:attrName>r</p:attrName>
                                        </p:attrNameLst>
                                      </p:cBhvr>
                                    </p:animRot>
                                  </p:childTnLst>
                                </p:cTn>
                              </p:par>
                              <p:par>
                                <p:cTn id="63" presetID="10" presetClass="entr" presetSubtype="0" fill="hold" grpId="2"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500"/>
                                        <p:tgtEl>
                                          <p:spTgt spid="31"/>
                                        </p:tgtEl>
                                      </p:cBhvr>
                                    </p:animEffect>
                                  </p:childTnLst>
                                </p:cTn>
                              </p:par>
                              <p:par>
                                <p:cTn id="66" presetID="10" presetClass="exit" presetSubtype="0" fill="hold" grpId="3" nodeType="withEffect">
                                  <p:stCondLst>
                                    <p:cond delay="1000"/>
                                  </p:stCondLst>
                                  <p:childTnLst>
                                    <p:animEffect transition="out" filter="fade">
                                      <p:cBhvr>
                                        <p:cTn id="67" dur="500"/>
                                        <p:tgtEl>
                                          <p:spTgt spid="31"/>
                                        </p:tgtEl>
                                      </p:cBhvr>
                                    </p:animEffect>
                                    <p:set>
                                      <p:cBhvr>
                                        <p:cTn id="68"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9" restart="whenNotActive" fill="hold" evtFilter="cancelBubble" nodeType="interactiveSeq">
                <p:stCondLst>
                  <p:cond evt="onClick" delay="0">
                    <p:tgtEl>
                      <p:spTgt spid="19"/>
                    </p:tgtEl>
                  </p:cond>
                </p:stCondLst>
                <p:endSync evt="end" delay="0">
                  <p:rtn val="all"/>
                </p:endSync>
                <p:childTnLst>
                  <p:par>
                    <p:cTn id="70" fill="hold">
                      <p:stCondLst>
                        <p:cond delay="0"/>
                      </p:stCondLst>
                      <p:childTnLst>
                        <p:par>
                          <p:cTn id="71" fill="hold">
                            <p:stCondLst>
                              <p:cond delay="0"/>
                            </p:stCondLst>
                            <p:childTnLst>
                              <p:par>
                                <p:cTn id="72" presetID="32" presetClass="emph" presetSubtype="0" fill="hold" grpId="1" nodeType="clickEffect">
                                  <p:stCondLst>
                                    <p:cond delay="0"/>
                                  </p:stCondLst>
                                  <p:childTnLst>
                                    <p:animRot by="120000">
                                      <p:cBhvr>
                                        <p:cTn id="73" dur="100" fill="hold">
                                          <p:stCondLst>
                                            <p:cond delay="0"/>
                                          </p:stCondLst>
                                        </p:cTn>
                                        <p:tgtEl>
                                          <p:spTgt spid="19"/>
                                        </p:tgtEl>
                                        <p:attrNameLst>
                                          <p:attrName>r</p:attrName>
                                        </p:attrNameLst>
                                      </p:cBhvr>
                                    </p:animRot>
                                    <p:animRot by="-240000">
                                      <p:cBhvr>
                                        <p:cTn id="74" dur="200" fill="hold">
                                          <p:stCondLst>
                                            <p:cond delay="200"/>
                                          </p:stCondLst>
                                        </p:cTn>
                                        <p:tgtEl>
                                          <p:spTgt spid="19"/>
                                        </p:tgtEl>
                                        <p:attrNameLst>
                                          <p:attrName>r</p:attrName>
                                        </p:attrNameLst>
                                      </p:cBhvr>
                                    </p:animRot>
                                    <p:animRot by="240000">
                                      <p:cBhvr>
                                        <p:cTn id="75" dur="200" fill="hold">
                                          <p:stCondLst>
                                            <p:cond delay="400"/>
                                          </p:stCondLst>
                                        </p:cTn>
                                        <p:tgtEl>
                                          <p:spTgt spid="19"/>
                                        </p:tgtEl>
                                        <p:attrNameLst>
                                          <p:attrName>r</p:attrName>
                                        </p:attrNameLst>
                                      </p:cBhvr>
                                    </p:animRot>
                                    <p:animRot by="-240000">
                                      <p:cBhvr>
                                        <p:cTn id="76" dur="200" fill="hold">
                                          <p:stCondLst>
                                            <p:cond delay="600"/>
                                          </p:stCondLst>
                                        </p:cTn>
                                        <p:tgtEl>
                                          <p:spTgt spid="19"/>
                                        </p:tgtEl>
                                        <p:attrNameLst>
                                          <p:attrName>r</p:attrName>
                                        </p:attrNameLst>
                                      </p:cBhvr>
                                    </p:animRot>
                                    <p:animRot by="120000">
                                      <p:cBhvr>
                                        <p:cTn id="77" dur="200" fill="hold">
                                          <p:stCondLst>
                                            <p:cond delay="800"/>
                                          </p:stCondLst>
                                        </p:cTn>
                                        <p:tgtEl>
                                          <p:spTgt spid="19"/>
                                        </p:tgtEl>
                                        <p:attrNameLst>
                                          <p:attrName>r</p:attrName>
                                        </p:attrNameLst>
                                      </p:cBhvr>
                                    </p:animRot>
                                  </p:childTnLst>
                                </p:cTn>
                              </p:par>
                              <p:par>
                                <p:cTn id="78" presetID="10" presetClass="entr" presetSubtype="0" fill="hold" grpId="0"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fade">
                                      <p:cBhvr>
                                        <p:cTn id="80" dur="500"/>
                                        <p:tgtEl>
                                          <p:spTgt spid="31"/>
                                        </p:tgtEl>
                                      </p:cBhvr>
                                    </p:animEffect>
                                  </p:childTnLst>
                                </p:cTn>
                              </p:par>
                            </p:childTnLst>
                          </p:cTn>
                        </p:par>
                        <p:par>
                          <p:cTn id="81" fill="hold">
                            <p:stCondLst>
                              <p:cond delay="1000"/>
                            </p:stCondLst>
                            <p:childTnLst>
                              <p:par>
                                <p:cTn id="82" presetID="10" presetClass="exit" presetSubtype="0" fill="hold" grpId="1" nodeType="afterEffect">
                                  <p:stCondLst>
                                    <p:cond delay="1000"/>
                                  </p:stCondLst>
                                  <p:childTnLst>
                                    <p:animEffect transition="out" filter="fade">
                                      <p:cBhvr>
                                        <p:cTn id="83" dur="500"/>
                                        <p:tgtEl>
                                          <p:spTgt spid="31"/>
                                        </p:tgtEl>
                                      </p:cBhvr>
                                    </p:animEffect>
                                    <p:set>
                                      <p:cBhvr>
                                        <p:cTn id="84"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9" grpId="0" animBg="1"/>
      <p:bldP spid="19" grpId="1" animBg="1"/>
      <p:bldP spid="27" grpId="0" animBg="1"/>
      <p:bldP spid="23" grpId="0" animBg="1"/>
      <p:bldP spid="21" grpId="0" animBg="1"/>
      <p:bldP spid="21" grpId="1" animBg="1"/>
      <p:bldP spid="10" grpId="0" animBg="1"/>
      <p:bldP spid="31" grpId="0"/>
      <p:bldP spid="31" grpId="1"/>
      <p:bldP spid="31" grpId="2"/>
      <p:bldP spid="31" grpId="3"/>
      <p:bldP spid="32" grpId="0"/>
      <p:bldP spid="32" grpId="1"/>
      <p:bldP spid="2" grpId="0"/>
      <p:bldP spid="20" grpId="0" animBg="1"/>
      <p:bldP spid="18" grpId="0"/>
      <p:bldP spid="2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nswer 2">
            <a:extLst>
              <a:ext uri="{FF2B5EF4-FFF2-40B4-BE49-F238E27FC236}">
                <a16:creationId xmlns:a16="http://schemas.microsoft.com/office/drawing/2014/main" id="{F4AD4401-434D-4F67-B657-77D3F621D278}"/>
              </a:ext>
            </a:extLst>
          </p:cNvPr>
          <p:cNvSpPr/>
          <p:nvPr/>
        </p:nvSpPr>
        <p:spPr>
          <a:xfrm>
            <a:off x="3785192" y="4210629"/>
            <a:ext cx="1535987" cy="1120511"/>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539</a:t>
            </a:r>
          </a:p>
        </p:txBody>
      </p:sp>
      <p:sp>
        <p:nvSpPr>
          <p:cNvPr id="27" name="Yellow Circle"/>
          <p:cNvSpPr/>
          <p:nvPr/>
        </p:nvSpPr>
        <p:spPr>
          <a:xfrm>
            <a:off x="3791824" y="2330507"/>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Quiz</a:t>
            </a:r>
          </a:p>
        </p:txBody>
      </p:sp>
      <p:sp>
        <p:nvSpPr>
          <p:cNvPr id="31" name="Try Again!">
            <a:extLst>
              <a:ext uri="{FF2B5EF4-FFF2-40B4-BE49-F238E27FC236}">
                <a16:creationId xmlns:a16="http://schemas.microsoft.com/office/drawing/2014/main" id="{3784DBBA-BA0C-4D88-B64F-C69898662580}"/>
              </a:ext>
            </a:extLst>
          </p:cNvPr>
          <p:cNvSpPr txBox="1"/>
          <p:nvPr/>
        </p:nvSpPr>
        <p:spPr>
          <a:xfrm>
            <a:off x="864240" y="5589871"/>
            <a:ext cx="7394575" cy="461665"/>
          </a:xfrm>
          <a:prstGeom prst="rect">
            <a:avLst/>
          </a:prstGeom>
          <a:noFill/>
        </p:spPr>
        <p:txBody>
          <a:bodyPr wrap="square" rtlCol="0">
            <a:spAutoFit/>
          </a:bodyPr>
          <a:lstStyle/>
          <a:p>
            <a:pPr algn="ctr"/>
            <a:r>
              <a:rPr lang="en-GB" sz="2400" dirty="0"/>
              <a:t>Try again!</a:t>
            </a:r>
          </a:p>
        </p:txBody>
      </p:sp>
      <p:sp>
        <p:nvSpPr>
          <p:cNvPr id="32" name="Correct!">
            <a:extLst>
              <a:ext uri="{FF2B5EF4-FFF2-40B4-BE49-F238E27FC236}">
                <a16:creationId xmlns:a16="http://schemas.microsoft.com/office/drawing/2014/main" id="{47D62B31-A843-4711-A22B-0A520861B3A2}"/>
              </a:ext>
            </a:extLst>
          </p:cNvPr>
          <p:cNvSpPr txBox="1"/>
          <p:nvPr/>
        </p:nvSpPr>
        <p:spPr>
          <a:xfrm>
            <a:off x="865658" y="5581060"/>
            <a:ext cx="7394575" cy="461665"/>
          </a:xfrm>
          <a:prstGeom prst="rect">
            <a:avLst/>
          </a:prstGeom>
          <a:noFill/>
        </p:spPr>
        <p:txBody>
          <a:bodyPr wrap="square" rtlCol="0">
            <a:spAutoFit/>
          </a:bodyPr>
          <a:lstStyle/>
          <a:p>
            <a:pPr algn="ctr"/>
            <a:r>
              <a:rPr lang="en-GB" sz="2400" dirty="0"/>
              <a:t>Correct!</a:t>
            </a:r>
          </a:p>
        </p:txBody>
      </p:sp>
      <p:grpSp>
        <p:nvGrpSpPr>
          <p:cNvPr id="13" name="Group 12"/>
          <p:cNvGrpSpPr/>
          <p:nvPr/>
        </p:nvGrpSpPr>
        <p:grpSpPr>
          <a:xfrm>
            <a:off x="3596620" y="2646892"/>
            <a:ext cx="918274" cy="954107"/>
            <a:chOff x="1812100" y="3501654"/>
            <a:chExt cx="918274" cy="954107"/>
          </a:xfrm>
        </p:grpSpPr>
        <p:sp>
          <p:nvSpPr>
            <p:cNvPr id="14" name="TextBox 13"/>
            <p:cNvSpPr txBox="1"/>
            <p:nvPr/>
          </p:nvSpPr>
          <p:spPr>
            <a:xfrm>
              <a:off x="1812100" y="3501654"/>
              <a:ext cx="918274" cy="954107"/>
            </a:xfrm>
            <a:prstGeom prst="rect">
              <a:avLst/>
            </a:prstGeom>
            <a:noFill/>
          </p:spPr>
          <p:txBody>
            <a:bodyPr wrap="square" rtlCol="0">
              <a:spAutoFit/>
            </a:bodyPr>
            <a:lstStyle/>
            <a:p>
              <a:pPr algn="ctr"/>
              <a:r>
                <a:rPr lang="en-GB" sz="2800" b="1" dirty="0"/>
                <a:t>7</a:t>
              </a:r>
            </a:p>
            <a:p>
              <a:pPr algn="ctr"/>
              <a:r>
                <a:rPr lang="en-GB" sz="2800" b="1" dirty="0"/>
                <a:t>8</a:t>
              </a:r>
            </a:p>
          </p:txBody>
        </p:sp>
        <p:cxnSp>
          <p:nvCxnSpPr>
            <p:cNvPr id="15" name="Straight Connector 14"/>
            <p:cNvCxnSpPr/>
            <p:nvPr/>
          </p:nvCxnSpPr>
          <p:spPr>
            <a:xfrm>
              <a:off x="2068346" y="3979764"/>
              <a:ext cx="355035" cy="2131"/>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2" name="Rectangle 1"/>
          <p:cNvSpPr/>
          <p:nvPr/>
        </p:nvSpPr>
        <p:spPr>
          <a:xfrm>
            <a:off x="755650" y="1722779"/>
            <a:ext cx="7632700" cy="430887"/>
          </a:xfrm>
          <a:prstGeom prst="rect">
            <a:avLst/>
          </a:prstGeom>
        </p:spPr>
        <p:txBody>
          <a:bodyPr wrap="square">
            <a:spAutoFit/>
          </a:bodyPr>
          <a:lstStyle/>
          <a:p>
            <a:pPr lvl="0" algn="ctr">
              <a:defRPr/>
            </a:pPr>
            <a:r>
              <a:rPr lang="en-GB" sz="2200" dirty="0">
                <a:solidFill>
                  <a:srgbClr val="1C1C1C"/>
                </a:solidFill>
              </a:rPr>
              <a:t>What is the answer to this fraction calculation?</a:t>
            </a:r>
          </a:p>
        </p:txBody>
      </p:sp>
      <p:sp>
        <p:nvSpPr>
          <p:cNvPr id="20" name="Answer Outline">
            <a:extLst>
              <a:ext uri="{FF2B5EF4-FFF2-40B4-BE49-F238E27FC236}">
                <a16:creationId xmlns:a16="http://schemas.microsoft.com/office/drawing/2014/main" id="{F4AD4401-434D-4F67-B657-77D3F621D278}"/>
              </a:ext>
            </a:extLst>
          </p:cNvPr>
          <p:cNvSpPr/>
          <p:nvPr/>
        </p:nvSpPr>
        <p:spPr>
          <a:xfrm>
            <a:off x="3801114" y="4226843"/>
            <a:ext cx="1535987" cy="1113108"/>
          </a:xfrm>
          <a:prstGeom prst="roundRect">
            <a:avLst>
              <a:gd name="adj" fmla="val 0"/>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p:txBody>
      </p:sp>
      <p:sp>
        <p:nvSpPr>
          <p:cNvPr id="17" name="TextBox 16"/>
          <p:cNvSpPr txBox="1"/>
          <p:nvPr/>
        </p:nvSpPr>
        <p:spPr>
          <a:xfrm>
            <a:off x="4462213" y="2784847"/>
            <a:ext cx="918274" cy="646331"/>
          </a:xfrm>
          <a:prstGeom prst="rect">
            <a:avLst/>
          </a:prstGeom>
          <a:noFill/>
        </p:spPr>
        <p:txBody>
          <a:bodyPr wrap="square" rtlCol="0">
            <a:spAutoFit/>
          </a:bodyPr>
          <a:lstStyle/>
          <a:p>
            <a:pPr algn="ctr"/>
            <a:r>
              <a:rPr lang="en-GB" sz="3600" b="1" dirty="0"/>
              <a:t>616</a:t>
            </a:r>
          </a:p>
        </p:txBody>
      </p:sp>
      <p:sp>
        <p:nvSpPr>
          <p:cNvPr id="18" name="Rectangle 17"/>
          <p:cNvSpPr/>
          <p:nvPr/>
        </p:nvSpPr>
        <p:spPr>
          <a:xfrm>
            <a:off x="4144451" y="2896730"/>
            <a:ext cx="485235" cy="400110"/>
          </a:xfrm>
          <a:prstGeom prst="rect">
            <a:avLst/>
          </a:prstGeom>
        </p:spPr>
        <p:txBody>
          <a:bodyPr wrap="square">
            <a:spAutoFit/>
          </a:bodyPr>
          <a:lstStyle/>
          <a:p>
            <a:pPr lvl="0" algn="ctr">
              <a:defRPr/>
            </a:pPr>
            <a:r>
              <a:rPr lang="en-GB" sz="2000" dirty="0">
                <a:solidFill>
                  <a:srgbClr val="1C1C1C"/>
                </a:solidFill>
              </a:rPr>
              <a:t>of</a:t>
            </a:r>
          </a:p>
        </p:txBody>
      </p:sp>
      <p:sp>
        <p:nvSpPr>
          <p:cNvPr id="19" name="Answer 3">
            <a:extLst>
              <a:ext uri="{FF2B5EF4-FFF2-40B4-BE49-F238E27FC236}">
                <a16:creationId xmlns:a16="http://schemas.microsoft.com/office/drawing/2014/main" id="{F4AD4401-434D-4F67-B657-77D3F621D278}"/>
              </a:ext>
            </a:extLst>
          </p:cNvPr>
          <p:cNvSpPr/>
          <p:nvPr/>
        </p:nvSpPr>
        <p:spPr>
          <a:xfrm>
            <a:off x="5884813" y="4210629"/>
            <a:ext cx="1535987" cy="1120511"/>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462</a:t>
            </a:r>
          </a:p>
        </p:txBody>
      </p:sp>
      <p:sp>
        <p:nvSpPr>
          <p:cNvPr id="23" name="Answer 1">
            <a:extLst>
              <a:ext uri="{FF2B5EF4-FFF2-40B4-BE49-F238E27FC236}">
                <a16:creationId xmlns:a16="http://schemas.microsoft.com/office/drawing/2014/main" id="{B99A81FD-082F-4B15-A80E-1815A4412B24}"/>
              </a:ext>
            </a:extLst>
          </p:cNvPr>
          <p:cNvSpPr/>
          <p:nvPr/>
        </p:nvSpPr>
        <p:spPr>
          <a:xfrm>
            <a:off x="1685571" y="4211963"/>
            <a:ext cx="1535987" cy="1120511"/>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77</a:t>
            </a:r>
          </a:p>
        </p:txBody>
      </p:sp>
      <p:sp>
        <p:nvSpPr>
          <p:cNvPr id="22" name="Pentagon 12">
            <a:extLst>
              <a:ext uri="{FF2B5EF4-FFF2-40B4-BE49-F238E27FC236}">
                <a16:creationId xmlns:a16="http://schemas.microsoft.com/office/drawing/2014/main" id="{81476A7B-076C-49A9-BF9B-8C4E92AFD1A7}"/>
              </a:ext>
            </a:extLst>
          </p:cNvPr>
          <p:cNvSpPr/>
          <p:nvPr/>
        </p:nvSpPr>
        <p:spPr>
          <a:xfrm flipH="1">
            <a:off x="4371701" y="765175"/>
            <a:ext cx="4325769"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Calculate fractions of an amount</a:t>
            </a:r>
          </a:p>
        </p:txBody>
      </p:sp>
    </p:spTree>
    <p:extLst>
      <p:ext uri="{BB962C8B-B14F-4D97-AF65-F5344CB8AC3E}">
        <p14:creationId xmlns:p14="http://schemas.microsoft.com/office/powerpoint/2010/main" val="37214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right)">
                                      <p:cBhvr>
                                        <p:cTn id="10" dur="500"/>
                                        <p:tgtEl>
                                          <p:spTgt spid="2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23"/>
                    </p:tgtEl>
                  </p:cond>
                </p:stCondLst>
                <p:endSync evt="end" delay="0">
                  <p:rtn val="all"/>
                </p:endSync>
                <p:childTnLst>
                  <p:par>
                    <p:cTn id="41" fill="hold">
                      <p:stCondLst>
                        <p:cond delay="0"/>
                      </p:stCondLst>
                      <p:childTnLst>
                        <p:par>
                          <p:cTn id="42" fill="hold">
                            <p:stCondLst>
                              <p:cond delay="0"/>
                            </p:stCondLst>
                            <p:childTnLst>
                              <p:par>
                                <p:cTn id="43" presetID="32" presetClass="emph" presetSubtype="0" fill="hold" grpId="1" nodeType="clickEffect">
                                  <p:stCondLst>
                                    <p:cond delay="0"/>
                                  </p:stCondLst>
                                  <p:childTnLst>
                                    <p:animRot by="120000">
                                      <p:cBhvr>
                                        <p:cTn id="44" dur="100" fill="hold">
                                          <p:stCondLst>
                                            <p:cond delay="0"/>
                                          </p:stCondLst>
                                        </p:cTn>
                                        <p:tgtEl>
                                          <p:spTgt spid="23"/>
                                        </p:tgtEl>
                                        <p:attrNameLst>
                                          <p:attrName>r</p:attrName>
                                        </p:attrNameLst>
                                      </p:cBhvr>
                                    </p:animRot>
                                    <p:animRot by="-240000">
                                      <p:cBhvr>
                                        <p:cTn id="45" dur="200" fill="hold">
                                          <p:stCondLst>
                                            <p:cond delay="200"/>
                                          </p:stCondLst>
                                        </p:cTn>
                                        <p:tgtEl>
                                          <p:spTgt spid="23"/>
                                        </p:tgtEl>
                                        <p:attrNameLst>
                                          <p:attrName>r</p:attrName>
                                        </p:attrNameLst>
                                      </p:cBhvr>
                                    </p:animRot>
                                    <p:animRot by="240000">
                                      <p:cBhvr>
                                        <p:cTn id="46" dur="200" fill="hold">
                                          <p:stCondLst>
                                            <p:cond delay="400"/>
                                          </p:stCondLst>
                                        </p:cTn>
                                        <p:tgtEl>
                                          <p:spTgt spid="23"/>
                                        </p:tgtEl>
                                        <p:attrNameLst>
                                          <p:attrName>r</p:attrName>
                                        </p:attrNameLst>
                                      </p:cBhvr>
                                    </p:animRot>
                                    <p:animRot by="-240000">
                                      <p:cBhvr>
                                        <p:cTn id="47" dur="200" fill="hold">
                                          <p:stCondLst>
                                            <p:cond delay="600"/>
                                          </p:stCondLst>
                                        </p:cTn>
                                        <p:tgtEl>
                                          <p:spTgt spid="23"/>
                                        </p:tgtEl>
                                        <p:attrNameLst>
                                          <p:attrName>r</p:attrName>
                                        </p:attrNameLst>
                                      </p:cBhvr>
                                    </p:animRot>
                                    <p:animRot by="120000">
                                      <p:cBhvr>
                                        <p:cTn id="48" dur="200" fill="hold">
                                          <p:stCondLst>
                                            <p:cond delay="800"/>
                                          </p:stCondLst>
                                        </p:cTn>
                                        <p:tgtEl>
                                          <p:spTgt spid="23"/>
                                        </p:tgtEl>
                                        <p:attrNameLst>
                                          <p:attrName>r</p:attrName>
                                        </p:attrNameLst>
                                      </p:cBhvr>
                                    </p:animRot>
                                  </p:childTnLst>
                                </p:cTn>
                              </p:par>
                              <p:par>
                                <p:cTn id="49" presetID="10" presetClass="entr" presetSubtype="0" fill="hold" grpId="2"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par>
                                <p:cTn id="52" presetID="10" presetClass="exit" presetSubtype="0" fill="hold" grpId="3" nodeType="withEffect">
                                  <p:stCondLst>
                                    <p:cond delay="1000"/>
                                  </p:stCondLst>
                                  <p:childTnLst>
                                    <p:animEffect transition="out" filter="fade">
                                      <p:cBhvr>
                                        <p:cTn id="53" dur="500"/>
                                        <p:tgtEl>
                                          <p:spTgt spid="31"/>
                                        </p:tgtEl>
                                      </p:cBhvr>
                                    </p:animEffect>
                                    <p:set>
                                      <p:cBhvr>
                                        <p:cTn id="54"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5" restart="whenNotActive" fill="hold" evtFilter="cancelBubble" nodeType="interactiveSeq">
                <p:stCondLst>
                  <p:cond evt="onClick" delay="0">
                    <p:tgtEl>
                      <p:spTgt spid="21"/>
                    </p:tgtEl>
                  </p:cond>
                </p:stCondLst>
                <p:endSync evt="end" delay="0">
                  <p:rtn val="all"/>
                </p:endSync>
                <p:childTnLst>
                  <p:par>
                    <p:cTn id="56" fill="hold">
                      <p:stCondLst>
                        <p:cond delay="0"/>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heel(1)">
                                      <p:cBhvr>
                                        <p:cTn id="60" dur="1000"/>
                                        <p:tgtEl>
                                          <p:spTgt spid="2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par>
                                <p:cTn id="64" presetID="10" presetClass="exit" presetSubtype="0" fill="hold" grpId="1" nodeType="withEffect">
                                  <p:stCondLst>
                                    <p:cond delay="1000"/>
                                  </p:stCondLst>
                                  <p:childTnLst>
                                    <p:animEffect transition="out" filter="fade">
                                      <p:cBhvr>
                                        <p:cTn id="65" dur="500"/>
                                        <p:tgtEl>
                                          <p:spTgt spid="32"/>
                                        </p:tgtEl>
                                      </p:cBhvr>
                                    </p:animEffect>
                                    <p:set>
                                      <p:cBhvr>
                                        <p:cTn id="66"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7" restart="whenNotActive" fill="hold" evtFilter="cancelBubble" nodeType="interactiveSeq">
                <p:stCondLst>
                  <p:cond evt="onClick" delay="0">
                    <p:tgtEl>
                      <p:spTgt spid="19"/>
                    </p:tgtEl>
                  </p:cond>
                </p:stCondLst>
                <p:endSync evt="end" delay="0">
                  <p:rtn val="all"/>
                </p:endSync>
                <p:childTnLst>
                  <p:par>
                    <p:cTn id="68" fill="hold">
                      <p:stCondLst>
                        <p:cond delay="0"/>
                      </p:stCondLst>
                      <p:childTnLst>
                        <p:par>
                          <p:cTn id="69" fill="hold">
                            <p:stCondLst>
                              <p:cond delay="0"/>
                            </p:stCondLst>
                            <p:childTnLst>
                              <p:par>
                                <p:cTn id="70" presetID="32" presetClass="emph" presetSubtype="0" fill="hold" grpId="1" nodeType="withEffect">
                                  <p:stCondLst>
                                    <p:cond delay="0"/>
                                  </p:stCondLst>
                                  <p:childTnLst>
                                    <p:animRot by="120000">
                                      <p:cBhvr>
                                        <p:cTn id="71" dur="100" fill="hold">
                                          <p:stCondLst>
                                            <p:cond delay="0"/>
                                          </p:stCondLst>
                                        </p:cTn>
                                        <p:tgtEl>
                                          <p:spTgt spid="19"/>
                                        </p:tgtEl>
                                        <p:attrNameLst>
                                          <p:attrName>r</p:attrName>
                                        </p:attrNameLst>
                                      </p:cBhvr>
                                    </p:animRot>
                                    <p:animRot by="-240000">
                                      <p:cBhvr>
                                        <p:cTn id="72" dur="200" fill="hold">
                                          <p:stCondLst>
                                            <p:cond delay="200"/>
                                          </p:stCondLst>
                                        </p:cTn>
                                        <p:tgtEl>
                                          <p:spTgt spid="19"/>
                                        </p:tgtEl>
                                        <p:attrNameLst>
                                          <p:attrName>r</p:attrName>
                                        </p:attrNameLst>
                                      </p:cBhvr>
                                    </p:animRot>
                                    <p:animRot by="240000">
                                      <p:cBhvr>
                                        <p:cTn id="73" dur="200" fill="hold">
                                          <p:stCondLst>
                                            <p:cond delay="400"/>
                                          </p:stCondLst>
                                        </p:cTn>
                                        <p:tgtEl>
                                          <p:spTgt spid="19"/>
                                        </p:tgtEl>
                                        <p:attrNameLst>
                                          <p:attrName>r</p:attrName>
                                        </p:attrNameLst>
                                      </p:cBhvr>
                                    </p:animRot>
                                    <p:animRot by="-240000">
                                      <p:cBhvr>
                                        <p:cTn id="74" dur="200" fill="hold">
                                          <p:stCondLst>
                                            <p:cond delay="600"/>
                                          </p:stCondLst>
                                        </p:cTn>
                                        <p:tgtEl>
                                          <p:spTgt spid="19"/>
                                        </p:tgtEl>
                                        <p:attrNameLst>
                                          <p:attrName>r</p:attrName>
                                        </p:attrNameLst>
                                      </p:cBhvr>
                                    </p:animRot>
                                    <p:animRot by="120000">
                                      <p:cBhvr>
                                        <p:cTn id="75" dur="200" fill="hold">
                                          <p:stCondLst>
                                            <p:cond delay="800"/>
                                          </p:stCondLst>
                                        </p:cTn>
                                        <p:tgtEl>
                                          <p:spTgt spid="19"/>
                                        </p:tgtEl>
                                        <p:attrNameLst>
                                          <p:attrName>r</p:attrName>
                                        </p:attrNameLst>
                                      </p:cBhvr>
                                    </p:animRot>
                                  </p:childTnLst>
                                </p:cTn>
                              </p:par>
                              <p:par>
                                <p:cTn id="76" presetID="10" presetClass="entr" presetSubtype="0"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childTnLst>
                                </p:cTn>
                              </p:par>
                              <p:par>
                                <p:cTn id="79" presetID="10" presetClass="exit" presetSubtype="0" fill="hold" grpId="1" nodeType="withEffect">
                                  <p:stCondLst>
                                    <p:cond delay="1000"/>
                                  </p:stCondLst>
                                  <p:childTnLst>
                                    <p:animEffect transition="out" filter="fade">
                                      <p:cBhvr>
                                        <p:cTn id="80" dur="500"/>
                                        <p:tgtEl>
                                          <p:spTgt spid="31"/>
                                        </p:tgtEl>
                                      </p:cBhvr>
                                    </p:animEffect>
                                    <p:set>
                                      <p:cBhvr>
                                        <p:cTn id="81"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21" grpId="0" animBg="1"/>
      <p:bldP spid="27" grpId="0" animBg="1"/>
      <p:bldP spid="10" grpId="0" animBg="1"/>
      <p:bldP spid="31" grpId="0"/>
      <p:bldP spid="31" grpId="1"/>
      <p:bldP spid="31" grpId="2"/>
      <p:bldP spid="31" grpId="3"/>
      <p:bldP spid="32" grpId="0"/>
      <p:bldP spid="32" grpId="1"/>
      <p:bldP spid="2" grpId="0"/>
      <p:bldP spid="20" grpId="0" animBg="1"/>
      <p:bldP spid="17" grpId="0"/>
      <p:bldP spid="18" grpId="0"/>
      <p:bldP spid="19" grpId="0" animBg="1"/>
      <p:bldP spid="19" grpId="1" animBg="1"/>
      <p:bldP spid="23" grpId="0" animBg="1"/>
      <p:bldP spid="23" grpId="1" animBg="1"/>
      <p:bldP spid="2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nswer 3">
            <a:extLst>
              <a:ext uri="{FF2B5EF4-FFF2-40B4-BE49-F238E27FC236}">
                <a16:creationId xmlns:a16="http://schemas.microsoft.com/office/drawing/2014/main" id="{F4AD4401-434D-4F67-B657-77D3F621D278}"/>
              </a:ext>
            </a:extLst>
          </p:cNvPr>
          <p:cNvSpPr/>
          <p:nvPr/>
        </p:nvSpPr>
        <p:spPr>
          <a:xfrm>
            <a:off x="5884813" y="4210629"/>
            <a:ext cx="1535987" cy="1120511"/>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567</a:t>
            </a:r>
          </a:p>
        </p:txBody>
      </p:sp>
      <p:sp>
        <p:nvSpPr>
          <p:cNvPr id="27" name="Yellow Circle"/>
          <p:cNvSpPr/>
          <p:nvPr/>
        </p:nvSpPr>
        <p:spPr>
          <a:xfrm>
            <a:off x="4086884" y="2837711"/>
            <a:ext cx="624245" cy="6242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a:t>
            </a:r>
          </a:p>
        </p:txBody>
      </p:sp>
      <p:sp>
        <p:nvSpPr>
          <p:cNvPr id="23" name="Answer 1">
            <a:extLst>
              <a:ext uri="{FF2B5EF4-FFF2-40B4-BE49-F238E27FC236}">
                <a16:creationId xmlns:a16="http://schemas.microsoft.com/office/drawing/2014/main" id="{B99A81FD-082F-4B15-A80E-1815A4412B24}"/>
              </a:ext>
            </a:extLst>
          </p:cNvPr>
          <p:cNvSpPr/>
          <p:nvPr/>
        </p:nvSpPr>
        <p:spPr>
          <a:xfrm>
            <a:off x="1685571" y="4211963"/>
            <a:ext cx="1535987" cy="1120511"/>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486</a:t>
            </a:r>
          </a:p>
        </p:txBody>
      </p:sp>
      <p:sp>
        <p:nvSpPr>
          <p:cNvPr id="21" name="Answer 2">
            <a:extLst>
              <a:ext uri="{FF2B5EF4-FFF2-40B4-BE49-F238E27FC236}">
                <a16:creationId xmlns:a16="http://schemas.microsoft.com/office/drawing/2014/main" id="{F4AD4401-434D-4F67-B657-77D3F621D278}"/>
              </a:ext>
            </a:extLst>
          </p:cNvPr>
          <p:cNvSpPr/>
          <p:nvPr/>
        </p:nvSpPr>
        <p:spPr>
          <a:xfrm>
            <a:off x="3785192" y="4210629"/>
            <a:ext cx="1535987" cy="1120511"/>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289</a:t>
            </a:r>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Quiz</a:t>
            </a:r>
          </a:p>
        </p:txBody>
      </p:sp>
      <p:sp>
        <p:nvSpPr>
          <p:cNvPr id="31" name="Try Again!">
            <a:extLst>
              <a:ext uri="{FF2B5EF4-FFF2-40B4-BE49-F238E27FC236}">
                <a16:creationId xmlns:a16="http://schemas.microsoft.com/office/drawing/2014/main" id="{3784DBBA-BA0C-4D88-B64F-C69898662580}"/>
              </a:ext>
            </a:extLst>
          </p:cNvPr>
          <p:cNvSpPr txBox="1"/>
          <p:nvPr/>
        </p:nvSpPr>
        <p:spPr>
          <a:xfrm>
            <a:off x="864240" y="5589871"/>
            <a:ext cx="7394575" cy="461665"/>
          </a:xfrm>
          <a:prstGeom prst="rect">
            <a:avLst/>
          </a:prstGeom>
          <a:noFill/>
        </p:spPr>
        <p:txBody>
          <a:bodyPr wrap="square" rtlCol="0">
            <a:spAutoFit/>
          </a:bodyPr>
          <a:lstStyle/>
          <a:p>
            <a:pPr algn="ctr"/>
            <a:r>
              <a:rPr lang="en-GB" sz="2400" dirty="0"/>
              <a:t>Try again!</a:t>
            </a:r>
          </a:p>
        </p:txBody>
      </p:sp>
      <p:sp>
        <p:nvSpPr>
          <p:cNvPr id="32" name="Correct!">
            <a:extLst>
              <a:ext uri="{FF2B5EF4-FFF2-40B4-BE49-F238E27FC236}">
                <a16:creationId xmlns:a16="http://schemas.microsoft.com/office/drawing/2014/main" id="{47D62B31-A843-4711-A22B-0A520861B3A2}"/>
              </a:ext>
            </a:extLst>
          </p:cNvPr>
          <p:cNvSpPr txBox="1"/>
          <p:nvPr/>
        </p:nvSpPr>
        <p:spPr>
          <a:xfrm>
            <a:off x="865658" y="5581060"/>
            <a:ext cx="7394575" cy="461665"/>
          </a:xfrm>
          <a:prstGeom prst="rect">
            <a:avLst/>
          </a:prstGeom>
          <a:noFill/>
        </p:spPr>
        <p:txBody>
          <a:bodyPr wrap="square" rtlCol="0">
            <a:spAutoFit/>
          </a:bodyPr>
          <a:lstStyle/>
          <a:p>
            <a:pPr algn="ctr"/>
            <a:r>
              <a:rPr lang="en-GB" sz="2400" dirty="0"/>
              <a:t>Correct!</a:t>
            </a:r>
          </a:p>
        </p:txBody>
      </p:sp>
      <p:grpSp>
        <p:nvGrpSpPr>
          <p:cNvPr id="13" name="Group 12"/>
          <p:cNvGrpSpPr/>
          <p:nvPr/>
        </p:nvGrpSpPr>
        <p:grpSpPr>
          <a:xfrm>
            <a:off x="3221558" y="2646892"/>
            <a:ext cx="521015" cy="954107"/>
            <a:chOff x="1812100" y="3501654"/>
            <a:chExt cx="918274" cy="954107"/>
          </a:xfrm>
        </p:grpSpPr>
        <p:sp>
          <p:nvSpPr>
            <p:cNvPr id="14" name="TextBox 13"/>
            <p:cNvSpPr txBox="1"/>
            <p:nvPr/>
          </p:nvSpPr>
          <p:spPr>
            <a:xfrm>
              <a:off x="1812100" y="3501654"/>
              <a:ext cx="918274" cy="954107"/>
            </a:xfrm>
            <a:prstGeom prst="rect">
              <a:avLst/>
            </a:prstGeom>
            <a:noFill/>
          </p:spPr>
          <p:txBody>
            <a:bodyPr wrap="square" rtlCol="0">
              <a:spAutoFit/>
            </a:bodyPr>
            <a:lstStyle/>
            <a:p>
              <a:pPr algn="ctr"/>
              <a:r>
                <a:rPr lang="en-GB" sz="2800" b="1" dirty="0"/>
                <a:t>5</a:t>
              </a:r>
            </a:p>
            <a:p>
              <a:pPr algn="ctr"/>
              <a:r>
                <a:rPr lang="en-GB" sz="2800" b="1" dirty="0"/>
                <a:t>7</a:t>
              </a:r>
            </a:p>
          </p:txBody>
        </p:sp>
        <p:cxnSp>
          <p:nvCxnSpPr>
            <p:cNvPr id="15" name="Straight Connector 14"/>
            <p:cNvCxnSpPr/>
            <p:nvPr/>
          </p:nvCxnSpPr>
          <p:spPr>
            <a:xfrm>
              <a:off x="2068346" y="3979764"/>
              <a:ext cx="355035" cy="2131"/>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2" name="Rectangle 1"/>
          <p:cNvSpPr/>
          <p:nvPr/>
        </p:nvSpPr>
        <p:spPr>
          <a:xfrm>
            <a:off x="755650" y="1722779"/>
            <a:ext cx="7632700" cy="430887"/>
          </a:xfrm>
          <a:prstGeom prst="rect">
            <a:avLst/>
          </a:prstGeom>
        </p:spPr>
        <p:txBody>
          <a:bodyPr wrap="square">
            <a:spAutoFit/>
          </a:bodyPr>
          <a:lstStyle/>
          <a:p>
            <a:pPr lvl="0" algn="ctr">
              <a:defRPr/>
            </a:pPr>
            <a:r>
              <a:rPr lang="en-GB" sz="2200" dirty="0">
                <a:solidFill>
                  <a:srgbClr val="1C1C1C"/>
                </a:solidFill>
              </a:rPr>
              <a:t>What is the missing number in this fraction calculation?</a:t>
            </a:r>
          </a:p>
        </p:txBody>
      </p:sp>
      <p:sp>
        <p:nvSpPr>
          <p:cNvPr id="20" name="Answer B">
            <a:extLst>
              <a:ext uri="{FF2B5EF4-FFF2-40B4-BE49-F238E27FC236}">
                <a16:creationId xmlns:a16="http://schemas.microsoft.com/office/drawing/2014/main" id="{F4AD4401-434D-4F67-B657-77D3F621D278}"/>
              </a:ext>
            </a:extLst>
          </p:cNvPr>
          <p:cNvSpPr/>
          <p:nvPr/>
        </p:nvSpPr>
        <p:spPr>
          <a:xfrm>
            <a:off x="5884813" y="4226843"/>
            <a:ext cx="1535987" cy="1113108"/>
          </a:xfrm>
          <a:prstGeom prst="roundRect">
            <a:avLst>
              <a:gd name="adj" fmla="val 0"/>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p:txBody>
      </p:sp>
      <p:sp>
        <p:nvSpPr>
          <p:cNvPr id="17" name="TextBox 16"/>
          <p:cNvSpPr txBox="1"/>
          <p:nvPr/>
        </p:nvSpPr>
        <p:spPr>
          <a:xfrm>
            <a:off x="4597463" y="2815625"/>
            <a:ext cx="1309322" cy="584775"/>
          </a:xfrm>
          <a:prstGeom prst="rect">
            <a:avLst/>
          </a:prstGeom>
          <a:noFill/>
        </p:spPr>
        <p:txBody>
          <a:bodyPr wrap="square" rtlCol="0">
            <a:spAutoFit/>
          </a:bodyPr>
          <a:lstStyle/>
          <a:p>
            <a:pPr algn="ctr"/>
            <a:r>
              <a:rPr lang="en-GB" sz="3200" b="1" dirty="0"/>
              <a:t>= 405</a:t>
            </a:r>
          </a:p>
        </p:txBody>
      </p:sp>
      <p:sp>
        <p:nvSpPr>
          <p:cNvPr id="18" name="Rectangle 17"/>
          <p:cNvSpPr/>
          <p:nvPr/>
        </p:nvSpPr>
        <p:spPr>
          <a:xfrm>
            <a:off x="3610089" y="2754070"/>
            <a:ext cx="485235" cy="707886"/>
          </a:xfrm>
          <a:prstGeom prst="rect">
            <a:avLst/>
          </a:prstGeom>
        </p:spPr>
        <p:txBody>
          <a:bodyPr wrap="square">
            <a:spAutoFit/>
          </a:bodyPr>
          <a:lstStyle/>
          <a:p>
            <a:pPr lvl="0" algn="ctr">
              <a:defRPr/>
            </a:pPr>
            <a:r>
              <a:rPr lang="en-GB" sz="4000" dirty="0">
                <a:solidFill>
                  <a:srgbClr val="1C1C1C"/>
                </a:solidFill>
              </a:rPr>
              <a:t>÷</a:t>
            </a:r>
          </a:p>
        </p:txBody>
      </p:sp>
      <p:sp>
        <p:nvSpPr>
          <p:cNvPr id="28" name="Rectangle 27">
            <a:hlinkClick r:id="rId2" action="ppaction://hlinksldjump"/>
          </p:cNvPr>
          <p:cNvSpPr/>
          <p:nvPr/>
        </p:nvSpPr>
        <p:spPr>
          <a:xfrm>
            <a:off x="444616" y="5624739"/>
            <a:ext cx="2922332" cy="468086"/>
          </a:xfrm>
          <a:prstGeom prst="rect">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3"/>
                </a:solidFill>
              </a:rPr>
              <a:t>Choose another objective</a:t>
            </a:r>
          </a:p>
        </p:txBody>
      </p:sp>
      <p:sp>
        <p:nvSpPr>
          <p:cNvPr id="22" name="Pentagon 12">
            <a:extLst>
              <a:ext uri="{FF2B5EF4-FFF2-40B4-BE49-F238E27FC236}">
                <a16:creationId xmlns:a16="http://schemas.microsoft.com/office/drawing/2014/main" id="{81476A7B-076C-49A9-BF9B-8C4E92AFD1A7}"/>
              </a:ext>
            </a:extLst>
          </p:cNvPr>
          <p:cNvSpPr/>
          <p:nvPr/>
        </p:nvSpPr>
        <p:spPr>
          <a:xfrm flipH="1">
            <a:off x="4371701" y="765175"/>
            <a:ext cx="4325769"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Calculate fractions of an amount</a:t>
            </a:r>
          </a:p>
        </p:txBody>
      </p:sp>
    </p:spTree>
    <p:extLst>
      <p:ext uri="{BB962C8B-B14F-4D97-AF65-F5344CB8AC3E}">
        <p14:creationId xmlns:p14="http://schemas.microsoft.com/office/powerpoint/2010/main" val="349415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par>
                          <p:cTn id="26" fill="hold">
                            <p:stCondLst>
                              <p:cond delay="500"/>
                            </p:stCondLst>
                            <p:childTnLst>
                              <p:par>
                                <p:cTn id="27" presetID="10" presetClass="entr" presetSubtype="0" fill="hold" grpId="1"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right)">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23"/>
                    </p:tgtEl>
                  </p:cond>
                </p:stCondLst>
                <p:endSync evt="end" delay="0">
                  <p:rtn val="all"/>
                </p:endSync>
                <p:childTnLst>
                  <p:par>
                    <p:cTn id="42" fill="hold">
                      <p:stCondLst>
                        <p:cond delay="0"/>
                      </p:stCondLst>
                      <p:childTnLst>
                        <p:par>
                          <p:cTn id="43" fill="hold">
                            <p:stCondLst>
                              <p:cond delay="0"/>
                            </p:stCondLst>
                            <p:childTnLst>
                              <p:par>
                                <p:cTn id="44" presetID="32" presetClass="emph" presetSubtype="0" fill="hold" grpId="0" nodeType="clickEffect">
                                  <p:stCondLst>
                                    <p:cond delay="0"/>
                                  </p:stCondLst>
                                  <p:childTnLst>
                                    <p:animRot by="120000">
                                      <p:cBhvr>
                                        <p:cTn id="45" dur="100" fill="hold">
                                          <p:stCondLst>
                                            <p:cond delay="0"/>
                                          </p:stCondLst>
                                        </p:cTn>
                                        <p:tgtEl>
                                          <p:spTgt spid="23"/>
                                        </p:tgtEl>
                                        <p:attrNameLst>
                                          <p:attrName>r</p:attrName>
                                        </p:attrNameLst>
                                      </p:cBhvr>
                                    </p:animRot>
                                    <p:animRot by="-240000">
                                      <p:cBhvr>
                                        <p:cTn id="46" dur="200" fill="hold">
                                          <p:stCondLst>
                                            <p:cond delay="200"/>
                                          </p:stCondLst>
                                        </p:cTn>
                                        <p:tgtEl>
                                          <p:spTgt spid="23"/>
                                        </p:tgtEl>
                                        <p:attrNameLst>
                                          <p:attrName>r</p:attrName>
                                        </p:attrNameLst>
                                      </p:cBhvr>
                                    </p:animRot>
                                    <p:animRot by="240000">
                                      <p:cBhvr>
                                        <p:cTn id="47" dur="200" fill="hold">
                                          <p:stCondLst>
                                            <p:cond delay="400"/>
                                          </p:stCondLst>
                                        </p:cTn>
                                        <p:tgtEl>
                                          <p:spTgt spid="23"/>
                                        </p:tgtEl>
                                        <p:attrNameLst>
                                          <p:attrName>r</p:attrName>
                                        </p:attrNameLst>
                                      </p:cBhvr>
                                    </p:animRot>
                                    <p:animRot by="-240000">
                                      <p:cBhvr>
                                        <p:cTn id="48" dur="200" fill="hold">
                                          <p:stCondLst>
                                            <p:cond delay="600"/>
                                          </p:stCondLst>
                                        </p:cTn>
                                        <p:tgtEl>
                                          <p:spTgt spid="23"/>
                                        </p:tgtEl>
                                        <p:attrNameLst>
                                          <p:attrName>r</p:attrName>
                                        </p:attrNameLst>
                                      </p:cBhvr>
                                    </p:animRot>
                                    <p:animRot by="120000">
                                      <p:cBhvr>
                                        <p:cTn id="49" dur="200" fill="hold">
                                          <p:stCondLst>
                                            <p:cond delay="800"/>
                                          </p:stCondLst>
                                        </p:cTn>
                                        <p:tgtEl>
                                          <p:spTgt spid="23"/>
                                        </p:tgtEl>
                                        <p:attrNameLst>
                                          <p:attrName>r</p:attrName>
                                        </p:attrNameLst>
                                      </p:cBhvr>
                                    </p:animRot>
                                  </p:childTnLst>
                                </p:cTn>
                              </p:par>
                              <p:par>
                                <p:cTn id="50" presetID="10"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childTnLst>
                          </p:cTn>
                        </p:par>
                        <p:par>
                          <p:cTn id="53" fill="hold">
                            <p:stCondLst>
                              <p:cond delay="1000"/>
                            </p:stCondLst>
                            <p:childTnLst>
                              <p:par>
                                <p:cTn id="54" presetID="10" presetClass="exit" presetSubtype="0" fill="hold" grpId="1" nodeType="afterEffect">
                                  <p:stCondLst>
                                    <p:cond delay="0"/>
                                  </p:stCondLst>
                                  <p:childTnLst>
                                    <p:animEffect transition="out" filter="fade">
                                      <p:cBhvr>
                                        <p:cTn id="55" dur="500"/>
                                        <p:tgtEl>
                                          <p:spTgt spid="31"/>
                                        </p:tgtEl>
                                      </p:cBhvr>
                                    </p:animEffect>
                                    <p:set>
                                      <p:cBhvr>
                                        <p:cTn id="56"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7" restart="whenNotActive" fill="hold" evtFilter="cancelBubble" nodeType="interactiveSeq">
                <p:stCondLst>
                  <p:cond evt="onClick" delay="0">
                    <p:tgtEl>
                      <p:spTgt spid="21"/>
                    </p:tgtEl>
                  </p:cond>
                </p:stCondLst>
                <p:endSync evt="end" delay="0">
                  <p:rtn val="all"/>
                </p:endSync>
                <p:childTnLst>
                  <p:par>
                    <p:cTn id="58" fill="hold">
                      <p:stCondLst>
                        <p:cond delay="0"/>
                      </p:stCondLst>
                      <p:childTnLst>
                        <p:par>
                          <p:cTn id="59" fill="hold">
                            <p:stCondLst>
                              <p:cond delay="0"/>
                            </p:stCondLst>
                            <p:childTnLst>
                              <p:par>
                                <p:cTn id="60" presetID="32" presetClass="emph" presetSubtype="0" fill="hold" grpId="1" nodeType="clickEffect">
                                  <p:stCondLst>
                                    <p:cond delay="0"/>
                                  </p:stCondLst>
                                  <p:childTnLst>
                                    <p:animRot by="120000">
                                      <p:cBhvr>
                                        <p:cTn id="61" dur="100" fill="hold">
                                          <p:stCondLst>
                                            <p:cond delay="0"/>
                                          </p:stCondLst>
                                        </p:cTn>
                                        <p:tgtEl>
                                          <p:spTgt spid="21"/>
                                        </p:tgtEl>
                                        <p:attrNameLst>
                                          <p:attrName>r</p:attrName>
                                        </p:attrNameLst>
                                      </p:cBhvr>
                                    </p:animRot>
                                    <p:animRot by="-240000">
                                      <p:cBhvr>
                                        <p:cTn id="62" dur="200" fill="hold">
                                          <p:stCondLst>
                                            <p:cond delay="200"/>
                                          </p:stCondLst>
                                        </p:cTn>
                                        <p:tgtEl>
                                          <p:spTgt spid="21"/>
                                        </p:tgtEl>
                                        <p:attrNameLst>
                                          <p:attrName>r</p:attrName>
                                        </p:attrNameLst>
                                      </p:cBhvr>
                                    </p:animRot>
                                    <p:animRot by="240000">
                                      <p:cBhvr>
                                        <p:cTn id="63" dur="200" fill="hold">
                                          <p:stCondLst>
                                            <p:cond delay="400"/>
                                          </p:stCondLst>
                                        </p:cTn>
                                        <p:tgtEl>
                                          <p:spTgt spid="21"/>
                                        </p:tgtEl>
                                        <p:attrNameLst>
                                          <p:attrName>r</p:attrName>
                                        </p:attrNameLst>
                                      </p:cBhvr>
                                    </p:animRot>
                                    <p:animRot by="-240000">
                                      <p:cBhvr>
                                        <p:cTn id="64" dur="200" fill="hold">
                                          <p:stCondLst>
                                            <p:cond delay="600"/>
                                          </p:stCondLst>
                                        </p:cTn>
                                        <p:tgtEl>
                                          <p:spTgt spid="21"/>
                                        </p:tgtEl>
                                        <p:attrNameLst>
                                          <p:attrName>r</p:attrName>
                                        </p:attrNameLst>
                                      </p:cBhvr>
                                    </p:animRot>
                                    <p:animRot by="120000">
                                      <p:cBhvr>
                                        <p:cTn id="65" dur="200" fill="hold">
                                          <p:stCondLst>
                                            <p:cond delay="800"/>
                                          </p:stCondLst>
                                        </p:cTn>
                                        <p:tgtEl>
                                          <p:spTgt spid="21"/>
                                        </p:tgtEl>
                                        <p:attrNameLst>
                                          <p:attrName>r</p:attrName>
                                        </p:attrNameLst>
                                      </p:cBhvr>
                                    </p:animRot>
                                  </p:childTnLst>
                                </p:cTn>
                              </p:par>
                              <p:par>
                                <p:cTn id="66" presetID="10" presetClass="entr" presetSubtype="0" fill="hold" grpId="2"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par>
                                <p:cTn id="69" presetID="10" presetClass="exit" presetSubtype="0" fill="hold" grpId="3" nodeType="withEffect">
                                  <p:stCondLst>
                                    <p:cond delay="1000"/>
                                  </p:stCondLst>
                                  <p:childTnLst>
                                    <p:animEffect transition="out" filter="fade">
                                      <p:cBhvr>
                                        <p:cTn id="70" dur="500"/>
                                        <p:tgtEl>
                                          <p:spTgt spid="31"/>
                                        </p:tgtEl>
                                      </p:cBhvr>
                                    </p:animEffect>
                                    <p:set>
                                      <p:cBhvr>
                                        <p:cTn id="71"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2" restart="whenNotActive" fill="hold" evtFilter="cancelBubble" nodeType="interactiveSeq">
                <p:stCondLst>
                  <p:cond evt="onClick" delay="0">
                    <p:tgtEl>
                      <p:spTgt spid="19"/>
                    </p:tgtEl>
                  </p:cond>
                </p:stCondLst>
                <p:endSync evt="end" delay="0">
                  <p:rtn val="all"/>
                </p:endSync>
                <p:childTnLst>
                  <p:par>
                    <p:cTn id="73" fill="hold">
                      <p:stCondLst>
                        <p:cond delay="0"/>
                      </p:stCondLst>
                      <p:childTnLst>
                        <p:par>
                          <p:cTn id="74" fill="hold">
                            <p:stCondLst>
                              <p:cond delay="0"/>
                            </p:stCondLst>
                            <p:childTnLst>
                              <p:par>
                                <p:cTn id="75" presetID="21" presetClass="entr" presetSubtype="1"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heel(1)">
                                      <p:cBhvr>
                                        <p:cTn id="77" dur="1000"/>
                                        <p:tgtEl>
                                          <p:spTgt spid="20"/>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fade">
                                      <p:cBhvr>
                                        <p:cTn id="80" dur="500"/>
                                        <p:tgtEl>
                                          <p:spTgt spid="32"/>
                                        </p:tgtEl>
                                      </p:cBhvr>
                                    </p:animEffect>
                                  </p:childTnLst>
                                </p:cTn>
                              </p:par>
                            </p:childTnLst>
                          </p:cTn>
                        </p:par>
                        <p:par>
                          <p:cTn id="81" fill="hold">
                            <p:stCondLst>
                              <p:cond delay="1000"/>
                            </p:stCondLst>
                            <p:childTnLst>
                              <p:par>
                                <p:cTn id="82" presetID="10" presetClass="exit" presetSubtype="0" fill="hold" grpId="1" nodeType="afterEffect">
                                  <p:stCondLst>
                                    <p:cond delay="0"/>
                                  </p:stCondLst>
                                  <p:childTnLst>
                                    <p:animEffect transition="out" filter="fade">
                                      <p:cBhvr>
                                        <p:cTn id="83" dur="500"/>
                                        <p:tgtEl>
                                          <p:spTgt spid="32"/>
                                        </p:tgtEl>
                                      </p:cBhvr>
                                    </p:animEffect>
                                    <p:set>
                                      <p:cBhvr>
                                        <p:cTn id="84" dur="1" fill="hold">
                                          <p:stCondLst>
                                            <p:cond delay="499"/>
                                          </p:stCondLst>
                                        </p:cTn>
                                        <p:tgtEl>
                                          <p:spTgt spid="32"/>
                                        </p:tgtEl>
                                        <p:attrNameLst>
                                          <p:attrName>style.visibility</p:attrName>
                                        </p:attrNameLst>
                                      </p:cBhvr>
                                      <p:to>
                                        <p:strVal val="hidden"/>
                                      </p:to>
                                    </p:set>
                                  </p:childTnLst>
                                </p:cTn>
                              </p:par>
                            </p:childTnLst>
                          </p:cTn>
                        </p:par>
                        <p:par>
                          <p:cTn id="85" fill="hold">
                            <p:stCondLst>
                              <p:cond delay="1500"/>
                            </p:stCondLst>
                            <p:childTnLst>
                              <p:par>
                                <p:cTn id="86" presetID="22" presetClass="entr" presetSubtype="8" fill="hold" grpId="1" nodeType="after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wipe(left)">
                                      <p:cBhvr>
                                        <p:cTn id="88" dur="500"/>
                                        <p:tgtEl>
                                          <p:spTgt spid="28"/>
                                        </p:tgtEl>
                                      </p:cBhvr>
                                    </p:animEffect>
                                  </p:childTnLst>
                                </p:cTn>
                              </p:par>
                            </p:childTnLst>
                          </p:cTn>
                        </p:par>
                      </p:childTnLst>
                    </p:cTn>
                  </p:par>
                </p:childTnLst>
              </p:cTn>
              <p:nextCondLst>
                <p:cond evt="onClick" delay="0">
                  <p:tgtEl>
                    <p:spTgt spid="19"/>
                  </p:tgtEl>
                </p:cond>
              </p:nextCondLst>
            </p:seq>
            <p:seq concurrent="1" nextAc="seek">
              <p:cTn id="89" restart="whenNotActive" fill="hold" evtFilter="cancelBubble" nodeType="interactiveSeq">
                <p:stCondLst>
                  <p:cond evt="onClick" delay="0">
                    <p:tgtEl>
                      <p:spTgt spid="28"/>
                    </p:tgtEl>
                  </p:cond>
                </p:stCondLst>
                <p:endSync evt="end" delay="0">
                  <p:rtn val="all"/>
                </p:endSync>
                <p:childTnLst>
                  <p:par>
                    <p:cTn id="90" fill="hold">
                      <p:stCondLst>
                        <p:cond delay="0"/>
                      </p:stCondLst>
                      <p:childTnLst>
                        <p:par>
                          <p:cTn id="91" fill="hold">
                            <p:stCondLst>
                              <p:cond delay="0"/>
                            </p:stCondLst>
                            <p:childTnLst>
                              <p:par>
                                <p:cTn id="92" presetID="3" presetClass="emph" presetSubtype="2" fill="hold" grpId="0" nodeType="clickEffect">
                                  <p:stCondLst>
                                    <p:cond delay="0"/>
                                  </p:stCondLst>
                                  <p:childTnLst>
                                    <p:animClr clrSpc="rgb" dir="cw">
                                      <p:cBhvr override="childStyle">
                                        <p:cTn id="93" dur="2000" fill="hold"/>
                                        <p:tgtEl>
                                          <p:spTgt spid="28"/>
                                        </p:tgtEl>
                                        <p:attrNameLst>
                                          <p:attrName>style.color</p:attrName>
                                        </p:attrNameLst>
                                      </p:cBhvr>
                                      <p:to>
                                        <a:srgbClr val="AED289"/>
                                      </p:to>
                                    </p:animClr>
                                  </p:childTnLst>
                                </p:cTn>
                              </p:par>
                            </p:childTnLst>
                          </p:cTn>
                        </p:par>
                      </p:childTnLst>
                    </p:cTn>
                  </p:par>
                </p:childTnLst>
              </p:cTn>
              <p:nextCondLst>
                <p:cond evt="onClick" delay="0">
                  <p:tgtEl>
                    <p:spTgt spid="28"/>
                  </p:tgtEl>
                </p:cond>
              </p:nextCondLst>
            </p:seq>
          </p:childTnLst>
        </p:cTn>
      </p:par>
    </p:tnLst>
    <p:bldLst>
      <p:bldP spid="19" grpId="0" animBg="1"/>
      <p:bldP spid="27" grpId="0" animBg="1"/>
      <p:bldP spid="23" grpId="0" animBg="1"/>
      <p:bldP spid="23" grpId="1" animBg="1"/>
      <p:bldP spid="21" grpId="0" animBg="1"/>
      <p:bldP spid="21" grpId="1" animBg="1"/>
      <p:bldP spid="10" grpId="0" animBg="1"/>
      <p:bldP spid="31" grpId="0"/>
      <p:bldP spid="31" grpId="1"/>
      <p:bldP spid="31" grpId="2"/>
      <p:bldP spid="31" grpId="3"/>
      <p:bldP spid="32" grpId="0"/>
      <p:bldP spid="32" grpId="1"/>
      <p:bldP spid="2" grpId="0"/>
      <p:bldP spid="20" grpId="0" animBg="1"/>
      <p:bldP spid="17" grpId="0"/>
      <p:bldP spid="18" grpId="0"/>
      <p:bldP spid="28" grpId="0" animBg="1"/>
      <p:bldP spid="28" grpId="1" animBg="1"/>
      <p:bldP spid="2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entagon 12">
            <a:extLst>
              <a:ext uri="{FF2B5EF4-FFF2-40B4-BE49-F238E27FC236}">
                <a16:creationId xmlns:a16="http://schemas.microsoft.com/office/drawing/2014/main" id="{81476A7B-076C-49A9-BF9B-8C4E92AFD1A7}"/>
              </a:ext>
            </a:extLst>
          </p:cNvPr>
          <p:cNvSpPr/>
          <p:nvPr/>
        </p:nvSpPr>
        <p:spPr>
          <a:xfrm flipH="1">
            <a:off x="5469622" y="765175"/>
            <a:ext cx="3227850"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Calculate decimal equivalents of fractions</a:t>
            </a:r>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Revise</a:t>
            </a:r>
          </a:p>
        </p:txBody>
      </p:sp>
      <p:sp>
        <p:nvSpPr>
          <p:cNvPr id="2" name="Rectangle 1"/>
          <p:cNvSpPr/>
          <p:nvPr/>
        </p:nvSpPr>
        <p:spPr>
          <a:xfrm>
            <a:off x="688539" y="1591254"/>
            <a:ext cx="7699811" cy="584775"/>
          </a:xfrm>
          <a:prstGeom prst="rect">
            <a:avLst/>
          </a:prstGeom>
        </p:spPr>
        <p:txBody>
          <a:bodyPr wrap="square">
            <a:spAutoFit/>
          </a:bodyPr>
          <a:lstStyle/>
          <a:p>
            <a:r>
              <a:rPr lang="en-GB" sz="1600" dirty="0">
                <a:latin typeface="Twinkl" pitchFamily="50" charset="0"/>
              </a:rPr>
              <a:t>Every proper fraction has a decimal number equivalent which we can calculate by dividing the numerator by the denominator.</a:t>
            </a:r>
          </a:p>
        </p:txBody>
      </p:sp>
      <p:sp>
        <p:nvSpPr>
          <p:cNvPr id="5" name="Rectangle 4"/>
          <p:cNvSpPr/>
          <p:nvPr/>
        </p:nvSpPr>
        <p:spPr>
          <a:xfrm>
            <a:off x="688538" y="2192515"/>
            <a:ext cx="7699811" cy="338554"/>
          </a:xfrm>
          <a:prstGeom prst="rect">
            <a:avLst/>
          </a:prstGeom>
        </p:spPr>
        <p:txBody>
          <a:bodyPr wrap="square">
            <a:spAutoFit/>
          </a:bodyPr>
          <a:lstStyle/>
          <a:p>
            <a:r>
              <a:rPr lang="en-GB" sz="1600" dirty="0">
                <a:latin typeface="Twinkl" pitchFamily="50" charset="0"/>
              </a:rPr>
              <a:t>Common decimal equivalents of fractions can be learnt as facts:</a:t>
            </a:r>
          </a:p>
        </p:txBody>
      </p:sp>
      <mc:AlternateContent xmlns:mc="http://schemas.openxmlformats.org/markup-compatibility/2006" xmlns:a14="http://schemas.microsoft.com/office/drawing/2010/main">
        <mc:Choice Requires="a14">
          <p:graphicFrame>
            <p:nvGraphicFramePr>
              <p:cNvPr id="16" name="Table 15">
                <a:extLst>
                  <a:ext uri="{FF2B5EF4-FFF2-40B4-BE49-F238E27FC236}">
                    <a16:creationId xmlns:a16="http://schemas.microsoft.com/office/drawing/2014/main" id="{3C216A95-9937-4B03-B91B-2AF98D89B8B5}"/>
                  </a:ext>
                </a:extLst>
              </p:cNvPr>
              <p:cNvGraphicFramePr>
                <a:graphicFrameLocks noGrp="1"/>
              </p:cNvGraphicFramePr>
              <p:nvPr>
                <p:extLst>
                  <p:ext uri="{D42A27DB-BD31-4B8C-83A1-F6EECF244321}">
                    <p14:modId xmlns:p14="http://schemas.microsoft.com/office/powerpoint/2010/main" val="215407943"/>
                  </p:ext>
                </p:extLst>
              </p:nvPr>
            </p:nvGraphicFramePr>
            <p:xfrm>
              <a:off x="623354" y="2547555"/>
              <a:ext cx="7897290" cy="1049296"/>
            </p:xfrm>
            <a:graphic>
              <a:graphicData uri="http://schemas.openxmlformats.org/drawingml/2006/table">
                <a:tbl>
                  <a:tblPr firstRow="1" bandRow="1">
                    <a:tableStyleId>{5C22544A-7EE6-4342-B048-85BDC9FD1C3A}</a:tableStyleId>
                  </a:tblPr>
                  <a:tblGrid>
                    <a:gridCol w="1579458">
                      <a:extLst>
                        <a:ext uri="{9D8B030D-6E8A-4147-A177-3AD203B41FA5}">
                          <a16:colId xmlns:a16="http://schemas.microsoft.com/office/drawing/2014/main" val="912896660"/>
                        </a:ext>
                      </a:extLst>
                    </a:gridCol>
                    <a:gridCol w="1579458">
                      <a:extLst>
                        <a:ext uri="{9D8B030D-6E8A-4147-A177-3AD203B41FA5}">
                          <a16:colId xmlns:a16="http://schemas.microsoft.com/office/drawing/2014/main" val="897835580"/>
                        </a:ext>
                      </a:extLst>
                    </a:gridCol>
                    <a:gridCol w="1579458">
                      <a:extLst>
                        <a:ext uri="{9D8B030D-6E8A-4147-A177-3AD203B41FA5}">
                          <a16:colId xmlns:a16="http://schemas.microsoft.com/office/drawing/2014/main" val="2147720083"/>
                        </a:ext>
                      </a:extLst>
                    </a:gridCol>
                    <a:gridCol w="1579458">
                      <a:extLst>
                        <a:ext uri="{9D8B030D-6E8A-4147-A177-3AD203B41FA5}">
                          <a16:colId xmlns:a16="http://schemas.microsoft.com/office/drawing/2014/main" val="2932264307"/>
                        </a:ext>
                      </a:extLst>
                    </a:gridCol>
                    <a:gridCol w="1579458">
                      <a:extLst>
                        <a:ext uri="{9D8B030D-6E8A-4147-A177-3AD203B41FA5}">
                          <a16:colId xmlns:a16="http://schemas.microsoft.com/office/drawing/2014/main" val="2058556047"/>
                        </a:ext>
                      </a:extLst>
                    </a:gridCol>
                  </a:tblGrid>
                  <a:tr h="5218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latin typeface="Twinkl" pitchFamily="50" charset="0"/>
                            </a:rPr>
                            <a:t>Fraction</a:t>
                          </a:r>
                          <a:endParaRPr lang="en-GB" sz="2400" b="1" dirty="0">
                            <a:solidFill>
                              <a:schemeClr val="bg1"/>
                            </a:solidFill>
                            <a:latin typeface="Twinkl" pitchFamily="50"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7F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GB" sz="1800" b="0" i="1" u="none" strike="noStrike" kern="1200" cap="none" spc="0" normalizeH="0" baseline="0" noProof="0" smtClean="0">
                                      <a:ln>
                                        <a:noFill/>
                                      </a:ln>
                                      <a:solidFill>
                                        <a:srgbClr val="1C1C1C"/>
                                      </a:solidFill>
                                      <a:effectLst/>
                                      <a:uLnTx/>
                                      <a:uFillTx/>
                                      <a:latin typeface="Cambria Math" panose="02040503050406030204" pitchFamily="18" charset="0"/>
                                      <a:ea typeface="+mn-ea"/>
                                      <a:cs typeface="+mn-cs"/>
                                    </a:rPr>
                                  </m:ctrlPr>
                                </m:fPr>
                                <m:num>
                                  <m:r>
                                    <m:rPr>
                                      <m:nor/>
                                    </m:rPr>
                                    <a:rPr kumimoji="0" lang="en-GB" sz="1800" b="0" i="0" u="none" strike="noStrike" kern="1200" cap="none" spc="0" normalizeH="0" baseline="0" noProof="0" smtClean="0">
                                      <a:ln>
                                        <a:noFill/>
                                      </a:ln>
                                      <a:solidFill>
                                        <a:srgbClr val="1C1C1C"/>
                                      </a:solidFill>
                                      <a:effectLst/>
                                      <a:uLnTx/>
                                      <a:uFillTx/>
                                      <a:latin typeface="Twinkl" pitchFamily="50" charset="0"/>
                                      <a:ea typeface="+mn-ea"/>
                                      <a:cs typeface="+mn-cs"/>
                                    </a:rPr>
                                    <m:t>1</m:t>
                                  </m:r>
                                </m:num>
                                <m:den>
                                  <m:r>
                                    <m:rPr>
                                      <m:nor/>
                                    </m:rPr>
                                    <a:rPr kumimoji="0" lang="en-GB" sz="1800" b="0" i="0" u="none" strike="noStrike" kern="1200" cap="none" spc="0" normalizeH="0" baseline="0" noProof="0" smtClean="0">
                                      <a:ln>
                                        <a:noFill/>
                                      </a:ln>
                                      <a:solidFill>
                                        <a:srgbClr val="1C1C1C"/>
                                      </a:solidFill>
                                      <a:effectLst/>
                                      <a:uLnTx/>
                                      <a:uFillTx/>
                                      <a:latin typeface="Twinkl" pitchFamily="50" charset="0"/>
                                      <a:ea typeface="+mn-ea"/>
                                      <a:cs typeface="+mn-cs"/>
                                    </a:rPr>
                                    <m:t>2</m:t>
                                  </m:r>
                                </m:den>
                              </m:f>
                            </m:oMath>
                          </a14:m>
                          <a:r>
                            <a:rPr kumimoji="0" lang="en-GB" sz="1800" b="0" i="0" u="none" strike="noStrike" kern="1200" cap="none" spc="0" normalizeH="0" baseline="0" noProof="0" dirty="0">
                              <a:ln>
                                <a:noFill/>
                              </a:ln>
                              <a:solidFill>
                                <a:srgbClr val="1C1C1C"/>
                              </a:solidFill>
                              <a:effectLst/>
                              <a:uLnTx/>
                              <a:uFillTx/>
                              <a:latin typeface="Twinkl" pitchFamily="50" charset="0"/>
                              <a:ea typeface="+mn-ea"/>
                              <a:cs typeface="+mn-cs"/>
                            </a:rPr>
                            <a:t> </a:t>
                          </a:r>
                          <a:endParaRPr lang="en-GB" altLang="en-US" sz="1400" b="0" dirty="0">
                            <a:solidFill>
                              <a:schemeClr val="bg1"/>
                            </a:solidFill>
                            <a:latin typeface="Twinkl" pitchFamily="50"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B59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GB" sz="1800" b="0" i="1" u="none" strike="noStrike" kern="1200" cap="none" spc="0" normalizeH="0" baseline="0" noProof="0" smtClean="0">
                                      <a:ln>
                                        <a:noFill/>
                                      </a:ln>
                                      <a:solidFill>
                                        <a:srgbClr val="1C1C1C"/>
                                      </a:solidFill>
                                      <a:effectLst/>
                                      <a:uLnTx/>
                                      <a:uFillTx/>
                                      <a:latin typeface="Cambria Math" panose="02040503050406030204" pitchFamily="18" charset="0"/>
                                      <a:ea typeface="+mn-ea"/>
                                      <a:cs typeface="+mn-cs"/>
                                    </a:rPr>
                                  </m:ctrlPr>
                                </m:fPr>
                                <m:num>
                                  <m:r>
                                    <m:rPr>
                                      <m:nor/>
                                    </m:rPr>
                                    <a:rPr kumimoji="0" lang="en-GB" sz="1800" b="0" i="0" u="none" strike="noStrike" kern="1200" cap="none" spc="0" normalizeH="0" baseline="0" noProof="0" smtClean="0">
                                      <a:ln>
                                        <a:noFill/>
                                      </a:ln>
                                      <a:solidFill>
                                        <a:srgbClr val="1C1C1C"/>
                                      </a:solidFill>
                                      <a:effectLst/>
                                      <a:uLnTx/>
                                      <a:uFillTx/>
                                      <a:latin typeface="Twinkl" pitchFamily="50" charset="0"/>
                                      <a:ea typeface="+mn-ea"/>
                                      <a:cs typeface="+mn-cs"/>
                                    </a:rPr>
                                    <m:t>1</m:t>
                                  </m:r>
                                </m:num>
                                <m:den>
                                  <m:r>
                                    <m:rPr>
                                      <m:nor/>
                                    </m:rPr>
                                    <a:rPr kumimoji="0" lang="en-GB" sz="1800" b="0" i="0" u="none" strike="noStrike" kern="1200" cap="none" spc="0" normalizeH="0" baseline="0" noProof="0" smtClean="0">
                                      <a:ln>
                                        <a:noFill/>
                                      </a:ln>
                                      <a:solidFill>
                                        <a:srgbClr val="1C1C1C"/>
                                      </a:solidFill>
                                      <a:effectLst/>
                                      <a:uLnTx/>
                                      <a:uFillTx/>
                                      <a:latin typeface="Twinkl" pitchFamily="50" charset="0"/>
                                      <a:ea typeface="+mn-ea"/>
                                      <a:cs typeface="+mn-cs"/>
                                    </a:rPr>
                                    <m:t>4</m:t>
                                  </m:r>
                                </m:den>
                              </m:f>
                            </m:oMath>
                          </a14:m>
                          <a:r>
                            <a:rPr kumimoji="0" lang="en-GB" sz="1800" b="0" i="0" u="none" strike="noStrike" kern="1200" cap="none" spc="0" normalizeH="0" baseline="0" noProof="0">
                              <a:ln>
                                <a:noFill/>
                              </a:ln>
                              <a:solidFill>
                                <a:srgbClr val="1C1C1C"/>
                              </a:solidFill>
                              <a:effectLst/>
                              <a:uLnTx/>
                              <a:uFillTx/>
                              <a:latin typeface="Twinkl" pitchFamily="50" charset="0"/>
                              <a:ea typeface="+mn-ea"/>
                              <a:cs typeface="+mn-cs"/>
                            </a:rPr>
                            <a:t> </a:t>
                          </a:r>
                          <a:endParaRPr lang="en-GB" altLang="en-US" sz="1400" b="0">
                            <a:solidFill>
                              <a:schemeClr val="bg1"/>
                            </a:solidFill>
                            <a:latin typeface="Twinkl" pitchFamily="50"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B59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GB" sz="1800" b="0" i="1" u="none" strike="noStrike" kern="1200" cap="none" spc="0" normalizeH="0" baseline="0" noProof="0" smtClean="0">
                                      <a:ln>
                                        <a:noFill/>
                                      </a:ln>
                                      <a:solidFill>
                                        <a:srgbClr val="1C1C1C"/>
                                      </a:solidFill>
                                      <a:effectLst/>
                                      <a:uLnTx/>
                                      <a:uFillTx/>
                                      <a:latin typeface="Cambria Math" panose="02040503050406030204" pitchFamily="18" charset="0"/>
                                      <a:ea typeface="+mn-ea"/>
                                      <a:cs typeface="+mn-cs"/>
                                    </a:rPr>
                                  </m:ctrlPr>
                                </m:fPr>
                                <m:num>
                                  <m:r>
                                    <m:rPr>
                                      <m:nor/>
                                    </m:rPr>
                                    <a:rPr kumimoji="0" lang="en-GB" sz="1800" b="0" i="0" u="none" strike="noStrike" kern="1200" cap="none" spc="0" normalizeH="0" baseline="0" noProof="0" smtClean="0">
                                      <a:ln>
                                        <a:noFill/>
                                      </a:ln>
                                      <a:solidFill>
                                        <a:srgbClr val="1C1C1C"/>
                                      </a:solidFill>
                                      <a:effectLst/>
                                      <a:uLnTx/>
                                      <a:uFillTx/>
                                      <a:latin typeface="Twinkl" pitchFamily="50" charset="0"/>
                                      <a:ea typeface="+mn-ea"/>
                                      <a:cs typeface="+mn-cs"/>
                                    </a:rPr>
                                    <m:t>1</m:t>
                                  </m:r>
                                </m:num>
                                <m:den>
                                  <m:r>
                                    <m:rPr>
                                      <m:nor/>
                                    </m:rPr>
                                    <a:rPr kumimoji="0" lang="en-GB" sz="1800" b="0" i="0" u="none" strike="noStrike" kern="1200" cap="none" spc="0" normalizeH="0" baseline="0" noProof="0" smtClean="0">
                                      <a:ln>
                                        <a:noFill/>
                                      </a:ln>
                                      <a:solidFill>
                                        <a:srgbClr val="1C1C1C"/>
                                      </a:solidFill>
                                      <a:effectLst/>
                                      <a:uLnTx/>
                                      <a:uFillTx/>
                                      <a:latin typeface="Twinkl" pitchFamily="50" charset="0"/>
                                      <a:ea typeface="+mn-ea"/>
                                      <a:cs typeface="+mn-cs"/>
                                    </a:rPr>
                                    <m:t>10</m:t>
                                  </m:r>
                                </m:den>
                              </m:f>
                            </m:oMath>
                          </a14:m>
                          <a:r>
                            <a:rPr kumimoji="0" lang="en-GB" sz="1800" b="0" i="0" u="none" strike="noStrike" kern="1200" cap="none" spc="0" normalizeH="0" baseline="0" noProof="0">
                              <a:ln>
                                <a:noFill/>
                              </a:ln>
                              <a:solidFill>
                                <a:srgbClr val="1C1C1C"/>
                              </a:solidFill>
                              <a:effectLst/>
                              <a:uLnTx/>
                              <a:uFillTx/>
                              <a:latin typeface="Twinkl" pitchFamily="50" charset="0"/>
                              <a:ea typeface="+mn-ea"/>
                              <a:cs typeface="+mn-cs"/>
                            </a:rPr>
                            <a:t> </a:t>
                          </a:r>
                          <a:endParaRPr lang="en-GB" altLang="en-US" sz="1400" b="0">
                            <a:solidFill>
                              <a:schemeClr val="bg1"/>
                            </a:solidFill>
                            <a:latin typeface="Twinkl" pitchFamily="50"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B59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GB" sz="1800" b="0" i="1" u="none" strike="noStrike" kern="1200" cap="none" spc="0" normalizeH="0" baseline="0" noProof="0" smtClean="0">
                                      <a:ln>
                                        <a:noFill/>
                                      </a:ln>
                                      <a:solidFill>
                                        <a:srgbClr val="1C1C1C"/>
                                      </a:solidFill>
                                      <a:effectLst/>
                                      <a:uLnTx/>
                                      <a:uFillTx/>
                                      <a:latin typeface="Cambria Math" panose="02040503050406030204" pitchFamily="18" charset="0"/>
                                      <a:ea typeface="+mn-ea"/>
                                      <a:cs typeface="+mn-cs"/>
                                    </a:rPr>
                                  </m:ctrlPr>
                                </m:fPr>
                                <m:num>
                                  <m:r>
                                    <m:rPr>
                                      <m:nor/>
                                    </m:rPr>
                                    <a:rPr kumimoji="0" lang="en-GB" sz="1800" b="0" i="0" u="none" strike="noStrike" kern="1200" cap="none" spc="0" normalizeH="0" baseline="0" noProof="0" smtClean="0">
                                      <a:ln>
                                        <a:noFill/>
                                      </a:ln>
                                      <a:solidFill>
                                        <a:srgbClr val="1C1C1C"/>
                                      </a:solidFill>
                                      <a:effectLst/>
                                      <a:uLnTx/>
                                      <a:uFillTx/>
                                      <a:latin typeface="Twinkl" pitchFamily="50" charset="0"/>
                                      <a:ea typeface="+mn-ea"/>
                                      <a:cs typeface="+mn-cs"/>
                                    </a:rPr>
                                    <m:t>1</m:t>
                                  </m:r>
                                </m:num>
                                <m:den>
                                  <m:r>
                                    <m:rPr>
                                      <m:nor/>
                                    </m:rPr>
                                    <a:rPr kumimoji="0" lang="en-GB" sz="1800" b="0" i="0" u="none" strike="noStrike" kern="1200" cap="none" spc="0" normalizeH="0" baseline="0" noProof="0" smtClean="0">
                                      <a:ln>
                                        <a:noFill/>
                                      </a:ln>
                                      <a:solidFill>
                                        <a:srgbClr val="1C1C1C"/>
                                      </a:solidFill>
                                      <a:effectLst/>
                                      <a:uLnTx/>
                                      <a:uFillTx/>
                                      <a:latin typeface="Twinkl" pitchFamily="50" charset="0"/>
                                      <a:ea typeface="+mn-ea"/>
                                      <a:cs typeface="+mn-cs"/>
                                    </a:rPr>
                                    <m:t>5</m:t>
                                  </m:r>
                                </m:den>
                              </m:f>
                            </m:oMath>
                          </a14:m>
                          <a:r>
                            <a:rPr kumimoji="0" lang="en-GB" sz="1800" b="0" i="0" u="none" strike="noStrike" kern="1200" cap="none" spc="0" normalizeH="0" baseline="0" noProof="0">
                              <a:ln>
                                <a:noFill/>
                              </a:ln>
                              <a:solidFill>
                                <a:srgbClr val="1C1C1C"/>
                              </a:solidFill>
                              <a:effectLst/>
                              <a:uLnTx/>
                              <a:uFillTx/>
                              <a:latin typeface="Twinkl" pitchFamily="50" charset="0"/>
                              <a:ea typeface="+mn-ea"/>
                              <a:cs typeface="+mn-cs"/>
                            </a:rPr>
                            <a:t> </a:t>
                          </a:r>
                          <a:endParaRPr lang="en-GB" altLang="en-US" sz="1400" b="0">
                            <a:solidFill>
                              <a:schemeClr val="bg1"/>
                            </a:solidFill>
                            <a:latin typeface="Twinkl" pitchFamily="50"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B598"/>
                        </a:solidFill>
                      </a:tcPr>
                    </a:tc>
                    <a:extLst>
                      <a:ext uri="{0D108BD9-81ED-4DB2-BD59-A6C34878D82A}">
                        <a16:rowId xmlns:a16="http://schemas.microsoft.com/office/drawing/2014/main" val="4174783574"/>
                      </a:ext>
                    </a:extLst>
                  </a:tr>
                  <a:tr h="5218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latin typeface="Twinkl" pitchFamily="50" charset="0"/>
                            </a:rPr>
                            <a:t>Decimal</a:t>
                          </a:r>
                          <a:endParaRPr lang="en-GB" sz="2400" b="1" dirty="0">
                            <a:solidFill>
                              <a:schemeClr val="bg1"/>
                            </a:solidFill>
                            <a:latin typeface="Twinkl" pitchFamily="50"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7F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2000" i="0">
                              <a:solidFill>
                                <a:srgbClr val="1C1C1C"/>
                              </a:solidFill>
                              <a:latin typeface="Twinkl" pitchFamily="50" charset="0"/>
                            </a:rPr>
                            <a:t>0.5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B59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2000" b="0" i="0" u="none" strike="noStrike" kern="1200" cap="none" spc="0" normalizeH="0" baseline="0" noProof="0" dirty="0">
                              <a:ln>
                                <a:noFill/>
                              </a:ln>
                              <a:solidFill>
                                <a:srgbClr val="1C1C1C"/>
                              </a:solidFill>
                              <a:effectLst/>
                              <a:uLnTx/>
                              <a:uFillTx/>
                              <a:latin typeface="Twinkl" pitchFamily="50" charset="0"/>
                              <a:ea typeface="+mn-ea"/>
                              <a:cs typeface="+mn-cs"/>
                            </a:rPr>
                            <a:t>0.25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B59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2000" b="0" i="0" u="none" strike="noStrike" kern="1200" cap="none" spc="0" normalizeH="0" baseline="0" noProof="0" dirty="0">
                              <a:ln>
                                <a:noFill/>
                              </a:ln>
                              <a:solidFill>
                                <a:srgbClr val="1C1C1C"/>
                              </a:solidFill>
                              <a:effectLst/>
                              <a:uLnTx/>
                              <a:uFillTx/>
                              <a:latin typeface="Twinkl" pitchFamily="50" charset="0"/>
                              <a:ea typeface="+mn-ea"/>
                              <a:cs typeface="+mn-cs"/>
                            </a:rPr>
                            <a:t>0.1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B59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2000" b="0" i="0" u="none" strike="noStrike" kern="1200" cap="none" spc="0" normalizeH="0" baseline="0" noProof="0" dirty="0">
                              <a:ln>
                                <a:noFill/>
                              </a:ln>
                              <a:solidFill>
                                <a:srgbClr val="1C1C1C"/>
                              </a:solidFill>
                              <a:effectLst/>
                              <a:uLnTx/>
                              <a:uFillTx/>
                              <a:latin typeface="Twinkl" pitchFamily="50" charset="0"/>
                              <a:ea typeface="+mn-ea"/>
                              <a:cs typeface="+mn-cs"/>
                            </a:rPr>
                            <a:t>0.2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B598"/>
                        </a:solidFill>
                      </a:tcPr>
                    </a:tc>
                    <a:extLst>
                      <a:ext uri="{0D108BD9-81ED-4DB2-BD59-A6C34878D82A}">
                        <a16:rowId xmlns:a16="http://schemas.microsoft.com/office/drawing/2014/main" val="2832560158"/>
                      </a:ext>
                    </a:extLst>
                  </a:tr>
                </a:tbl>
              </a:graphicData>
            </a:graphic>
          </p:graphicFrame>
        </mc:Choice>
        <mc:Fallback xmlns="">
          <p:graphicFrame>
            <p:nvGraphicFramePr>
              <p:cNvPr id="16" name="Table 15">
                <a:extLst>
                  <a:ext uri="{FF2B5EF4-FFF2-40B4-BE49-F238E27FC236}">
                    <a16:creationId xmlns:a16="http://schemas.microsoft.com/office/drawing/2014/main" xmlns:a14="http://schemas.microsoft.com/office/drawing/2010/main" xmlns="" id="{3C216A95-9937-4B03-B91B-2AF98D89B8B5}"/>
                  </a:ext>
                </a:extLst>
              </p:cNvPr>
              <p:cNvGraphicFramePr>
                <a:graphicFrameLocks noGrp="1"/>
              </p:cNvGraphicFramePr>
              <p:nvPr>
                <p:extLst>
                  <p:ext uri="{D42A27DB-BD31-4B8C-83A1-F6EECF244321}">
                    <p14:modId xmlns:p14="http://schemas.microsoft.com/office/powerpoint/2010/main" val="215407943"/>
                  </p:ext>
                </p:extLst>
              </p:nvPr>
            </p:nvGraphicFramePr>
            <p:xfrm>
              <a:off x="623354" y="2547555"/>
              <a:ext cx="7897290" cy="1049296"/>
            </p:xfrm>
            <a:graphic>
              <a:graphicData uri="http://schemas.openxmlformats.org/drawingml/2006/table">
                <a:tbl>
                  <a:tblPr firstRow="1" bandRow="1">
                    <a:tableStyleId>{5C22544A-7EE6-4342-B048-85BDC9FD1C3A}</a:tableStyleId>
                  </a:tblPr>
                  <a:tblGrid>
                    <a:gridCol w="1579458">
                      <a:extLst>
                        <a:ext uri="{9D8B030D-6E8A-4147-A177-3AD203B41FA5}">
                          <a16:colId xmlns:a16="http://schemas.microsoft.com/office/drawing/2014/main" xmlns:a14="http://schemas.microsoft.com/office/drawing/2010/main" xmlns="" val="912896660"/>
                        </a:ext>
                      </a:extLst>
                    </a:gridCol>
                    <a:gridCol w="1579458">
                      <a:extLst>
                        <a:ext uri="{9D8B030D-6E8A-4147-A177-3AD203B41FA5}">
                          <a16:colId xmlns:a16="http://schemas.microsoft.com/office/drawing/2014/main" xmlns:a14="http://schemas.microsoft.com/office/drawing/2010/main" xmlns="" val="897835580"/>
                        </a:ext>
                      </a:extLst>
                    </a:gridCol>
                    <a:gridCol w="1579458">
                      <a:extLst>
                        <a:ext uri="{9D8B030D-6E8A-4147-A177-3AD203B41FA5}">
                          <a16:colId xmlns:a16="http://schemas.microsoft.com/office/drawing/2014/main" xmlns:a14="http://schemas.microsoft.com/office/drawing/2010/main" xmlns="" val="2147720083"/>
                        </a:ext>
                      </a:extLst>
                    </a:gridCol>
                    <a:gridCol w="1579458">
                      <a:extLst>
                        <a:ext uri="{9D8B030D-6E8A-4147-A177-3AD203B41FA5}">
                          <a16:colId xmlns:a16="http://schemas.microsoft.com/office/drawing/2014/main" xmlns:a14="http://schemas.microsoft.com/office/drawing/2010/main" xmlns="" val="2932264307"/>
                        </a:ext>
                      </a:extLst>
                    </a:gridCol>
                    <a:gridCol w="1579458">
                      <a:extLst>
                        <a:ext uri="{9D8B030D-6E8A-4147-A177-3AD203B41FA5}">
                          <a16:colId xmlns:a16="http://schemas.microsoft.com/office/drawing/2014/main" xmlns:a14="http://schemas.microsoft.com/office/drawing/2010/main" xmlns="" val="2058556047"/>
                        </a:ext>
                      </a:extLst>
                    </a:gridCol>
                  </a:tblGrid>
                  <a:tr h="52743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latin typeface="Twinkl" pitchFamily="50" charset="0"/>
                            </a:rPr>
                            <a:t>Fraction</a:t>
                          </a:r>
                          <a:endParaRPr lang="en-GB" sz="2400" b="1" dirty="0">
                            <a:solidFill>
                              <a:schemeClr val="bg1"/>
                            </a:solidFill>
                            <a:latin typeface="Twinkl" pitchFamily="50"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7F4D"/>
                        </a:solidFill>
                      </a:tcPr>
                    </a:tc>
                    <a:tc>
                      <a:txBody>
                        <a:bodyPr/>
                        <a:lstStyle/>
                        <a:p>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rotWithShape="0">
                          <a:blip r:embed="rId2"/>
                          <a:stretch>
                            <a:fillRect l="-100386" t="-1149" r="-301158" b="-109195"/>
                          </a:stretch>
                        </a:blipFill>
                      </a:tcPr>
                    </a:tc>
                    <a:tc>
                      <a:txBody>
                        <a:bodyPr/>
                        <a:lstStyle/>
                        <a:p>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rotWithShape="0">
                          <a:blip r:embed="rId2"/>
                          <a:stretch>
                            <a:fillRect l="-199615" t="-1149" r="-200000" b="-109195"/>
                          </a:stretch>
                        </a:blipFill>
                      </a:tcPr>
                    </a:tc>
                    <a:tc>
                      <a:txBody>
                        <a:bodyPr/>
                        <a:lstStyle/>
                        <a:p>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rotWithShape="0">
                          <a:blip r:embed="rId2"/>
                          <a:stretch>
                            <a:fillRect l="-300772" t="-1149" r="-100772" b="-109195"/>
                          </a:stretch>
                        </a:blipFill>
                      </a:tcPr>
                    </a:tc>
                    <a:tc>
                      <a:txBody>
                        <a:bodyPr/>
                        <a:lstStyle/>
                        <a:p>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rotWithShape="0">
                          <a:blip r:embed="rId2"/>
                          <a:stretch>
                            <a:fillRect l="-400772" t="-1149" r="-772" b="-109195"/>
                          </a:stretch>
                        </a:blipFill>
                      </a:tcPr>
                    </a:tc>
                    <a:extLst>
                      <a:ext uri="{0D108BD9-81ED-4DB2-BD59-A6C34878D82A}">
                        <a16:rowId xmlns:a16="http://schemas.microsoft.com/office/drawing/2014/main" xmlns:a14="http://schemas.microsoft.com/office/drawing/2010/main" xmlns="" val="4174783574"/>
                      </a:ext>
                    </a:extLst>
                  </a:tr>
                  <a:tr h="5218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latin typeface="Twinkl" pitchFamily="50" charset="0"/>
                            </a:rPr>
                            <a:t>Decimal</a:t>
                          </a:r>
                          <a:endParaRPr lang="en-GB" sz="2400" b="1" dirty="0">
                            <a:solidFill>
                              <a:schemeClr val="bg1"/>
                            </a:solidFill>
                            <a:latin typeface="Twinkl" pitchFamily="50"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7F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2000" i="0">
                              <a:solidFill>
                                <a:srgbClr val="1C1C1C"/>
                              </a:solidFill>
                              <a:latin typeface="Twinkl" pitchFamily="50" charset="0"/>
                            </a:rPr>
                            <a:t>0.5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B59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2000" b="0" i="0" u="none" strike="noStrike" kern="1200" cap="none" spc="0" normalizeH="0" baseline="0" noProof="0" dirty="0">
                              <a:ln>
                                <a:noFill/>
                              </a:ln>
                              <a:solidFill>
                                <a:srgbClr val="1C1C1C"/>
                              </a:solidFill>
                              <a:effectLst/>
                              <a:uLnTx/>
                              <a:uFillTx/>
                              <a:latin typeface="Twinkl" pitchFamily="50" charset="0"/>
                              <a:ea typeface="+mn-ea"/>
                              <a:cs typeface="+mn-cs"/>
                            </a:rPr>
                            <a:t>0.25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B59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2000" b="0" i="0" u="none" strike="noStrike" kern="1200" cap="none" spc="0" normalizeH="0" baseline="0" noProof="0" dirty="0">
                              <a:ln>
                                <a:noFill/>
                              </a:ln>
                              <a:solidFill>
                                <a:srgbClr val="1C1C1C"/>
                              </a:solidFill>
                              <a:effectLst/>
                              <a:uLnTx/>
                              <a:uFillTx/>
                              <a:latin typeface="Twinkl" pitchFamily="50" charset="0"/>
                              <a:ea typeface="+mn-ea"/>
                              <a:cs typeface="+mn-cs"/>
                            </a:rPr>
                            <a:t>0.1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B59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2000" b="0" i="0" u="none" strike="noStrike" kern="1200" cap="none" spc="0" normalizeH="0" baseline="0" noProof="0" dirty="0">
                              <a:ln>
                                <a:noFill/>
                              </a:ln>
                              <a:solidFill>
                                <a:srgbClr val="1C1C1C"/>
                              </a:solidFill>
                              <a:effectLst/>
                              <a:uLnTx/>
                              <a:uFillTx/>
                              <a:latin typeface="Twinkl" pitchFamily="50" charset="0"/>
                              <a:ea typeface="+mn-ea"/>
                              <a:cs typeface="+mn-cs"/>
                            </a:rPr>
                            <a:t>0.2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B598"/>
                        </a:solidFill>
                      </a:tcPr>
                    </a:tc>
                    <a:extLst>
                      <a:ext uri="{0D108BD9-81ED-4DB2-BD59-A6C34878D82A}">
                        <a16:rowId xmlns:a16="http://schemas.microsoft.com/office/drawing/2014/main" xmlns:a14="http://schemas.microsoft.com/office/drawing/2010/main" xmlns="" val="2832560158"/>
                      </a:ext>
                    </a:extLst>
                  </a:tr>
                </a:tbl>
              </a:graphicData>
            </a:graphic>
          </p:graphicFrame>
        </mc:Fallback>
      </mc:AlternateContent>
      <p:sp>
        <p:nvSpPr>
          <p:cNvPr id="8" name="Rectangle 7"/>
          <p:cNvSpPr/>
          <p:nvPr/>
        </p:nvSpPr>
        <p:spPr>
          <a:xfrm>
            <a:off x="676698" y="3673671"/>
            <a:ext cx="7914539" cy="646331"/>
          </a:xfrm>
          <a:prstGeom prst="rect">
            <a:avLst/>
          </a:prstGeom>
        </p:spPr>
        <p:txBody>
          <a:bodyPr wrap="square">
            <a:spAutoFit/>
          </a:bodyPr>
          <a:lstStyle/>
          <a:p>
            <a:r>
              <a:rPr lang="en-GB" dirty="0">
                <a:latin typeface="Twinkl" pitchFamily="50" charset="0"/>
              </a:rPr>
              <a:t>We can calculate the decimal equivalents of trickier fractions using written methods of division:</a:t>
            </a:r>
          </a:p>
        </p:txBody>
      </p:sp>
      <p:graphicFrame>
        <p:nvGraphicFramePr>
          <p:cNvPr id="20" name="Table 19">
            <a:extLst>
              <a:ext uri="{FF2B5EF4-FFF2-40B4-BE49-F238E27FC236}">
                <a16:creationId xmlns:a16="http://schemas.microsoft.com/office/drawing/2014/main" id="{799174B9-C287-4081-A91B-3F64FFAE8CDF}"/>
              </a:ext>
            </a:extLst>
          </p:cNvPr>
          <p:cNvGraphicFramePr>
            <a:graphicFrameLocks noGrp="1"/>
          </p:cNvGraphicFramePr>
          <p:nvPr>
            <p:extLst>
              <p:ext uri="{D42A27DB-BD31-4B8C-83A1-F6EECF244321}">
                <p14:modId xmlns:p14="http://schemas.microsoft.com/office/powerpoint/2010/main" val="1508866754"/>
              </p:ext>
            </p:extLst>
          </p:nvPr>
        </p:nvGraphicFramePr>
        <p:xfrm>
          <a:off x="1567717" y="4513803"/>
          <a:ext cx="2012950" cy="1130301"/>
        </p:xfrm>
        <a:graphic>
          <a:graphicData uri="http://schemas.openxmlformats.org/drawingml/2006/table">
            <a:tbl>
              <a:tblPr firstRow="1" bandRow="1">
                <a:tableStyleId>{5C22544A-7EE6-4342-B048-85BDC9FD1C3A}</a:tableStyleId>
              </a:tblPr>
              <a:tblGrid>
                <a:gridCol w="402590">
                  <a:extLst>
                    <a:ext uri="{9D8B030D-6E8A-4147-A177-3AD203B41FA5}">
                      <a16:colId xmlns:a16="http://schemas.microsoft.com/office/drawing/2014/main" val="2858225759"/>
                    </a:ext>
                  </a:extLst>
                </a:gridCol>
                <a:gridCol w="402590">
                  <a:extLst>
                    <a:ext uri="{9D8B030D-6E8A-4147-A177-3AD203B41FA5}">
                      <a16:colId xmlns:a16="http://schemas.microsoft.com/office/drawing/2014/main" val="1953410760"/>
                    </a:ext>
                  </a:extLst>
                </a:gridCol>
                <a:gridCol w="402590">
                  <a:extLst>
                    <a:ext uri="{9D8B030D-6E8A-4147-A177-3AD203B41FA5}">
                      <a16:colId xmlns:a16="http://schemas.microsoft.com/office/drawing/2014/main" val="1636638199"/>
                    </a:ext>
                  </a:extLst>
                </a:gridCol>
                <a:gridCol w="402590">
                  <a:extLst>
                    <a:ext uri="{9D8B030D-6E8A-4147-A177-3AD203B41FA5}">
                      <a16:colId xmlns:a16="http://schemas.microsoft.com/office/drawing/2014/main" val="2781699038"/>
                    </a:ext>
                  </a:extLst>
                </a:gridCol>
                <a:gridCol w="402590">
                  <a:extLst>
                    <a:ext uri="{9D8B030D-6E8A-4147-A177-3AD203B41FA5}">
                      <a16:colId xmlns:a16="http://schemas.microsoft.com/office/drawing/2014/main" val="20000"/>
                    </a:ext>
                  </a:extLst>
                </a:gridCol>
              </a:tblGrid>
              <a:tr h="376767">
                <a:tc>
                  <a:txBody>
                    <a:bodyPr/>
                    <a:lstStyle/>
                    <a:p>
                      <a:pPr algn="ctr"/>
                      <a:endParaRPr lang="en-GB" sz="1400" b="1" dirty="0">
                        <a:solidFill>
                          <a:sysClr val="windowText" lastClr="000000"/>
                        </a:solidFill>
                        <a:latin typeface="Twinkl" pitchFamily="50" charset="0"/>
                      </a:endParaRPr>
                    </a:p>
                  </a:txBody>
                  <a:tcPr marL="54469" marR="54469" marT="27203" marB="27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0">
                          <a:solidFill>
                            <a:srgbClr val="ED743E"/>
                          </a:solidFill>
                          <a:latin typeface="Twinkl" pitchFamily="50" charset="0"/>
                        </a:rPr>
                        <a:t>0</a:t>
                      </a:r>
                      <a:endParaRPr lang="en-GB" sz="2000" b="0" dirty="0">
                        <a:solidFill>
                          <a:srgbClr val="ED743E"/>
                        </a:solidFill>
                        <a:latin typeface="Twinkl" pitchFamily="50" charset="0"/>
                      </a:endParaRPr>
                    </a:p>
                  </a:txBody>
                  <a:tcPr marL="54469" marR="54469" marT="27203" marB="27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0" dirty="0">
                          <a:solidFill>
                            <a:srgbClr val="ED743E"/>
                          </a:solidFill>
                          <a:latin typeface="Twinkl" pitchFamily="50" charset="0"/>
                        </a:rPr>
                        <a:t>5</a:t>
                      </a:r>
                    </a:p>
                  </a:txBody>
                  <a:tcPr marL="54469" marR="54469" marT="27203" marB="27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0" dirty="0">
                          <a:solidFill>
                            <a:srgbClr val="ED743E"/>
                          </a:solidFill>
                          <a:latin typeface="Twinkl" pitchFamily="50" charset="0"/>
                        </a:rPr>
                        <a:t>5</a:t>
                      </a:r>
                    </a:p>
                  </a:txBody>
                  <a:tcPr marL="54469" marR="54469" marT="27203" marB="27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0">
                          <a:solidFill>
                            <a:srgbClr val="ED743E"/>
                          </a:solidFill>
                          <a:latin typeface="Twinkl" pitchFamily="50" charset="0"/>
                        </a:rPr>
                        <a:t>5</a:t>
                      </a:r>
                      <a:endParaRPr lang="en-GB" sz="2000" b="0" dirty="0">
                        <a:solidFill>
                          <a:srgbClr val="ED743E"/>
                        </a:solidFill>
                        <a:latin typeface="Twinkl" pitchFamily="50" charset="0"/>
                      </a:endParaRPr>
                    </a:p>
                  </a:txBody>
                  <a:tcPr marL="54469" marR="54469" marT="27203" marB="27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6767">
                <a:tc>
                  <a:txBody>
                    <a:bodyPr/>
                    <a:lstStyle/>
                    <a:p>
                      <a:pPr algn="ctr"/>
                      <a:r>
                        <a:rPr lang="en-GB" sz="1800" b="0" dirty="0">
                          <a:solidFill>
                            <a:sysClr val="windowText" lastClr="000000"/>
                          </a:solidFill>
                          <a:latin typeface="Twinkl" pitchFamily="50" charset="0"/>
                        </a:rPr>
                        <a:t>9</a:t>
                      </a:r>
                    </a:p>
                  </a:txBody>
                  <a:tcPr marL="54469" marR="54469" marT="27203" marB="27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a:solidFill>
                            <a:sysClr val="windowText" lastClr="000000"/>
                          </a:solidFill>
                          <a:latin typeface="Twinkl" pitchFamily="50" charset="0"/>
                        </a:rPr>
                        <a:t>5</a:t>
                      </a:r>
                      <a:endParaRPr lang="en-GB" sz="1800" b="0" dirty="0">
                        <a:solidFill>
                          <a:sysClr val="windowText" lastClr="000000"/>
                        </a:solidFill>
                        <a:latin typeface="Twinkl" pitchFamily="50" charset="0"/>
                      </a:endParaRPr>
                    </a:p>
                  </a:txBody>
                  <a:tcPr marL="54469" marR="54469" marT="27203" marB="27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0" baseline="30000" dirty="0">
                          <a:solidFill>
                            <a:srgbClr val="ED743E"/>
                          </a:solidFill>
                          <a:latin typeface="Twinkl" pitchFamily="50" charset="0"/>
                        </a:rPr>
                        <a:t>5</a:t>
                      </a:r>
                      <a:r>
                        <a:rPr lang="en-GB" sz="1800" b="0" dirty="0">
                          <a:solidFill>
                            <a:sysClr val="windowText" lastClr="000000"/>
                          </a:solidFill>
                          <a:latin typeface="Twinkl" pitchFamily="50" charset="0"/>
                        </a:rPr>
                        <a:t>0</a:t>
                      </a:r>
                    </a:p>
                  </a:txBody>
                  <a:tcPr marL="54469" marR="54469" marT="27203" marB="27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0" baseline="30000" dirty="0">
                          <a:solidFill>
                            <a:srgbClr val="ED743E"/>
                          </a:solidFill>
                          <a:latin typeface="Twinkl" pitchFamily="50" charset="0"/>
                        </a:rPr>
                        <a:t>5</a:t>
                      </a:r>
                      <a:r>
                        <a:rPr lang="en-GB" sz="1800" b="0" dirty="0">
                          <a:solidFill>
                            <a:sysClr val="windowText" lastClr="000000"/>
                          </a:solidFill>
                          <a:latin typeface="Twinkl" pitchFamily="50" charset="0"/>
                        </a:rPr>
                        <a:t>0</a:t>
                      </a:r>
                    </a:p>
                  </a:txBody>
                  <a:tcPr marL="54469" marR="54469" marT="27203" marB="27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0" baseline="30000" dirty="0">
                          <a:solidFill>
                            <a:srgbClr val="ED743E"/>
                          </a:solidFill>
                          <a:latin typeface="Twinkl" pitchFamily="50" charset="0"/>
                        </a:rPr>
                        <a:t>5</a:t>
                      </a:r>
                      <a:r>
                        <a:rPr lang="en-GB" sz="1800" b="0" dirty="0">
                          <a:solidFill>
                            <a:sysClr val="windowText" lastClr="000000"/>
                          </a:solidFill>
                          <a:latin typeface="Twinkl" pitchFamily="50" charset="0"/>
                        </a:rPr>
                        <a:t>0</a:t>
                      </a:r>
                    </a:p>
                  </a:txBody>
                  <a:tcPr marL="54469" marR="54469" marT="27203" marB="27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6767">
                <a:tc>
                  <a:txBody>
                    <a:bodyPr/>
                    <a:lstStyle/>
                    <a:p>
                      <a:pPr algn="ctr"/>
                      <a:endParaRPr lang="en-GB" sz="1800" b="1" dirty="0">
                        <a:solidFill>
                          <a:srgbClr val="FF6161"/>
                        </a:solidFill>
                        <a:latin typeface="Twinkl" pitchFamily="50" charset="0"/>
                      </a:endParaRPr>
                    </a:p>
                  </a:txBody>
                  <a:tcPr marL="54469" marR="54469" marT="27203" marB="27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1" dirty="0">
                        <a:solidFill>
                          <a:srgbClr val="FF6161"/>
                        </a:solidFill>
                        <a:latin typeface="Twinkl" pitchFamily="50" charset="0"/>
                      </a:endParaRPr>
                    </a:p>
                  </a:txBody>
                  <a:tcPr marL="54469" marR="54469" marT="27203" marB="27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1" dirty="0">
                        <a:solidFill>
                          <a:srgbClr val="FF6161"/>
                        </a:solidFill>
                        <a:latin typeface="Twinkl" pitchFamily="50" charset="0"/>
                      </a:endParaRPr>
                    </a:p>
                  </a:txBody>
                  <a:tcPr marL="54469" marR="54469" marT="27203" marB="27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1" dirty="0">
                        <a:solidFill>
                          <a:srgbClr val="FF6161"/>
                        </a:solidFill>
                        <a:latin typeface="Twinkl" pitchFamily="50" charset="0"/>
                      </a:endParaRPr>
                    </a:p>
                  </a:txBody>
                  <a:tcPr marL="54469" marR="54469" marT="27203" marB="27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1" dirty="0">
                        <a:solidFill>
                          <a:srgbClr val="FF6161"/>
                        </a:solidFill>
                        <a:latin typeface="Twinkl" pitchFamily="50" charset="0"/>
                      </a:endParaRPr>
                    </a:p>
                  </a:txBody>
                  <a:tcPr marL="54469" marR="54469" marT="27203" marB="27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21" name="Straight Connector 20">
            <a:extLst>
              <a:ext uri="{FF2B5EF4-FFF2-40B4-BE49-F238E27FC236}">
                <a16:creationId xmlns:a16="http://schemas.microsoft.com/office/drawing/2014/main" id="{ABB73C5D-F300-4B62-9FBF-3A543993A33C}"/>
              </a:ext>
            </a:extLst>
          </p:cNvPr>
          <p:cNvCxnSpPr>
            <a:cxnSpLocks/>
          </p:cNvCxnSpPr>
          <p:nvPr/>
        </p:nvCxnSpPr>
        <p:spPr>
          <a:xfrm flipV="1">
            <a:off x="1978880" y="4883691"/>
            <a:ext cx="1617662"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564CFB5-EBEF-4CA1-B59B-1AC7FAB53F7A}"/>
              </a:ext>
            </a:extLst>
          </p:cNvPr>
          <p:cNvCxnSpPr>
            <a:cxnSpLocks/>
          </p:cNvCxnSpPr>
          <p:nvPr/>
        </p:nvCxnSpPr>
        <p:spPr>
          <a:xfrm>
            <a:off x="1978880" y="4883691"/>
            <a:ext cx="0" cy="390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BB1C730C-2C4B-4B09-9066-C22DA1522503}"/>
                  </a:ext>
                </a:extLst>
              </p:cNvPr>
              <p:cNvSpPr/>
              <p:nvPr/>
            </p:nvSpPr>
            <p:spPr>
              <a:xfrm>
                <a:off x="755650" y="4641397"/>
                <a:ext cx="776175" cy="875111"/>
              </a:xfrm>
              <a:prstGeom prst="rect">
                <a:avLst/>
              </a:prstGeom>
            </p:spPr>
            <p:txBody>
              <a:bodyPr wrap="none">
                <a:spAutoFit/>
              </a:bodyPr>
              <a:lstStyle/>
              <a:p>
                <a14:m>
                  <m:oMath xmlns:m="http://schemas.openxmlformats.org/officeDocument/2006/math">
                    <m:f>
                      <m:fPr>
                        <m:ctrlPr>
                          <a:rPr lang="en-GB" sz="3200" i="1">
                            <a:solidFill>
                              <a:srgbClr val="1C1C1C"/>
                            </a:solidFill>
                            <a:latin typeface="Cambria Math" panose="02040503050406030204" pitchFamily="18" charset="0"/>
                          </a:rPr>
                        </m:ctrlPr>
                      </m:fPr>
                      <m:num>
                        <m:r>
                          <m:rPr>
                            <m:nor/>
                          </m:rPr>
                          <a:rPr lang="en-GB" sz="3200" b="0" i="0" smtClean="0">
                            <a:solidFill>
                              <a:srgbClr val="1C1C1C"/>
                            </a:solidFill>
                            <a:latin typeface="Twinkl" pitchFamily="50" charset="0"/>
                          </a:rPr>
                          <m:t>5</m:t>
                        </m:r>
                      </m:num>
                      <m:den>
                        <m:r>
                          <m:rPr>
                            <m:nor/>
                          </m:rPr>
                          <a:rPr lang="en-GB" sz="3200" b="0" i="0" smtClean="0">
                            <a:solidFill>
                              <a:srgbClr val="1C1C1C"/>
                            </a:solidFill>
                            <a:latin typeface="Twinkl" pitchFamily="50" charset="0"/>
                          </a:rPr>
                          <m:t>9</m:t>
                        </m:r>
                      </m:den>
                    </m:f>
                  </m:oMath>
                </a14:m>
                <a:r>
                  <a:rPr lang="en-GB" sz="3200" dirty="0">
                    <a:latin typeface="Twinkl" pitchFamily="50" charset="0"/>
                  </a:rPr>
                  <a:t> =</a:t>
                </a:r>
                <a:endParaRPr lang="en-GB" dirty="0">
                  <a:latin typeface="Twinkl" pitchFamily="50" charset="0"/>
                </a:endParaRPr>
              </a:p>
            </p:txBody>
          </p:sp>
        </mc:Choice>
        <mc:Fallback xmlns="">
          <p:sp>
            <p:nvSpPr>
              <p:cNvPr id="23" name="Rectangle 22">
                <a:extLst>
                  <a:ext uri="{FF2B5EF4-FFF2-40B4-BE49-F238E27FC236}">
                    <a16:creationId xmlns:a16="http://schemas.microsoft.com/office/drawing/2014/main" xmlns:a14="http://schemas.microsoft.com/office/drawing/2010/main" xmlns="" id="{BB1C730C-2C4B-4B09-9066-C22DA1522503}"/>
                  </a:ext>
                </a:extLst>
              </p:cNvPr>
              <p:cNvSpPr>
                <a:spLocks noRot="1" noChangeAspect="1" noMove="1" noResize="1" noEditPoints="1" noAdjustHandles="1" noChangeArrowheads="1" noChangeShapeType="1" noTextEdit="1"/>
              </p:cNvSpPr>
              <p:nvPr/>
            </p:nvSpPr>
            <p:spPr>
              <a:xfrm>
                <a:off x="755650" y="4641397"/>
                <a:ext cx="776175" cy="875111"/>
              </a:xfrm>
              <a:prstGeom prst="rect">
                <a:avLst/>
              </a:prstGeom>
              <a:blipFill rotWithShape="0">
                <a:blip r:embed="rId3"/>
                <a:stretch>
                  <a:fillRect r="-19685" b="-9722"/>
                </a:stretch>
              </a:blipFill>
            </p:spPr>
            <p:txBody>
              <a:bodyPr/>
              <a:lstStyle/>
              <a:p>
                <a:r>
                  <a:rPr lang="en-GB">
                    <a:noFill/>
                  </a:rPr>
                  <a:t> </a:t>
                </a:r>
              </a:p>
            </p:txBody>
          </p:sp>
        </mc:Fallback>
      </mc:AlternateContent>
      <p:sp>
        <p:nvSpPr>
          <p:cNvPr id="24" name="TextBox 23">
            <a:extLst>
              <a:ext uri="{FF2B5EF4-FFF2-40B4-BE49-F238E27FC236}">
                <a16:creationId xmlns:a16="http://schemas.microsoft.com/office/drawing/2014/main" id="{AD11CD94-7DE0-4153-9DC7-A0822149E7C6}"/>
              </a:ext>
            </a:extLst>
          </p:cNvPr>
          <p:cNvSpPr txBox="1"/>
          <p:nvPr/>
        </p:nvSpPr>
        <p:spPr>
          <a:xfrm>
            <a:off x="3744503" y="4098678"/>
            <a:ext cx="4643847" cy="1077218"/>
          </a:xfrm>
          <a:prstGeom prst="rect">
            <a:avLst/>
          </a:prstGeom>
          <a:noFill/>
        </p:spPr>
        <p:txBody>
          <a:bodyPr wrap="square" rtlCol="0">
            <a:spAutoFit/>
          </a:bodyPr>
          <a:lstStyle/>
          <a:p>
            <a:r>
              <a:rPr lang="en-GB" sz="1600" dirty="0">
                <a:latin typeface="Twinkl" pitchFamily="50" charset="0"/>
              </a:rPr>
              <a:t>Sometimes a decimal equivalent will keep going infinitely. This is called a recurring decimal. In these cases, you can round the decimal or use a dot to show the same digit is repeated.</a:t>
            </a:r>
          </a:p>
        </p:txBody>
      </p: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9C9DD0FE-6A0B-4C82-A389-749DBC316172}"/>
                  </a:ext>
                </a:extLst>
              </p:cNvPr>
              <p:cNvSpPr/>
              <p:nvPr/>
            </p:nvSpPr>
            <p:spPr>
              <a:xfrm>
                <a:off x="3744503" y="5352967"/>
                <a:ext cx="3792978" cy="483466"/>
              </a:xfrm>
              <a:prstGeom prst="rect">
                <a:avLst/>
              </a:prstGeom>
            </p:spPr>
            <p:txBody>
              <a:bodyPr wrap="square">
                <a:spAutoFit/>
              </a:bodyPr>
              <a:lstStyle/>
              <a:p>
                <a14:m>
                  <m:oMath xmlns:m="http://schemas.openxmlformats.org/officeDocument/2006/math">
                    <m:f>
                      <m:fPr>
                        <m:ctrlPr>
                          <a:rPr lang="en-GB" sz="1600" i="1" smtClean="0">
                            <a:solidFill>
                              <a:srgbClr val="1C1C1C"/>
                            </a:solidFill>
                            <a:latin typeface="Cambria Math" panose="02040503050406030204" pitchFamily="18" charset="0"/>
                          </a:rPr>
                        </m:ctrlPr>
                      </m:fPr>
                      <m:num>
                        <m:r>
                          <m:rPr>
                            <m:nor/>
                          </m:rPr>
                          <a:rPr lang="en-GB" sz="1600" b="0" i="0" smtClean="0">
                            <a:solidFill>
                              <a:srgbClr val="1C1C1C"/>
                            </a:solidFill>
                            <a:latin typeface="Twinkl" pitchFamily="50" charset="0"/>
                          </a:rPr>
                          <m:t>5</m:t>
                        </m:r>
                      </m:num>
                      <m:den>
                        <m:r>
                          <m:rPr>
                            <m:nor/>
                          </m:rPr>
                          <a:rPr lang="en-GB" sz="1600" b="0" i="0" smtClean="0">
                            <a:solidFill>
                              <a:srgbClr val="1C1C1C"/>
                            </a:solidFill>
                            <a:latin typeface="Twinkl" pitchFamily="50" charset="0"/>
                          </a:rPr>
                          <m:t>9</m:t>
                        </m:r>
                      </m:den>
                    </m:f>
                  </m:oMath>
                </a14:m>
                <a:r>
                  <a:rPr lang="en-GB" sz="1600" dirty="0">
                    <a:latin typeface="Twinkl" pitchFamily="50" charset="0"/>
                  </a:rPr>
                  <a:t> = 0.56 rounded to two decimal places</a:t>
                </a:r>
                <a:endParaRPr lang="en-GB" sz="2000" dirty="0">
                  <a:latin typeface="Twinkl" pitchFamily="50" charset="0"/>
                </a:endParaRPr>
              </a:p>
            </p:txBody>
          </p:sp>
        </mc:Choice>
        <mc:Fallback xmlns="">
          <p:sp>
            <p:nvSpPr>
              <p:cNvPr id="25" name="Rectangle 24">
                <a:extLst>
                  <a:ext uri="{FF2B5EF4-FFF2-40B4-BE49-F238E27FC236}">
                    <a16:creationId xmlns:a16="http://schemas.microsoft.com/office/drawing/2014/main" xmlns:a14="http://schemas.microsoft.com/office/drawing/2010/main" xmlns="" id="{9C9DD0FE-6A0B-4C82-A389-749DBC316172}"/>
                  </a:ext>
                </a:extLst>
              </p:cNvPr>
              <p:cNvSpPr>
                <a:spLocks noRot="1" noChangeAspect="1" noMove="1" noResize="1" noEditPoints="1" noAdjustHandles="1" noChangeArrowheads="1" noChangeShapeType="1" noTextEdit="1"/>
              </p:cNvSpPr>
              <p:nvPr/>
            </p:nvSpPr>
            <p:spPr>
              <a:xfrm>
                <a:off x="3744503" y="5352967"/>
                <a:ext cx="3792978" cy="483466"/>
              </a:xfrm>
              <a:prstGeom prst="rect">
                <a:avLst/>
              </a:prstGeom>
              <a:blipFill rotWithShape="0">
                <a:blip r:embed="rId4"/>
                <a:stretch>
                  <a:fillRect b="-37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7507985" y="5334708"/>
                <a:ext cx="915635" cy="532390"/>
              </a:xfrm>
              <a:prstGeom prst="rect">
                <a:avLst/>
              </a:prstGeom>
              <a:solidFill>
                <a:srgbClr val="ED7F4D"/>
              </a:solidFill>
            </p:spPr>
            <p:txBody>
              <a:bodyPr wrap="none">
                <a:spAutoFit/>
              </a:bodyPr>
              <a:lstStyle/>
              <a:p>
                <a14:m>
                  <m:oMath xmlns:m="http://schemas.openxmlformats.org/officeDocument/2006/math">
                    <m:f>
                      <m:fPr>
                        <m:ctrlPr>
                          <a:rPr lang="en-GB" b="1" i="1">
                            <a:solidFill>
                              <a:srgbClr val="1C1C1C"/>
                            </a:solidFill>
                            <a:latin typeface="Cambria Math" panose="02040503050406030204" pitchFamily="18" charset="0"/>
                          </a:rPr>
                        </m:ctrlPr>
                      </m:fPr>
                      <m:num>
                        <m:r>
                          <m:rPr>
                            <m:nor/>
                          </m:rPr>
                          <a:rPr lang="en-GB" b="1">
                            <a:solidFill>
                              <a:srgbClr val="1C1C1C"/>
                            </a:solidFill>
                            <a:latin typeface="Twinkl" pitchFamily="50" charset="0"/>
                          </a:rPr>
                          <m:t>5</m:t>
                        </m:r>
                      </m:num>
                      <m:den>
                        <m:r>
                          <m:rPr>
                            <m:nor/>
                          </m:rPr>
                          <a:rPr lang="en-GB" b="1">
                            <a:solidFill>
                              <a:srgbClr val="1C1C1C"/>
                            </a:solidFill>
                            <a:latin typeface="Twinkl" pitchFamily="50" charset="0"/>
                          </a:rPr>
                          <m:t>9</m:t>
                        </m:r>
                      </m:den>
                    </m:f>
                  </m:oMath>
                </a14:m>
                <a:r>
                  <a:rPr lang="en-GB" b="1" dirty="0">
                    <a:latin typeface="Twinkl" pitchFamily="50" charset="0"/>
                  </a:rPr>
                  <a:t> = 0.</a:t>
                </a:r>
                <a14:m>
                  <m:oMath xmlns:m="http://schemas.openxmlformats.org/officeDocument/2006/math">
                    <m:acc>
                      <m:accPr>
                        <m:chr m:val="̇"/>
                        <m:ctrlPr>
                          <a:rPr lang="en-GB" b="1" i="1">
                            <a:latin typeface="Cambria Math" panose="02040503050406030204" pitchFamily="18" charset="0"/>
                          </a:rPr>
                        </m:ctrlPr>
                      </m:accPr>
                      <m:e>
                        <m:r>
                          <m:rPr>
                            <m:nor/>
                          </m:rPr>
                          <a:rPr lang="en-GB" b="1">
                            <a:latin typeface="Twinkl" pitchFamily="50" charset="0"/>
                          </a:rPr>
                          <m:t>5</m:t>
                        </m:r>
                      </m:e>
                    </m:acc>
                  </m:oMath>
                </a14:m>
                <a:endParaRPr lang="en-GB" sz="2400" b="1" dirty="0">
                  <a:latin typeface="Twinkl" pitchFamily="50"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7507985" y="5334708"/>
                <a:ext cx="915635" cy="532390"/>
              </a:xfrm>
              <a:prstGeom prst="rect">
                <a:avLst/>
              </a:prstGeom>
              <a:blipFill rotWithShape="0">
                <a:blip r:embed="rId5"/>
                <a:stretch>
                  <a:fillRect b="-6897"/>
                </a:stretch>
              </a:blipFill>
            </p:spPr>
            <p:txBody>
              <a:bodyPr/>
              <a:lstStyle/>
              <a:p>
                <a:r>
                  <a:rPr lang="en-GB">
                    <a:noFill/>
                  </a:rPr>
                  <a:t> </a:t>
                </a:r>
              </a:p>
            </p:txBody>
          </p:sp>
        </mc:Fallback>
      </mc:AlternateContent>
      <p:sp>
        <p:nvSpPr>
          <p:cNvPr id="26" name="Oval 25">
            <a:extLst>
              <a:ext uri="{FF2B5EF4-FFF2-40B4-BE49-F238E27FC236}">
                <a16:creationId xmlns:a16="http://schemas.microsoft.com/office/drawing/2014/main" id="{B807A328-8A09-437E-ABD7-B5D0C1193D4B}"/>
              </a:ext>
            </a:extLst>
          </p:cNvPr>
          <p:cNvSpPr/>
          <p:nvPr/>
        </p:nvSpPr>
        <p:spPr>
          <a:xfrm>
            <a:off x="2351894" y="467588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4BC6E49C-621A-496B-81B9-D9FB151AC372}"/>
              </a:ext>
            </a:extLst>
          </p:cNvPr>
          <p:cNvSpPr/>
          <p:nvPr/>
        </p:nvSpPr>
        <p:spPr>
          <a:xfrm>
            <a:off x="2353818" y="505530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8124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p:bldP spid="5" grpId="0"/>
      <p:bldP spid="8" grpId="0"/>
      <p:bldP spid="23" grpId="0"/>
      <p:bldP spid="24" grpId="0"/>
      <p:bldP spid="25" grpId="0"/>
      <p:bldP spid="11" grpId="0" animBg="1"/>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Pentagon 34"/>
          <p:cNvSpPr/>
          <p:nvPr/>
        </p:nvSpPr>
        <p:spPr>
          <a:xfrm flipH="1">
            <a:off x="1518407" y="4550307"/>
            <a:ext cx="5060660" cy="387121"/>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Factors of 36: </a:t>
            </a:r>
          </a:p>
        </p:txBody>
      </p:sp>
      <p:sp>
        <p:nvSpPr>
          <p:cNvPr id="10" name="Pentagon 9"/>
          <p:cNvSpPr/>
          <p:nvPr/>
        </p:nvSpPr>
        <p:spPr>
          <a:xfrm flipH="1">
            <a:off x="1518407" y="4048636"/>
            <a:ext cx="5060660" cy="387121"/>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Factors of 15: </a:t>
            </a:r>
          </a:p>
        </p:txBody>
      </p:sp>
      <p:sp>
        <p:nvSpPr>
          <p:cNvPr id="4" name="Pentagon 3"/>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Revise</a:t>
            </a:r>
          </a:p>
        </p:txBody>
      </p:sp>
      <p:sp>
        <p:nvSpPr>
          <p:cNvPr id="13" name="Pentagon 12"/>
          <p:cNvSpPr/>
          <p:nvPr/>
        </p:nvSpPr>
        <p:spPr>
          <a:xfrm flipH="1">
            <a:off x="5511567" y="765175"/>
            <a:ext cx="3185906"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r>
              <a:rPr lang="en-GB" sz="2000" b="1" dirty="0"/>
              <a:t>Use common factors to simplify fractions</a:t>
            </a:r>
          </a:p>
        </p:txBody>
      </p:sp>
      <p:sp>
        <p:nvSpPr>
          <p:cNvPr id="17" name="TextBox 16">
            <a:extLst>
              <a:ext uri="{FF2B5EF4-FFF2-40B4-BE49-F238E27FC236}">
                <a16:creationId xmlns:a16="http://schemas.microsoft.com/office/drawing/2014/main" id="{74BB3BF9-FEF8-46BA-9411-9C64BC280ADF}"/>
              </a:ext>
            </a:extLst>
          </p:cNvPr>
          <p:cNvSpPr txBox="1"/>
          <p:nvPr/>
        </p:nvSpPr>
        <p:spPr>
          <a:xfrm>
            <a:off x="779463" y="2842024"/>
            <a:ext cx="7634287" cy="923330"/>
          </a:xfrm>
          <a:prstGeom prst="rect">
            <a:avLst/>
          </a:prstGeom>
          <a:noFill/>
        </p:spPr>
        <p:txBody>
          <a:bodyPr>
            <a:spAutoFit/>
          </a:bodyPr>
          <a:lstStyle/>
          <a:p>
            <a:pPr>
              <a:defRPr/>
            </a:pPr>
            <a:r>
              <a:rPr lang="en-GB" dirty="0">
                <a:latin typeface="Twinkl" pitchFamily="50" charset="0"/>
              </a:rPr>
              <a:t>When we simplify a fraction, we use the </a:t>
            </a:r>
            <a:r>
              <a:rPr lang="en-GB" b="1" dirty="0">
                <a:solidFill>
                  <a:schemeClr val="accent6"/>
                </a:solidFill>
                <a:latin typeface="Twinkl" pitchFamily="50" charset="0"/>
              </a:rPr>
              <a:t>highest common factor </a:t>
            </a:r>
            <a:r>
              <a:rPr lang="en-GB" dirty="0">
                <a:latin typeface="Twinkl" pitchFamily="50" charset="0"/>
              </a:rPr>
              <a:t>of the numerator and denominator to reduce the fraction to the lowest term equivalent fraction (simplest form).</a:t>
            </a:r>
          </a:p>
        </p:txBody>
      </p:sp>
      <p:sp>
        <p:nvSpPr>
          <p:cNvPr id="18" name="TextBox 4">
            <a:extLst>
              <a:ext uri="{FF2B5EF4-FFF2-40B4-BE49-F238E27FC236}">
                <a16:creationId xmlns:a16="http://schemas.microsoft.com/office/drawing/2014/main" id="{92488211-BF4D-4915-95D8-4FBFF424EA4F}"/>
              </a:ext>
            </a:extLst>
          </p:cNvPr>
          <p:cNvSpPr txBox="1">
            <a:spLocks noChangeArrowheads="1"/>
          </p:cNvSpPr>
          <p:nvPr/>
        </p:nvSpPr>
        <p:spPr bwMode="auto">
          <a:xfrm>
            <a:off x="794940" y="1629302"/>
            <a:ext cx="760333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r>
              <a:rPr lang="en-GB" altLang="en-US" dirty="0">
                <a:latin typeface="Twinkl" pitchFamily="50" charset="0"/>
              </a:rPr>
              <a:t>Fractions which have the same value, but represent this value using different denominators and numerators, are equivalent. We can recognise and find equivalent fractions by multiplying or dividing the numerator and denominator by the same amount.</a:t>
            </a:r>
          </a:p>
        </p:txBody>
      </p:sp>
      <p:grpSp>
        <p:nvGrpSpPr>
          <p:cNvPr id="9" name="Group 8"/>
          <p:cNvGrpSpPr/>
          <p:nvPr/>
        </p:nvGrpSpPr>
        <p:grpSpPr>
          <a:xfrm>
            <a:off x="856318" y="3889659"/>
            <a:ext cx="718459" cy="1200329"/>
            <a:chOff x="1955274" y="3889659"/>
            <a:chExt cx="718459" cy="1200329"/>
          </a:xfrm>
        </p:grpSpPr>
        <p:sp>
          <p:nvSpPr>
            <p:cNvPr id="2" name="TextBox 1"/>
            <p:cNvSpPr txBox="1"/>
            <p:nvPr/>
          </p:nvSpPr>
          <p:spPr>
            <a:xfrm>
              <a:off x="1955274" y="3889659"/>
              <a:ext cx="718459" cy="1200329"/>
            </a:xfrm>
            <a:prstGeom prst="rect">
              <a:avLst/>
            </a:prstGeom>
            <a:noFill/>
          </p:spPr>
          <p:txBody>
            <a:bodyPr wrap="square" rtlCol="0">
              <a:spAutoFit/>
            </a:bodyPr>
            <a:lstStyle/>
            <a:p>
              <a:pPr algn="ctr"/>
              <a:r>
                <a:rPr lang="en-GB" sz="3600" b="1" dirty="0"/>
                <a:t>15</a:t>
              </a:r>
            </a:p>
            <a:p>
              <a:pPr algn="ctr"/>
              <a:r>
                <a:rPr lang="en-GB" sz="3600" b="1" dirty="0"/>
                <a:t>36</a:t>
              </a:r>
            </a:p>
          </p:txBody>
        </p:sp>
        <p:cxnSp>
          <p:nvCxnSpPr>
            <p:cNvPr id="5" name="Straight Connector 4"/>
            <p:cNvCxnSpPr/>
            <p:nvPr/>
          </p:nvCxnSpPr>
          <p:spPr>
            <a:xfrm>
              <a:off x="2039164" y="4489824"/>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12" name="TextBox 11">
            <a:extLst>
              <a:ext uri="{FF2B5EF4-FFF2-40B4-BE49-F238E27FC236}">
                <a16:creationId xmlns:a16="http://schemas.microsoft.com/office/drawing/2014/main" id="{74BB3BF9-FEF8-46BA-9411-9C64BC280ADF}"/>
              </a:ext>
            </a:extLst>
          </p:cNvPr>
          <p:cNvSpPr txBox="1"/>
          <p:nvPr/>
        </p:nvSpPr>
        <p:spPr>
          <a:xfrm>
            <a:off x="3045893" y="4058036"/>
            <a:ext cx="276149" cy="369332"/>
          </a:xfrm>
          <a:prstGeom prst="rect">
            <a:avLst/>
          </a:prstGeom>
          <a:noFill/>
        </p:spPr>
        <p:txBody>
          <a:bodyPr wrap="square">
            <a:spAutoFit/>
          </a:bodyPr>
          <a:lstStyle/>
          <a:p>
            <a:pPr>
              <a:defRPr/>
            </a:pPr>
            <a:r>
              <a:rPr lang="en-GB" b="1" dirty="0">
                <a:latin typeface="Twinkl" pitchFamily="50" charset="0"/>
              </a:rPr>
              <a:t>1</a:t>
            </a:r>
          </a:p>
        </p:txBody>
      </p:sp>
      <p:sp>
        <p:nvSpPr>
          <p:cNvPr id="19" name="TextBox 18">
            <a:extLst>
              <a:ext uri="{FF2B5EF4-FFF2-40B4-BE49-F238E27FC236}">
                <a16:creationId xmlns:a16="http://schemas.microsoft.com/office/drawing/2014/main" id="{74BB3BF9-FEF8-46BA-9411-9C64BC280ADF}"/>
              </a:ext>
            </a:extLst>
          </p:cNvPr>
          <p:cNvSpPr txBox="1"/>
          <p:nvPr/>
        </p:nvSpPr>
        <p:spPr>
          <a:xfrm>
            <a:off x="3412560" y="4058036"/>
            <a:ext cx="412821" cy="369332"/>
          </a:xfrm>
          <a:prstGeom prst="rect">
            <a:avLst/>
          </a:prstGeom>
          <a:noFill/>
        </p:spPr>
        <p:txBody>
          <a:bodyPr wrap="square">
            <a:spAutoFit/>
          </a:bodyPr>
          <a:lstStyle/>
          <a:p>
            <a:pPr>
              <a:defRPr/>
            </a:pPr>
            <a:r>
              <a:rPr lang="en-GB" b="1" dirty="0">
                <a:latin typeface="Twinkl" pitchFamily="50" charset="0"/>
              </a:rPr>
              <a:t>15</a:t>
            </a:r>
          </a:p>
        </p:txBody>
      </p:sp>
      <p:sp>
        <p:nvSpPr>
          <p:cNvPr id="20" name="TextBox 19">
            <a:extLst>
              <a:ext uri="{FF2B5EF4-FFF2-40B4-BE49-F238E27FC236}">
                <a16:creationId xmlns:a16="http://schemas.microsoft.com/office/drawing/2014/main" id="{74BB3BF9-FEF8-46BA-9411-9C64BC280ADF}"/>
              </a:ext>
            </a:extLst>
          </p:cNvPr>
          <p:cNvSpPr txBox="1"/>
          <p:nvPr/>
        </p:nvSpPr>
        <p:spPr>
          <a:xfrm>
            <a:off x="3915900" y="4058036"/>
            <a:ext cx="261820" cy="369332"/>
          </a:xfrm>
          <a:prstGeom prst="rect">
            <a:avLst/>
          </a:prstGeom>
          <a:noFill/>
        </p:spPr>
        <p:txBody>
          <a:bodyPr wrap="square">
            <a:spAutoFit/>
          </a:bodyPr>
          <a:lstStyle/>
          <a:p>
            <a:pPr>
              <a:defRPr/>
            </a:pPr>
            <a:r>
              <a:rPr lang="en-GB" b="1" dirty="0">
                <a:latin typeface="Twinkl" pitchFamily="50" charset="0"/>
              </a:rPr>
              <a:t>3</a:t>
            </a:r>
          </a:p>
        </p:txBody>
      </p:sp>
      <p:sp>
        <p:nvSpPr>
          <p:cNvPr id="21" name="TextBox 20">
            <a:extLst>
              <a:ext uri="{FF2B5EF4-FFF2-40B4-BE49-F238E27FC236}">
                <a16:creationId xmlns:a16="http://schemas.microsoft.com/office/drawing/2014/main" id="{74BB3BF9-FEF8-46BA-9411-9C64BC280ADF}"/>
              </a:ext>
            </a:extLst>
          </p:cNvPr>
          <p:cNvSpPr txBox="1"/>
          <p:nvPr/>
        </p:nvSpPr>
        <p:spPr>
          <a:xfrm>
            <a:off x="4326962" y="4058036"/>
            <a:ext cx="261820" cy="369332"/>
          </a:xfrm>
          <a:prstGeom prst="rect">
            <a:avLst/>
          </a:prstGeom>
          <a:noFill/>
        </p:spPr>
        <p:txBody>
          <a:bodyPr wrap="square">
            <a:spAutoFit/>
          </a:bodyPr>
          <a:lstStyle/>
          <a:p>
            <a:pPr>
              <a:defRPr/>
            </a:pPr>
            <a:r>
              <a:rPr lang="en-GB" b="1" dirty="0">
                <a:latin typeface="Twinkl" pitchFamily="50" charset="0"/>
              </a:rPr>
              <a:t>5</a:t>
            </a:r>
          </a:p>
        </p:txBody>
      </p:sp>
      <p:sp>
        <p:nvSpPr>
          <p:cNvPr id="22" name="TextBox 21">
            <a:extLst>
              <a:ext uri="{FF2B5EF4-FFF2-40B4-BE49-F238E27FC236}">
                <a16:creationId xmlns:a16="http://schemas.microsoft.com/office/drawing/2014/main" id="{74BB3BF9-FEF8-46BA-9411-9C64BC280ADF}"/>
              </a:ext>
            </a:extLst>
          </p:cNvPr>
          <p:cNvSpPr txBox="1"/>
          <p:nvPr/>
        </p:nvSpPr>
        <p:spPr>
          <a:xfrm>
            <a:off x="3045893" y="4560961"/>
            <a:ext cx="276149" cy="369332"/>
          </a:xfrm>
          <a:prstGeom prst="rect">
            <a:avLst/>
          </a:prstGeom>
          <a:noFill/>
        </p:spPr>
        <p:txBody>
          <a:bodyPr wrap="square">
            <a:spAutoFit/>
          </a:bodyPr>
          <a:lstStyle/>
          <a:p>
            <a:pPr>
              <a:defRPr/>
            </a:pPr>
            <a:r>
              <a:rPr lang="en-GB" b="1" dirty="0">
                <a:latin typeface="Twinkl" pitchFamily="50" charset="0"/>
              </a:rPr>
              <a:t>1</a:t>
            </a:r>
          </a:p>
        </p:txBody>
      </p:sp>
      <p:sp>
        <p:nvSpPr>
          <p:cNvPr id="25" name="TextBox 24">
            <a:extLst>
              <a:ext uri="{FF2B5EF4-FFF2-40B4-BE49-F238E27FC236}">
                <a16:creationId xmlns:a16="http://schemas.microsoft.com/office/drawing/2014/main" id="{74BB3BF9-FEF8-46BA-9411-9C64BC280ADF}"/>
              </a:ext>
            </a:extLst>
          </p:cNvPr>
          <p:cNvSpPr txBox="1"/>
          <p:nvPr/>
        </p:nvSpPr>
        <p:spPr>
          <a:xfrm>
            <a:off x="3412560" y="4560961"/>
            <a:ext cx="503340" cy="369332"/>
          </a:xfrm>
          <a:prstGeom prst="rect">
            <a:avLst/>
          </a:prstGeom>
          <a:noFill/>
        </p:spPr>
        <p:txBody>
          <a:bodyPr wrap="square">
            <a:spAutoFit/>
          </a:bodyPr>
          <a:lstStyle/>
          <a:p>
            <a:pPr>
              <a:defRPr/>
            </a:pPr>
            <a:r>
              <a:rPr lang="en-GB" b="1" dirty="0">
                <a:latin typeface="Twinkl" pitchFamily="50" charset="0"/>
              </a:rPr>
              <a:t>36</a:t>
            </a:r>
          </a:p>
        </p:txBody>
      </p:sp>
      <p:sp>
        <p:nvSpPr>
          <p:cNvPr id="26" name="TextBox 25">
            <a:extLst>
              <a:ext uri="{FF2B5EF4-FFF2-40B4-BE49-F238E27FC236}">
                <a16:creationId xmlns:a16="http://schemas.microsoft.com/office/drawing/2014/main" id="{74BB3BF9-FEF8-46BA-9411-9C64BC280ADF}"/>
              </a:ext>
            </a:extLst>
          </p:cNvPr>
          <p:cNvSpPr txBox="1"/>
          <p:nvPr/>
        </p:nvSpPr>
        <p:spPr>
          <a:xfrm>
            <a:off x="3915900" y="4560961"/>
            <a:ext cx="261820" cy="369332"/>
          </a:xfrm>
          <a:prstGeom prst="rect">
            <a:avLst/>
          </a:prstGeom>
          <a:noFill/>
        </p:spPr>
        <p:txBody>
          <a:bodyPr wrap="square">
            <a:spAutoFit/>
          </a:bodyPr>
          <a:lstStyle/>
          <a:p>
            <a:pPr>
              <a:defRPr/>
            </a:pPr>
            <a:r>
              <a:rPr lang="en-GB" b="1" dirty="0">
                <a:latin typeface="Twinkl" pitchFamily="50" charset="0"/>
              </a:rPr>
              <a:t>2</a:t>
            </a:r>
          </a:p>
        </p:txBody>
      </p:sp>
      <p:sp>
        <p:nvSpPr>
          <p:cNvPr id="27" name="TextBox 26">
            <a:extLst>
              <a:ext uri="{FF2B5EF4-FFF2-40B4-BE49-F238E27FC236}">
                <a16:creationId xmlns:a16="http://schemas.microsoft.com/office/drawing/2014/main" id="{74BB3BF9-FEF8-46BA-9411-9C64BC280ADF}"/>
              </a:ext>
            </a:extLst>
          </p:cNvPr>
          <p:cNvSpPr txBox="1"/>
          <p:nvPr/>
        </p:nvSpPr>
        <p:spPr>
          <a:xfrm>
            <a:off x="4268238" y="4560961"/>
            <a:ext cx="412821" cy="369332"/>
          </a:xfrm>
          <a:prstGeom prst="rect">
            <a:avLst/>
          </a:prstGeom>
          <a:noFill/>
        </p:spPr>
        <p:txBody>
          <a:bodyPr wrap="square">
            <a:spAutoFit/>
          </a:bodyPr>
          <a:lstStyle/>
          <a:p>
            <a:pPr>
              <a:defRPr/>
            </a:pPr>
            <a:r>
              <a:rPr lang="en-GB" b="1" dirty="0">
                <a:latin typeface="Twinkl" pitchFamily="50" charset="0"/>
              </a:rPr>
              <a:t>18</a:t>
            </a:r>
          </a:p>
        </p:txBody>
      </p:sp>
      <p:sp>
        <p:nvSpPr>
          <p:cNvPr id="28" name="TextBox 27">
            <a:extLst>
              <a:ext uri="{FF2B5EF4-FFF2-40B4-BE49-F238E27FC236}">
                <a16:creationId xmlns:a16="http://schemas.microsoft.com/office/drawing/2014/main" id="{74BB3BF9-FEF8-46BA-9411-9C64BC280ADF}"/>
              </a:ext>
            </a:extLst>
          </p:cNvPr>
          <p:cNvSpPr txBox="1"/>
          <p:nvPr/>
        </p:nvSpPr>
        <p:spPr>
          <a:xfrm>
            <a:off x="4699546" y="4560961"/>
            <a:ext cx="261820" cy="369332"/>
          </a:xfrm>
          <a:prstGeom prst="rect">
            <a:avLst/>
          </a:prstGeom>
          <a:noFill/>
        </p:spPr>
        <p:txBody>
          <a:bodyPr wrap="square">
            <a:spAutoFit/>
          </a:bodyPr>
          <a:lstStyle/>
          <a:p>
            <a:pPr>
              <a:defRPr/>
            </a:pPr>
            <a:r>
              <a:rPr lang="en-GB" b="1" dirty="0">
                <a:latin typeface="Twinkl" pitchFamily="50" charset="0"/>
              </a:rPr>
              <a:t>3</a:t>
            </a:r>
          </a:p>
        </p:txBody>
      </p:sp>
      <p:sp>
        <p:nvSpPr>
          <p:cNvPr id="29" name="TextBox 28">
            <a:extLst>
              <a:ext uri="{FF2B5EF4-FFF2-40B4-BE49-F238E27FC236}">
                <a16:creationId xmlns:a16="http://schemas.microsoft.com/office/drawing/2014/main" id="{74BB3BF9-FEF8-46BA-9411-9C64BC280ADF}"/>
              </a:ext>
            </a:extLst>
          </p:cNvPr>
          <p:cNvSpPr txBox="1"/>
          <p:nvPr/>
        </p:nvSpPr>
        <p:spPr>
          <a:xfrm>
            <a:off x="5051884" y="4560961"/>
            <a:ext cx="412821" cy="369332"/>
          </a:xfrm>
          <a:prstGeom prst="rect">
            <a:avLst/>
          </a:prstGeom>
          <a:noFill/>
        </p:spPr>
        <p:txBody>
          <a:bodyPr wrap="square">
            <a:spAutoFit/>
          </a:bodyPr>
          <a:lstStyle/>
          <a:p>
            <a:pPr>
              <a:defRPr/>
            </a:pPr>
            <a:r>
              <a:rPr lang="en-GB" b="1" dirty="0">
                <a:latin typeface="Twinkl" pitchFamily="50" charset="0"/>
              </a:rPr>
              <a:t>12</a:t>
            </a:r>
          </a:p>
        </p:txBody>
      </p:sp>
      <p:sp>
        <p:nvSpPr>
          <p:cNvPr id="30" name="TextBox 29">
            <a:extLst>
              <a:ext uri="{FF2B5EF4-FFF2-40B4-BE49-F238E27FC236}">
                <a16:creationId xmlns:a16="http://schemas.microsoft.com/office/drawing/2014/main" id="{74BB3BF9-FEF8-46BA-9411-9C64BC280ADF}"/>
              </a:ext>
            </a:extLst>
          </p:cNvPr>
          <p:cNvSpPr txBox="1"/>
          <p:nvPr/>
        </p:nvSpPr>
        <p:spPr>
          <a:xfrm>
            <a:off x="5464705" y="4560961"/>
            <a:ext cx="412821" cy="369332"/>
          </a:xfrm>
          <a:prstGeom prst="rect">
            <a:avLst/>
          </a:prstGeom>
          <a:noFill/>
        </p:spPr>
        <p:txBody>
          <a:bodyPr wrap="square">
            <a:spAutoFit/>
          </a:bodyPr>
          <a:lstStyle/>
          <a:p>
            <a:pPr>
              <a:defRPr/>
            </a:pPr>
            <a:r>
              <a:rPr lang="en-GB" b="1" dirty="0">
                <a:latin typeface="Twinkl" pitchFamily="50" charset="0"/>
              </a:rPr>
              <a:t>4</a:t>
            </a:r>
          </a:p>
        </p:txBody>
      </p:sp>
      <p:sp>
        <p:nvSpPr>
          <p:cNvPr id="31" name="TextBox 30">
            <a:extLst>
              <a:ext uri="{FF2B5EF4-FFF2-40B4-BE49-F238E27FC236}">
                <a16:creationId xmlns:a16="http://schemas.microsoft.com/office/drawing/2014/main" id="{74BB3BF9-FEF8-46BA-9411-9C64BC280ADF}"/>
              </a:ext>
            </a:extLst>
          </p:cNvPr>
          <p:cNvSpPr txBox="1"/>
          <p:nvPr/>
        </p:nvSpPr>
        <p:spPr>
          <a:xfrm>
            <a:off x="5810414" y="4560961"/>
            <a:ext cx="412821" cy="369332"/>
          </a:xfrm>
          <a:prstGeom prst="rect">
            <a:avLst/>
          </a:prstGeom>
          <a:noFill/>
        </p:spPr>
        <p:txBody>
          <a:bodyPr wrap="square">
            <a:spAutoFit/>
          </a:bodyPr>
          <a:lstStyle/>
          <a:p>
            <a:pPr>
              <a:defRPr/>
            </a:pPr>
            <a:r>
              <a:rPr lang="en-GB" b="1" dirty="0">
                <a:latin typeface="Twinkl" pitchFamily="50" charset="0"/>
              </a:rPr>
              <a:t>9</a:t>
            </a:r>
          </a:p>
        </p:txBody>
      </p:sp>
      <p:sp>
        <p:nvSpPr>
          <p:cNvPr id="32" name="TextBox 31">
            <a:extLst>
              <a:ext uri="{FF2B5EF4-FFF2-40B4-BE49-F238E27FC236}">
                <a16:creationId xmlns:a16="http://schemas.microsoft.com/office/drawing/2014/main" id="{74BB3BF9-FEF8-46BA-9411-9C64BC280ADF}"/>
              </a:ext>
            </a:extLst>
          </p:cNvPr>
          <p:cNvSpPr txBox="1"/>
          <p:nvPr/>
        </p:nvSpPr>
        <p:spPr>
          <a:xfrm>
            <a:off x="6166246" y="4560961"/>
            <a:ext cx="412821" cy="369332"/>
          </a:xfrm>
          <a:prstGeom prst="rect">
            <a:avLst/>
          </a:prstGeom>
          <a:noFill/>
        </p:spPr>
        <p:txBody>
          <a:bodyPr wrap="square">
            <a:spAutoFit/>
          </a:bodyPr>
          <a:lstStyle/>
          <a:p>
            <a:pPr>
              <a:defRPr/>
            </a:pPr>
            <a:r>
              <a:rPr lang="en-GB" b="1" dirty="0">
                <a:latin typeface="Twinkl" pitchFamily="50" charset="0"/>
              </a:rPr>
              <a:t>6</a:t>
            </a:r>
          </a:p>
        </p:txBody>
      </p:sp>
      <p:sp>
        <p:nvSpPr>
          <p:cNvPr id="8" name="Oval 7"/>
          <p:cNvSpPr/>
          <p:nvPr/>
        </p:nvSpPr>
        <p:spPr>
          <a:xfrm>
            <a:off x="3882000" y="4068448"/>
            <a:ext cx="361071" cy="351296"/>
          </a:xfrm>
          <a:prstGeom prst="ellipse">
            <a:avLst/>
          </a:prstGeom>
          <a:noFill/>
          <a:ln>
            <a:solidFill>
              <a:srgbClr val="BF9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3" name="Oval 32"/>
          <p:cNvSpPr/>
          <p:nvPr/>
        </p:nvSpPr>
        <p:spPr>
          <a:xfrm>
            <a:off x="4664989" y="4574645"/>
            <a:ext cx="361071" cy="351296"/>
          </a:xfrm>
          <a:prstGeom prst="ellipse">
            <a:avLst/>
          </a:prstGeom>
          <a:noFill/>
          <a:ln>
            <a:solidFill>
              <a:srgbClr val="BF9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4" name="TextBox 33">
            <a:extLst>
              <a:ext uri="{FF2B5EF4-FFF2-40B4-BE49-F238E27FC236}">
                <a16:creationId xmlns:a16="http://schemas.microsoft.com/office/drawing/2014/main" id="{74BB3BF9-FEF8-46BA-9411-9C64BC280ADF}"/>
              </a:ext>
            </a:extLst>
          </p:cNvPr>
          <p:cNvSpPr txBox="1"/>
          <p:nvPr/>
        </p:nvSpPr>
        <p:spPr>
          <a:xfrm>
            <a:off x="6635686" y="4058036"/>
            <a:ext cx="1762586" cy="923330"/>
          </a:xfrm>
          <a:prstGeom prst="rect">
            <a:avLst/>
          </a:prstGeom>
          <a:solidFill>
            <a:schemeClr val="accent6">
              <a:lumMod val="60000"/>
              <a:lumOff val="40000"/>
            </a:schemeClr>
          </a:solidFill>
        </p:spPr>
        <p:txBody>
          <a:bodyPr wrap="square">
            <a:spAutoFit/>
          </a:bodyPr>
          <a:lstStyle/>
          <a:p>
            <a:pPr algn="ctr">
              <a:defRPr/>
            </a:pPr>
            <a:r>
              <a:rPr lang="en-GB" dirty="0">
                <a:latin typeface="Twinkl" pitchFamily="50" charset="0"/>
              </a:rPr>
              <a:t>The highest common factor is 3.</a:t>
            </a:r>
          </a:p>
        </p:txBody>
      </p:sp>
      <p:cxnSp>
        <p:nvCxnSpPr>
          <p:cNvPr id="36" name="Straight Arrow Connector 35"/>
          <p:cNvCxnSpPr>
            <a:endCxn id="21" idx="1"/>
          </p:cNvCxnSpPr>
          <p:nvPr/>
        </p:nvCxnSpPr>
        <p:spPr>
          <a:xfrm flipH="1" flipV="1">
            <a:off x="4326962" y="4242702"/>
            <a:ext cx="2426176" cy="10516"/>
          </a:xfrm>
          <a:prstGeom prst="straightConnector1">
            <a:avLst/>
          </a:prstGeom>
          <a:ln w="38100">
            <a:solidFill>
              <a:srgbClr val="BF95D8"/>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9" idx="1"/>
          </p:cNvCxnSpPr>
          <p:nvPr/>
        </p:nvCxnSpPr>
        <p:spPr>
          <a:xfrm flipH="1" flipV="1">
            <a:off x="5051884" y="4745627"/>
            <a:ext cx="1642531" cy="9924"/>
          </a:xfrm>
          <a:prstGeom prst="straightConnector1">
            <a:avLst/>
          </a:prstGeom>
          <a:ln w="38100">
            <a:solidFill>
              <a:srgbClr val="BF95D8"/>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3219911" y="5030477"/>
            <a:ext cx="662089" cy="1077218"/>
            <a:chOff x="1955274" y="3889659"/>
            <a:chExt cx="662089" cy="1077218"/>
          </a:xfrm>
        </p:grpSpPr>
        <p:sp>
          <p:nvSpPr>
            <p:cNvPr id="42" name="TextBox 41"/>
            <p:cNvSpPr txBox="1"/>
            <p:nvPr/>
          </p:nvSpPr>
          <p:spPr>
            <a:xfrm>
              <a:off x="1955274" y="3889659"/>
              <a:ext cx="662089" cy="1077218"/>
            </a:xfrm>
            <a:prstGeom prst="rect">
              <a:avLst/>
            </a:prstGeom>
            <a:noFill/>
          </p:spPr>
          <p:txBody>
            <a:bodyPr wrap="square" rtlCol="0">
              <a:spAutoFit/>
            </a:bodyPr>
            <a:lstStyle/>
            <a:p>
              <a:pPr algn="ctr"/>
              <a:r>
                <a:rPr lang="en-GB" sz="3200" b="1" dirty="0"/>
                <a:t>15</a:t>
              </a:r>
            </a:p>
            <a:p>
              <a:pPr algn="ctr"/>
              <a:r>
                <a:rPr lang="en-GB" sz="3200" b="1" dirty="0"/>
                <a:t>36</a:t>
              </a:r>
            </a:p>
          </p:txBody>
        </p:sp>
        <p:cxnSp>
          <p:nvCxnSpPr>
            <p:cNvPr id="43" name="Straight Connector 42"/>
            <p:cNvCxnSpPr/>
            <p:nvPr/>
          </p:nvCxnSpPr>
          <p:spPr>
            <a:xfrm>
              <a:off x="2039164" y="4431101"/>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44" name="TextBox 43">
            <a:extLst>
              <a:ext uri="{FF2B5EF4-FFF2-40B4-BE49-F238E27FC236}">
                <a16:creationId xmlns:a16="http://schemas.microsoft.com/office/drawing/2014/main" id="{74BB3BF9-FEF8-46BA-9411-9C64BC280ADF}"/>
              </a:ext>
            </a:extLst>
          </p:cNvPr>
          <p:cNvSpPr txBox="1"/>
          <p:nvPr/>
        </p:nvSpPr>
        <p:spPr>
          <a:xfrm>
            <a:off x="3776127" y="5083736"/>
            <a:ext cx="1200003" cy="461665"/>
          </a:xfrm>
          <a:prstGeom prst="rect">
            <a:avLst/>
          </a:prstGeom>
          <a:noFill/>
        </p:spPr>
        <p:txBody>
          <a:bodyPr wrap="square">
            <a:spAutoFit/>
          </a:bodyPr>
          <a:lstStyle/>
          <a:p>
            <a:pPr>
              <a:defRPr/>
            </a:pPr>
            <a:r>
              <a:rPr lang="en-GB" sz="2400" dirty="0">
                <a:solidFill>
                  <a:schemeClr val="accent4">
                    <a:lumMod val="75000"/>
                  </a:schemeClr>
                </a:solidFill>
                <a:latin typeface="Twinkl" pitchFamily="50" charset="0"/>
              </a:rPr>
              <a:t>÷ 3 = 5</a:t>
            </a:r>
            <a:endParaRPr lang="en-GB" sz="2400" b="1" dirty="0">
              <a:solidFill>
                <a:schemeClr val="accent4">
                  <a:lumMod val="75000"/>
                </a:schemeClr>
              </a:solidFill>
              <a:latin typeface="Twinkl" pitchFamily="50" charset="0"/>
            </a:endParaRPr>
          </a:p>
        </p:txBody>
      </p:sp>
      <p:sp>
        <p:nvSpPr>
          <p:cNvPr id="45" name="TextBox 44">
            <a:extLst>
              <a:ext uri="{FF2B5EF4-FFF2-40B4-BE49-F238E27FC236}">
                <a16:creationId xmlns:a16="http://schemas.microsoft.com/office/drawing/2014/main" id="{74BB3BF9-FEF8-46BA-9411-9C64BC280ADF}"/>
              </a:ext>
            </a:extLst>
          </p:cNvPr>
          <p:cNvSpPr txBox="1"/>
          <p:nvPr/>
        </p:nvSpPr>
        <p:spPr>
          <a:xfrm>
            <a:off x="3776127" y="5569086"/>
            <a:ext cx="1302579" cy="461665"/>
          </a:xfrm>
          <a:prstGeom prst="rect">
            <a:avLst/>
          </a:prstGeom>
          <a:noFill/>
        </p:spPr>
        <p:txBody>
          <a:bodyPr wrap="square">
            <a:spAutoFit/>
          </a:bodyPr>
          <a:lstStyle/>
          <a:p>
            <a:pPr>
              <a:defRPr/>
            </a:pPr>
            <a:r>
              <a:rPr lang="en-GB" sz="2400" dirty="0">
                <a:solidFill>
                  <a:schemeClr val="accent4">
                    <a:lumMod val="75000"/>
                  </a:schemeClr>
                </a:solidFill>
                <a:latin typeface="Twinkl" pitchFamily="50" charset="0"/>
              </a:rPr>
              <a:t>÷ 3 = 12</a:t>
            </a:r>
            <a:endParaRPr lang="en-GB" sz="2400" b="1" dirty="0">
              <a:solidFill>
                <a:schemeClr val="accent4">
                  <a:lumMod val="75000"/>
                </a:schemeClr>
              </a:solidFill>
              <a:latin typeface="Twinkl" pitchFamily="50" charset="0"/>
            </a:endParaRPr>
          </a:p>
        </p:txBody>
      </p:sp>
      <p:sp>
        <p:nvSpPr>
          <p:cNvPr id="46" name="TextBox 45">
            <a:extLst>
              <a:ext uri="{FF2B5EF4-FFF2-40B4-BE49-F238E27FC236}">
                <a16:creationId xmlns:a16="http://schemas.microsoft.com/office/drawing/2014/main" id="{74BB3BF9-FEF8-46BA-9411-9C64BC280ADF}"/>
              </a:ext>
            </a:extLst>
          </p:cNvPr>
          <p:cNvSpPr txBox="1"/>
          <p:nvPr/>
        </p:nvSpPr>
        <p:spPr>
          <a:xfrm>
            <a:off x="4936939" y="5312992"/>
            <a:ext cx="274794" cy="369332"/>
          </a:xfrm>
          <a:prstGeom prst="rect">
            <a:avLst/>
          </a:prstGeom>
          <a:noFill/>
        </p:spPr>
        <p:txBody>
          <a:bodyPr wrap="square">
            <a:spAutoFit/>
          </a:bodyPr>
          <a:lstStyle/>
          <a:p>
            <a:pPr algn="ctr">
              <a:defRPr/>
            </a:pPr>
            <a:r>
              <a:rPr lang="en-GB" b="1" dirty="0">
                <a:latin typeface="Twinkl" pitchFamily="50" charset="0"/>
              </a:rPr>
              <a:t>=</a:t>
            </a:r>
          </a:p>
        </p:txBody>
      </p:sp>
      <p:grpSp>
        <p:nvGrpSpPr>
          <p:cNvPr id="47" name="Group 46"/>
          <p:cNvGrpSpPr/>
          <p:nvPr/>
        </p:nvGrpSpPr>
        <p:grpSpPr>
          <a:xfrm>
            <a:off x="5168675" y="5030477"/>
            <a:ext cx="662089" cy="1077218"/>
            <a:chOff x="1955274" y="3889659"/>
            <a:chExt cx="662089" cy="1077218"/>
          </a:xfrm>
        </p:grpSpPr>
        <p:sp>
          <p:nvSpPr>
            <p:cNvPr id="48" name="TextBox 47"/>
            <p:cNvSpPr txBox="1"/>
            <p:nvPr/>
          </p:nvSpPr>
          <p:spPr>
            <a:xfrm>
              <a:off x="1955274" y="3889659"/>
              <a:ext cx="662089" cy="1077218"/>
            </a:xfrm>
            <a:prstGeom prst="rect">
              <a:avLst/>
            </a:prstGeom>
            <a:noFill/>
          </p:spPr>
          <p:txBody>
            <a:bodyPr wrap="square" rtlCol="0">
              <a:spAutoFit/>
            </a:bodyPr>
            <a:lstStyle/>
            <a:p>
              <a:pPr algn="ctr"/>
              <a:r>
                <a:rPr lang="en-GB" sz="3200" b="1" dirty="0">
                  <a:solidFill>
                    <a:schemeClr val="accent5"/>
                  </a:solidFill>
                </a:rPr>
                <a:t>5</a:t>
              </a:r>
            </a:p>
            <a:p>
              <a:pPr algn="ctr"/>
              <a:r>
                <a:rPr lang="en-GB" sz="3200" b="1" dirty="0">
                  <a:solidFill>
                    <a:schemeClr val="accent5"/>
                  </a:solidFill>
                </a:rPr>
                <a:t>12</a:t>
              </a:r>
            </a:p>
          </p:txBody>
        </p:sp>
        <p:cxnSp>
          <p:nvCxnSpPr>
            <p:cNvPr id="49" name="Straight Connector 48"/>
            <p:cNvCxnSpPr/>
            <p:nvPr/>
          </p:nvCxnSpPr>
          <p:spPr>
            <a:xfrm>
              <a:off x="2039164" y="4431101"/>
              <a:ext cx="494310" cy="0"/>
            </a:xfrm>
            <a:prstGeom prst="line">
              <a:avLst/>
            </a:prstGeom>
            <a:ln>
              <a:solidFill>
                <a:schemeClr val="accent5"/>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8311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par>
                          <p:cTn id="39" fill="hold">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par>
                          <p:cTn id="43" fill="hold">
                            <p:stCondLst>
                              <p:cond delay="2500"/>
                            </p:stCondLst>
                            <p:childTnLst>
                              <p:par>
                                <p:cTn id="44" presetID="10"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par>
                          <p:cTn id="56" fill="hold">
                            <p:stCondLst>
                              <p:cond delay="1000"/>
                            </p:stCondLst>
                            <p:childTnLst>
                              <p:par>
                                <p:cTn id="57" presetID="10" presetClass="entr" presetSubtype="0"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childTnLst>
                          </p:cTn>
                        </p:par>
                        <p:par>
                          <p:cTn id="60" fill="hold">
                            <p:stCondLst>
                              <p:cond delay="1500"/>
                            </p:stCondLst>
                            <p:childTnLst>
                              <p:par>
                                <p:cTn id="61" presetID="10" presetClass="entr" presetSubtype="0"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childTnLst>
                          </p:cTn>
                        </p:par>
                        <p:par>
                          <p:cTn id="64" fill="hold">
                            <p:stCondLst>
                              <p:cond delay="2000"/>
                            </p:stCondLst>
                            <p:childTnLst>
                              <p:par>
                                <p:cTn id="65" presetID="10"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par>
                          <p:cTn id="68" fill="hold">
                            <p:stCondLst>
                              <p:cond delay="2500"/>
                            </p:stCondLst>
                            <p:childTnLst>
                              <p:par>
                                <p:cTn id="69" presetID="10" presetClass="entr" presetSubtype="0"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childTnLst>
                          </p:cTn>
                        </p:par>
                        <p:par>
                          <p:cTn id="72" fill="hold">
                            <p:stCondLst>
                              <p:cond delay="3000"/>
                            </p:stCondLst>
                            <p:childTnLst>
                              <p:par>
                                <p:cTn id="73" presetID="10" presetClass="entr" presetSubtype="0"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childTnLst>
                          </p:cTn>
                        </p:par>
                        <p:par>
                          <p:cTn id="76" fill="hold">
                            <p:stCondLst>
                              <p:cond delay="3500"/>
                            </p:stCondLst>
                            <p:childTnLst>
                              <p:par>
                                <p:cTn id="77" presetID="10"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childTnLst>
                                </p:cTn>
                              </p:par>
                            </p:childTnLst>
                          </p:cTn>
                        </p:par>
                        <p:par>
                          <p:cTn id="80" fill="hold">
                            <p:stCondLst>
                              <p:cond delay="4000"/>
                            </p:stCondLst>
                            <p:childTnLst>
                              <p:par>
                                <p:cTn id="81" presetID="10"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500"/>
                                        <p:tgtEl>
                                          <p:spTgt spid="31"/>
                                        </p:tgtEl>
                                      </p:cBhvr>
                                    </p:animEffect>
                                  </p:childTnLst>
                                </p:cTn>
                              </p:par>
                            </p:childTnLst>
                          </p:cTn>
                        </p:par>
                        <p:par>
                          <p:cTn id="84" fill="hold">
                            <p:stCondLst>
                              <p:cond delay="4500"/>
                            </p:stCondLst>
                            <p:childTnLst>
                              <p:par>
                                <p:cTn id="85" presetID="10" presetClass="entr" presetSubtype="0" fill="hold" grpId="0" nodeType="after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500"/>
                                        <p:tgtEl>
                                          <p:spTgt spid="3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500"/>
                                        <p:tgtEl>
                                          <p:spTgt spid="34"/>
                                        </p:tgtEl>
                                      </p:cBhvr>
                                    </p:animEffect>
                                  </p:childTnLst>
                                </p:cTn>
                              </p:par>
                            </p:childTnLst>
                          </p:cTn>
                        </p:par>
                        <p:par>
                          <p:cTn id="93" fill="hold">
                            <p:stCondLst>
                              <p:cond delay="500"/>
                            </p:stCondLst>
                            <p:childTnLst>
                              <p:par>
                                <p:cTn id="94" presetID="22" presetClass="entr" presetSubtype="2" fill="hold" nodeType="after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wipe(right)">
                                      <p:cBhvr>
                                        <p:cTn id="96" dur="500"/>
                                        <p:tgtEl>
                                          <p:spTgt spid="37"/>
                                        </p:tgtEl>
                                      </p:cBhvr>
                                    </p:animEffect>
                                  </p:childTnLst>
                                </p:cTn>
                              </p:par>
                              <p:par>
                                <p:cTn id="97" presetID="22" presetClass="entr" presetSubtype="2" fill="hold" nodeType="withEffect">
                                  <p:stCondLst>
                                    <p:cond delay="0"/>
                                  </p:stCondLst>
                                  <p:childTnLst>
                                    <p:set>
                                      <p:cBhvr>
                                        <p:cTn id="98" dur="1" fill="hold">
                                          <p:stCondLst>
                                            <p:cond delay="0"/>
                                          </p:stCondLst>
                                        </p:cTn>
                                        <p:tgtEl>
                                          <p:spTgt spid="36"/>
                                        </p:tgtEl>
                                        <p:attrNameLst>
                                          <p:attrName>style.visibility</p:attrName>
                                        </p:attrNameLst>
                                      </p:cBhvr>
                                      <p:to>
                                        <p:strVal val="visible"/>
                                      </p:to>
                                    </p:set>
                                    <p:animEffect transition="in" filter="wipe(right)">
                                      <p:cBhvr>
                                        <p:cTn id="99" dur="500"/>
                                        <p:tgtEl>
                                          <p:spTgt spid="36"/>
                                        </p:tgtEl>
                                      </p:cBhvr>
                                    </p:animEffect>
                                  </p:childTnLst>
                                </p:cTn>
                              </p:par>
                            </p:childTnLst>
                          </p:cTn>
                        </p:par>
                        <p:par>
                          <p:cTn id="100" fill="hold">
                            <p:stCondLst>
                              <p:cond delay="1000"/>
                            </p:stCondLst>
                            <p:childTnLst>
                              <p:par>
                                <p:cTn id="101" presetID="21" presetClass="entr" presetSubtype="1"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wheel(1)">
                                      <p:cBhvr>
                                        <p:cTn id="103" dur="1000"/>
                                        <p:tgtEl>
                                          <p:spTgt spid="33"/>
                                        </p:tgtEl>
                                      </p:cBhvr>
                                    </p:animEffect>
                                  </p:childTnLst>
                                </p:cTn>
                              </p:par>
                              <p:par>
                                <p:cTn id="104" presetID="21" presetClass="entr" presetSubtype="1" fill="hold" grpId="0" nodeType="withEffect">
                                  <p:stCondLst>
                                    <p:cond delay="0"/>
                                  </p:stCondLst>
                                  <p:childTnLst>
                                    <p:set>
                                      <p:cBhvr>
                                        <p:cTn id="105" dur="1" fill="hold">
                                          <p:stCondLst>
                                            <p:cond delay="0"/>
                                          </p:stCondLst>
                                        </p:cTn>
                                        <p:tgtEl>
                                          <p:spTgt spid="8"/>
                                        </p:tgtEl>
                                        <p:attrNameLst>
                                          <p:attrName>style.visibility</p:attrName>
                                        </p:attrNameLst>
                                      </p:cBhvr>
                                      <p:to>
                                        <p:strVal val="visible"/>
                                      </p:to>
                                    </p:set>
                                    <p:animEffect transition="in" filter="wheel(1)">
                                      <p:cBhvr>
                                        <p:cTn id="106" dur="1000"/>
                                        <p:tgtEl>
                                          <p:spTgt spid="8"/>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41"/>
                                        </p:tgtEl>
                                        <p:attrNameLst>
                                          <p:attrName>style.visibility</p:attrName>
                                        </p:attrNameLst>
                                      </p:cBhvr>
                                      <p:to>
                                        <p:strVal val="visible"/>
                                      </p:to>
                                    </p:set>
                                    <p:animEffect transition="in" filter="fade">
                                      <p:cBhvr>
                                        <p:cTn id="111" dur="500"/>
                                        <p:tgtEl>
                                          <p:spTgt spid="41"/>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Effect transition="in" filter="wipe(left)">
                                      <p:cBhvr>
                                        <p:cTn id="115" dur="500"/>
                                        <p:tgtEl>
                                          <p:spTgt spid="44"/>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45"/>
                                        </p:tgtEl>
                                        <p:attrNameLst>
                                          <p:attrName>style.visibility</p:attrName>
                                        </p:attrNameLst>
                                      </p:cBhvr>
                                      <p:to>
                                        <p:strVal val="visible"/>
                                      </p:to>
                                    </p:set>
                                    <p:animEffect transition="in" filter="wipe(left)">
                                      <p:cBhvr>
                                        <p:cTn id="120" dur="500"/>
                                        <p:tgtEl>
                                          <p:spTgt spid="45"/>
                                        </p:tgtEl>
                                      </p:cBhvr>
                                    </p:animEffect>
                                  </p:childTnLst>
                                </p:cTn>
                              </p:par>
                            </p:childTnLst>
                          </p:cTn>
                        </p:par>
                        <p:par>
                          <p:cTn id="121" fill="hold">
                            <p:stCondLst>
                              <p:cond delay="500"/>
                            </p:stCondLst>
                            <p:childTnLst>
                              <p:par>
                                <p:cTn id="122" presetID="10" presetClass="entr" presetSubtype="0" fill="hold" grpId="0" nodeType="after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500"/>
                                        <p:tgtEl>
                                          <p:spTgt spid="46"/>
                                        </p:tgtEl>
                                      </p:cBhvr>
                                    </p:animEffect>
                                  </p:childTnLst>
                                </p:cTn>
                              </p:par>
                              <p:par>
                                <p:cTn id="125" presetID="10" presetClass="entr" presetSubtype="0" fill="hold" nodeType="withEffect">
                                  <p:stCondLst>
                                    <p:cond delay="0"/>
                                  </p:stCondLst>
                                  <p:childTnLst>
                                    <p:set>
                                      <p:cBhvr>
                                        <p:cTn id="126" dur="1" fill="hold">
                                          <p:stCondLst>
                                            <p:cond delay="0"/>
                                          </p:stCondLst>
                                        </p:cTn>
                                        <p:tgtEl>
                                          <p:spTgt spid="47"/>
                                        </p:tgtEl>
                                        <p:attrNameLst>
                                          <p:attrName>style.visibility</p:attrName>
                                        </p:attrNameLst>
                                      </p:cBhvr>
                                      <p:to>
                                        <p:strVal val="visible"/>
                                      </p:to>
                                    </p:set>
                                    <p:animEffect transition="in" filter="fade">
                                      <p:cBhvr>
                                        <p:cTn id="12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0" grpId="0" animBg="1"/>
      <p:bldP spid="4" grpId="0" animBg="1"/>
      <p:bldP spid="13" grpId="0" animBg="1"/>
      <p:bldP spid="17" grpId="0"/>
      <p:bldP spid="18" grpId="0"/>
      <p:bldP spid="12" grpId="0"/>
      <p:bldP spid="19" grpId="0"/>
      <p:bldP spid="20" grpId="0"/>
      <p:bldP spid="21" grpId="0"/>
      <p:bldP spid="22" grpId="0"/>
      <p:bldP spid="25" grpId="0"/>
      <p:bldP spid="26" grpId="0"/>
      <p:bldP spid="27" grpId="0"/>
      <p:bldP spid="28" grpId="0"/>
      <p:bldP spid="29" grpId="0"/>
      <p:bldP spid="30" grpId="0"/>
      <p:bldP spid="31" grpId="0"/>
      <p:bldP spid="32" grpId="0"/>
      <p:bldP spid="8" grpId="0" animBg="1"/>
      <p:bldP spid="33" grpId="0" animBg="1"/>
      <p:bldP spid="34" grpId="0" animBg="1"/>
      <p:bldP spid="44" grpId="0"/>
      <p:bldP spid="45"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nswer 3">
            <a:extLst>
              <a:ext uri="{FF2B5EF4-FFF2-40B4-BE49-F238E27FC236}">
                <a16:creationId xmlns:a16="http://schemas.microsoft.com/office/drawing/2014/main" id="{F4AD4401-434D-4F67-B657-77D3F621D278}"/>
              </a:ext>
            </a:extLst>
          </p:cNvPr>
          <p:cNvSpPr/>
          <p:nvPr/>
        </p:nvSpPr>
        <p:spPr>
          <a:xfrm>
            <a:off x="5884813" y="4490003"/>
            <a:ext cx="1535987" cy="584996"/>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0.375</a:t>
            </a:r>
          </a:p>
        </p:txBody>
      </p:sp>
      <p:sp>
        <p:nvSpPr>
          <p:cNvPr id="23" name="Answer 1">
            <a:extLst>
              <a:ext uri="{FF2B5EF4-FFF2-40B4-BE49-F238E27FC236}">
                <a16:creationId xmlns:a16="http://schemas.microsoft.com/office/drawing/2014/main" id="{B99A81FD-082F-4B15-A80E-1815A4412B24}"/>
              </a:ext>
            </a:extLst>
          </p:cNvPr>
          <p:cNvSpPr/>
          <p:nvPr/>
        </p:nvSpPr>
        <p:spPr>
          <a:xfrm>
            <a:off x="1685571" y="4491337"/>
            <a:ext cx="1535987" cy="584996"/>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0.125</a:t>
            </a:r>
          </a:p>
        </p:txBody>
      </p:sp>
      <p:sp>
        <p:nvSpPr>
          <p:cNvPr id="21" name="Answer 2">
            <a:extLst>
              <a:ext uri="{FF2B5EF4-FFF2-40B4-BE49-F238E27FC236}">
                <a16:creationId xmlns:a16="http://schemas.microsoft.com/office/drawing/2014/main" id="{F4AD4401-434D-4F67-B657-77D3F621D278}"/>
              </a:ext>
            </a:extLst>
          </p:cNvPr>
          <p:cNvSpPr/>
          <p:nvPr/>
        </p:nvSpPr>
        <p:spPr>
          <a:xfrm>
            <a:off x="3785192" y="4490003"/>
            <a:ext cx="1535987" cy="584996"/>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0.25</a:t>
            </a:r>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Quiz</a:t>
            </a:r>
          </a:p>
        </p:txBody>
      </p:sp>
      <p:sp>
        <p:nvSpPr>
          <p:cNvPr id="31" name="Try Again!">
            <a:extLst>
              <a:ext uri="{FF2B5EF4-FFF2-40B4-BE49-F238E27FC236}">
                <a16:creationId xmlns:a16="http://schemas.microsoft.com/office/drawing/2014/main" id="{3784DBBA-BA0C-4D88-B64F-C69898662580}"/>
              </a:ext>
            </a:extLst>
          </p:cNvPr>
          <p:cNvSpPr txBox="1"/>
          <p:nvPr/>
        </p:nvSpPr>
        <p:spPr>
          <a:xfrm>
            <a:off x="864240" y="5589871"/>
            <a:ext cx="7394575" cy="461665"/>
          </a:xfrm>
          <a:prstGeom prst="rect">
            <a:avLst/>
          </a:prstGeom>
          <a:noFill/>
        </p:spPr>
        <p:txBody>
          <a:bodyPr wrap="square" rtlCol="0">
            <a:spAutoFit/>
          </a:bodyPr>
          <a:lstStyle/>
          <a:p>
            <a:pPr algn="ctr"/>
            <a:r>
              <a:rPr lang="en-GB" sz="2400" dirty="0"/>
              <a:t>Try again!</a:t>
            </a:r>
          </a:p>
        </p:txBody>
      </p:sp>
      <p:sp>
        <p:nvSpPr>
          <p:cNvPr id="32" name="Correct!">
            <a:extLst>
              <a:ext uri="{FF2B5EF4-FFF2-40B4-BE49-F238E27FC236}">
                <a16:creationId xmlns:a16="http://schemas.microsoft.com/office/drawing/2014/main" id="{47D62B31-A843-4711-A22B-0A520861B3A2}"/>
              </a:ext>
            </a:extLst>
          </p:cNvPr>
          <p:cNvSpPr txBox="1"/>
          <p:nvPr/>
        </p:nvSpPr>
        <p:spPr>
          <a:xfrm>
            <a:off x="865658" y="5581060"/>
            <a:ext cx="7394575" cy="461665"/>
          </a:xfrm>
          <a:prstGeom prst="rect">
            <a:avLst/>
          </a:prstGeom>
          <a:noFill/>
        </p:spPr>
        <p:txBody>
          <a:bodyPr wrap="square" rtlCol="0">
            <a:spAutoFit/>
          </a:bodyPr>
          <a:lstStyle/>
          <a:p>
            <a:pPr algn="ctr"/>
            <a:r>
              <a:rPr lang="en-GB" sz="2400" dirty="0"/>
              <a:t>Correct!</a:t>
            </a:r>
          </a:p>
        </p:txBody>
      </p:sp>
      <p:grpSp>
        <p:nvGrpSpPr>
          <p:cNvPr id="3" name="Group 2"/>
          <p:cNvGrpSpPr/>
          <p:nvPr/>
        </p:nvGrpSpPr>
        <p:grpSpPr>
          <a:xfrm>
            <a:off x="3791824" y="2479251"/>
            <a:ext cx="1560352" cy="1560352"/>
            <a:chOff x="3791824" y="2518579"/>
            <a:chExt cx="1560352" cy="1560352"/>
          </a:xfrm>
        </p:grpSpPr>
        <p:sp>
          <p:nvSpPr>
            <p:cNvPr id="27" name="Yellow Circle"/>
            <p:cNvSpPr/>
            <p:nvPr/>
          </p:nvSpPr>
          <p:spPr>
            <a:xfrm>
              <a:off x="3791824" y="2518579"/>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p:cNvGrpSpPr/>
            <p:nvPr/>
          </p:nvGrpSpPr>
          <p:grpSpPr>
            <a:xfrm>
              <a:off x="4094048" y="2712909"/>
              <a:ext cx="918274" cy="1200329"/>
              <a:chOff x="1802810" y="3379599"/>
              <a:chExt cx="918274" cy="1200329"/>
            </a:xfrm>
          </p:grpSpPr>
          <p:sp>
            <p:nvSpPr>
              <p:cNvPr id="14" name="TextBox 13"/>
              <p:cNvSpPr txBox="1"/>
              <p:nvPr/>
            </p:nvSpPr>
            <p:spPr>
              <a:xfrm>
                <a:off x="1802810" y="3379599"/>
                <a:ext cx="918274" cy="1200329"/>
              </a:xfrm>
              <a:prstGeom prst="rect">
                <a:avLst/>
              </a:prstGeom>
              <a:noFill/>
            </p:spPr>
            <p:txBody>
              <a:bodyPr wrap="square" rtlCol="0">
                <a:spAutoFit/>
              </a:bodyPr>
              <a:lstStyle/>
              <a:p>
                <a:pPr algn="ctr"/>
                <a:r>
                  <a:rPr lang="en-GB" sz="3600" b="1" dirty="0"/>
                  <a:t>3</a:t>
                </a:r>
              </a:p>
              <a:p>
                <a:pPr algn="ctr"/>
                <a:r>
                  <a:rPr lang="en-GB" sz="3600" b="1" dirty="0"/>
                  <a:t>8</a:t>
                </a:r>
              </a:p>
            </p:txBody>
          </p:sp>
          <p:cxnSp>
            <p:nvCxnSpPr>
              <p:cNvPr id="15" name="Straight Connector 14"/>
              <p:cNvCxnSpPr/>
              <p:nvPr/>
            </p:nvCxnSpPr>
            <p:spPr>
              <a:xfrm>
                <a:off x="2068346" y="3979764"/>
                <a:ext cx="355035" cy="2131"/>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grpSp>
      <p:sp>
        <p:nvSpPr>
          <p:cNvPr id="2" name="Rectangle 1"/>
          <p:cNvSpPr/>
          <p:nvPr/>
        </p:nvSpPr>
        <p:spPr>
          <a:xfrm>
            <a:off x="755650" y="1722779"/>
            <a:ext cx="7632700" cy="430887"/>
          </a:xfrm>
          <a:prstGeom prst="rect">
            <a:avLst/>
          </a:prstGeom>
        </p:spPr>
        <p:txBody>
          <a:bodyPr wrap="square">
            <a:spAutoFit/>
          </a:bodyPr>
          <a:lstStyle/>
          <a:p>
            <a:pPr lvl="0" algn="ctr">
              <a:defRPr/>
            </a:pPr>
            <a:r>
              <a:rPr lang="en-GB" sz="2200" dirty="0">
                <a:solidFill>
                  <a:srgbClr val="1C1C1C"/>
                </a:solidFill>
              </a:rPr>
              <a:t>What is the decimal equivalent of this fraction?</a:t>
            </a:r>
          </a:p>
        </p:txBody>
      </p:sp>
      <p:sp>
        <p:nvSpPr>
          <p:cNvPr id="20" name="Answer">
            <a:extLst>
              <a:ext uri="{FF2B5EF4-FFF2-40B4-BE49-F238E27FC236}">
                <a16:creationId xmlns:a16="http://schemas.microsoft.com/office/drawing/2014/main" id="{F4AD4401-434D-4F67-B657-77D3F621D278}"/>
              </a:ext>
            </a:extLst>
          </p:cNvPr>
          <p:cNvSpPr/>
          <p:nvPr/>
        </p:nvSpPr>
        <p:spPr>
          <a:xfrm>
            <a:off x="5884813" y="4493868"/>
            <a:ext cx="1535987" cy="581131"/>
          </a:xfrm>
          <a:prstGeom prst="roundRect">
            <a:avLst>
              <a:gd name="adj" fmla="val 0"/>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p:txBody>
      </p:sp>
      <p:sp>
        <p:nvSpPr>
          <p:cNvPr id="28" name="Pentagon 12">
            <a:extLst>
              <a:ext uri="{FF2B5EF4-FFF2-40B4-BE49-F238E27FC236}">
                <a16:creationId xmlns:a16="http://schemas.microsoft.com/office/drawing/2014/main" id="{81476A7B-076C-49A9-BF9B-8C4E92AFD1A7}"/>
              </a:ext>
            </a:extLst>
          </p:cNvPr>
          <p:cNvSpPr/>
          <p:nvPr/>
        </p:nvSpPr>
        <p:spPr>
          <a:xfrm flipH="1">
            <a:off x="3326860" y="765175"/>
            <a:ext cx="5370612"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Calculate decimal equivalents of fractions</a:t>
            </a:r>
          </a:p>
        </p:txBody>
      </p:sp>
    </p:spTree>
    <p:extLst>
      <p:ext uri="{BB962C8B-B14F-4D97-AF65-F5344CB8AC3E}">
        <p14:creationId xmlns:p14="http://schemas.microsoft.com/office/powerpoint/2010/main" val="424412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right)">
                                      <p:cBhvr>
                                        <p:cTn id="10" dur="500"/>
                                        <p:tgtEl>
                                          <p:spTgt spid="2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500"/>
                            </p:stCondLst>
                            <p:childTnLst>
                              <p:par>
                                <p:cTn id="21" presetID="10" presetClass="entr" presetSubtype="0" fill="hold" grpId="1"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32" presetClass="emph" presetSubtype="0" fill="hold" grpId="0" nodeType="clickEffect">
                                  <p:stCondLst>
                                    <p:cond delay="0"/>
                                  </p:stCondLst>
                                  <p:childTnLst>
                                    <p:animRot by="120000">
                                      <p:cBhvr>
                                        <p:cTn id="36" dur="100" fill="hold">
                                          <p:stCondLst>
                                            <p:cond delay="0"/>
                                          </p:stCondLst>
                                        </p:cTn>
                                        <p:tgtEl>
                                          <p:spTgt spid="23"/>
                                        </p:tgtEl>
                                        <p:attrNameLst>
                                          <p:attrName>r</p:attrName>
                                        </p:attrNameLst>
                                      </p:cBhvr>
                                    </p:animRot>
                                    <p:animRot by="-240000">
                                      <p:cBhvr>
                                        <p:cTn id="37" dur="200" fill="hold">
                                          <p:stCondLst>
                                            <p:cond delay="200"/>
                                          </p:stCondLst>
                                        </p:cTn>
                                        <p:tgtEl>
                                          <p:spTgt spid="23"/>
                                        </p:tgtEl>
                                        <p:attrNameLst>
                                          <p:attrName>r</p:attrName>
                                        </p:attrNameLst>
                                      </p:cBhvr>
                                    </p:animRot>
                                    <p:animRot by="240000">
                                      <p:cBhvr>
                                        <p:cTn id="38" dur="200" fill="hold">
                                          <p:stCondLst>
                                            <p:cond delay="400"/>
                                          </p:stCondLst>
                                        </p:cTn>
                                        <p:tgtEl>
                                          <p:spTgt spid="23"/>
                                        </p:tgtEl>
                                        <p:attrNameLst>
                                          <p:attrName>r</p:attrName>
                                        </p:attrNameLst>
                                      </p:cBhvr>
                                    </p:animRot>
                                    <p:animRot by="-240000">
                                      <p:cBhvr>
                                        <p:cTn id="39" dur="200" fill="hold">
                                          <p:stCondLst>
                                            <p:cond delay="600"/>
                                          </p:stCondLst>
                                        </p:cTn>
                                        <p:tgtEl>
                                          <p:spTgt spid="23"/>
                                        </p:tgtEl>
                                        <p:attrNameLst>
                                          <p:attrName>r</p:attrName>
                                        </p:attrNameLst>
                                      </p:cBhvr>
                                    </p:animRot>
                                    <p:animRot by="120000">
                                      <p:cBhvr>
                                        <p:cTn id="40" dur="200" fill="hold">
                                          <p:stCondLst>
                                            <p:cond delay="800"/>
                                          </p:stCondLst>
                                        </p:cTn>
                                        <p:tgtEl>
                                          <p:spTgt spid="23"/>
                                        </p:tgtEl>
                                        <p:attrNameLst>
                                          <p:attrName>r</p:attrName>
                                        </p:attrNameLst>
                                      </p:cBhvr>
                                    </p:animRot>
                                  </p:childTnLst>
                                </p:cTn>
                              </p:par>
                              <p:par>
                                <p:cTn id="41" presetID="10"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par>
                          <p:cTn id="44" fill="hold">
                            <p:stCondLst>
                              <p:cond delay="1000"/>
                            </p:stCondLst>
                            <p:childTnLst>
                              <p:par>
                                <p:cTn id="45" presetID="10" presetClass="exit" presetSubtype="0" fill="hold" grpId="1" nodeType="afterEffect">
                                  <p:stCondLst>
                                    <p:cond delay="0"/>
                                  </p:stCondLst>
                                  <p:childTnLst>
                                    <p:animEffect transition="out" filter="fade">
                                      <p:cBhvr>
                                        <p:cTn id="46" dur="500"/>
                                        <p:tgtEl>
                                          <p:spTgt spid="31"/>
                                        </p:tgtEl>
                                      </p:cBhvr>
                                    </p:animEffect>
                                    <p:set>
                                      <p:cBhvr>
                                        <p:cTn id="4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32" presetClass="emph" presetSubtype="0" fill="hold" grpId="1" nodeType="clickEffect">
                                  <p:stCondLst>
                                    <p:cond delay="0"/>
                                  </p:stCondLst>
                                  <p:childTnLst>
                                    <p:animRot by="120000">
                                      <p:cBhvr>
                                        <p:cTn id="52" dur="100" fill="hold">
                                          <p:stCondLst>
                                            <p:cond delay="0"/>
                                          </p:stCondLst>
                                        </p:cTn>
                                        <p:tgtEl>
                                          <p:spTgt spid="21"/>
                                        </p:tgtEl>
                                        <p:attrNameLst>
                                          <p:attrName>r</p:attrName>
                                        </p:attrNameLst>
                                      </p:cBhvr>
                                    </p:animRot>
                                    <p:animRot by="-240000">
                                      <p:cBhvr>
                                        <p:cTn id="53" dur="200" fill="hold">
                                          <p:stCondLst>
                                            <p:cond delay="200"/>
                                          </p:stCondLst>
                                        </p:cTn>
                                        <p:tgtEl>
                                          <p:spTgt spid="21"/>
                                        </p:tgtEl>
                                        <p:attrNameLst>
                                          <p:attrName>r</p:attrName>
                                        </p:attrNameLst>
                                      </p:cBhvr>
                                    </p:animRot>
                                    <p:animRot by="240000">
                                      <p:cBhvr>
                                        <p:cTn id="54" dur="200" fill="hold">
                                          <p:stCondLst>
                                            <p:cond delay="400"/>
                                          </p:stCondLst>
                                        </p:cTn>
                                        <p:tgtEl>
                                          <p:spTgt spid="21"/>
                                        </p:tgtEl>
                                        <p:attrNameLst>
                                          <p:attrName>r</p:attrName>
                                        </p:attrNameLst>
                                      </p:cBhvr>
                                    </p:animRot>
                                    <p:animRot by="-240000">
                                      <p:cBhvr>
                                        <p:cTn id="55" dur="200" fill="hold">
                                          <p:stCondLst>
                                            <p:cond delay="600"/>
                                          </p:stCondLst>
                                        </p:cTn>
                                        <p:tgtEl>
                                          <p:spTgt spid="21"/>
                                        </p:tgtEl>
                                        <p:attrNameLst>
                                          <p:attrName>r</p:attrName>
                                        </p:attrNameLst>
                                      </p:cBhvr>
                                    </p:animRot>
                                    <p:animRot by="120000">
                                      <p:cBhvr>
                                        <p:cTn id="56" dur="200" fill="hold">
                                          <p:stCondLst>
                                            <p:cond delay="800"/>
                                          </p:stCondLst>
                                        </p:cTn>
                                        <p:tgtEl>
                                          <p:spTgt spid="21"/>
                                        </p:tgtEl>
                                        <p:attrNameLst>
                                          <p:attrName>r</p:attrName>
                                        </p:attrNameLst>
                                      </p:cBhvr>
                                    </p:animRot>
                                  </p:childTnLst>
                                </p:cTn>
                              </p:par>
                              <p:par>
                                <p:cTn id="57" presetID="10" presetClass="entr" presetSubtype="0" fill="hold" grpId="2"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par>
                                <p:cTn id="60" presetID="10" presetClass="exit" presetSubtype="0" fill="hold" grpId="3" nodeType="withEffect">
                                  <p:stCondLst>
                                    <p:cond delay="1000"/>
                                  </p:stCondLst>
                                  <p:childTnLst>
                                    <p:animEffect transition="out" filter="fade">
                                      <p:cBhvr>
                                        <p:cTn id="61" dur="500"/>
                                        <p:tgtEl>
                                          <p:spTgt spid="31"/>
                                        </p:tgtEl>
                                      </p:cBhvr>
                                    </p:animEffect>
                                    <p:set>
                                      <p:cBhvr>
                                        <p:cTn id="62"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3" restart="whenNotActive" fill="hold" evtFilter="cancelBubble" nodeType="interactiveSeq">
                <p:stCondLst>
                  <p:cond evt="onClick" delay="0">
                    <p:tgtEl>
                      <p:spTgt spid="19"/>
                    </p:tgtEl>
                  </p:cond>
                </p:stCondLst>
                <p:endSync evt="end" delay="0">
                  <p:rtn val="all"/>
                </p:endSync>
                <p:childTnLst>
                  <p:par>
                    <p:cTn id="64" fill="hold">
                      <p:stCondLst>
                        <p:cond delay="0"/>
                      </p:stCondLst>
                      <p:childTnLst>
                        <p:par>
                          <p:cTn id="65" fill="hold">
                            <p:stCondLst>
                              <p:cond delay="0"/>
                            </p:stCondLst>
                            <p:childTnLst>
                              <p:par>
                                <p:cTn id="66" presetID="21" presetClass="entr" presetSubtype="1"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heel(1)">
                                      <p:cBhvr>
                                        <p:cTn id="68" dur="1000"/>
                                        <p:tgtEl>
                                          <p:spTgt spid="2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500"/>
                                        <p:tgtEl>
                                          <p:spTgt spid="32"/>
                                        </p:tgtEl>
                                      </p:cBhvr>
                                    </p:animEffect>
                                  </p:childTnLst>
                                </p:cTn>
                              </p:par>
                            </p:childTnLst>
                          </p:cTn>
                        </p:par>
                        <p:par>
                          <p:cTn id="72" fill="hold">
                            <p:stCondLst>
                              <p:cond delay="1000"/>
                            </p:stCondLst>
                            <p:childTnLst>
                              <p:par>
                                <p:cTn id="73" presetID="10" presetClass="exit" presetSubtype="0" fill="hold" grpId="1" nodeType="afterEffect">
                                  <p:stCondLst>
                                    <p:cond delay="0"/>
                                  </p:stCondLst>
                                  <p:childTnLst>
                                    <p:animEffect transition="out" filter="fade">
                                      <p:cBhvr>
                                        <p:cTn id="74" dur="500"/>
                                        <p:tgtEl>
                                          <p:spTgt spid="32"/>
                                        </p:tgtEl>
                                      </p:cBhvr>
                                    </p:animEffect>
                                    <p:set>
                                      <p:cBhvr>
                                        <p:cTn id="75"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9" grpId="0" animBg="1"/>
      <p:bldP spid="23" grpId="0" animBg="1"/>
      <p:bldP spid="23" grpId="1" animBg="1"/>
      <p:bldP spid="21" grpId="0" animBg="1"/>
      <p:bldP spid="21" grpId="1" animBg="1"/>
      <p:bldP spid="10" grpId="0" animBg="1"/>
      <p:bldP spid="31" grpId="0"/>
      <p:bldP spid="31" grpId="1"/>
      <p:bldP spid="31" grpId="2"/>
      <p:bldP spid="31" grpId="3"/>
      <p:bldP spid="32" grpId="0"/>
      <p:bldP spid="32" grpId="1"/>
      <p:bldP spid="2" grpId="0"/>
      <p:bldP spid="20" grpId="0" animBg="1"/>
      <p:bldP spid="2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nswer 3">
            <a:extLst>
              <a:ext uri="{FF2B5EF4-FFF2-40B4-BE49-F238E27FC236}">
                <a16:creationId xmlns:a16="http://schemas.microsoft.com/office/drawing/2014/main" id="{F4AD4401-434D-4F67-B657-77D3F621D278}"/>
              </a:ext>
            </a:extLst>
          </p:cNvPr>
          <p:cNvSpPr/>
          <p:nvPr/>
        </p:nvSpPr>
        <p:spPr>
          <a:xfrm>
            <a:off x="5884813" y="4490003"/>
            <a:ext cx="1535987" cy="584996"/>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0.28</a:t>
            </a:r>
          </a:p>
        </p:txBody>
      </p:sp>
      <p:sp>
        <p:nvSpPr>
          <p:cNvPr id="23" name="Answer 1">
            <a:extLst>
              <a:ext uri="{FF2B5EF4-FFF2-40B4-BE49-F238E27FC236}">
                <a16:creationId xmlns:a16="http://schemas.microsoft.com/office/drawing/2014/main" id="{B99A81FD-082F-4B15-A80E-1815A4412B24}"/>
              </a:ext>
            </a:extLst>
          </p:cNvPr>
          <p:cNvSpPr/>
          <p:nvPr/>
        </p:nvSpPr>
        <p:spPr>
          <a:xfrm>
            <a:off x="1685571" y="4491337"/>
            <a:ext cx="1535987" cy="584996"/>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0.27</a:t>
            </a:r>
          </a:p>
        </p:txBody>
      </p:sp>
      <p:sp>
        <p:nvSpPr>
          <p:cNvPr id="21" name="Answer 2">
            <a:extLst>
              <a:ext uri="{FF2B5EF4-FFF2-40B4-BE49-F238E27FC236}">
                <a16:creationId xmlns:a16="http://schemas.microsoft.com/office/drawing/2014/main" id="{F4AD4401-434D-4F67-B657-77D3F621D278}"/>
              </a:ext>
            </a:extLst>
          </p:cNvPr>
          <p:cNvSpPr/>
          <p:nvPr/>
        </p:nvSpPr>
        <p:spPr>
          <a:xfrm>
            <a:off x="3785192" y="4490003"/>
            <a:ext cx="1535987" cy="584996"/>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0.29</a:t>
            </a:r>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Quiz</a:t>
            </a:r>
          </a:p>
        </p:txBody>
      </p:sp>
      <p:sp>
        <p:nvSpPr>
          <p:cNvPr id="31" name="Try Again!">
            <a:extLst>
              <a:ext uri="{FF2B5EF4-FFF2-40B4-BE49-F238E27FC236}">
                <a16:creationId xmlns:a16="http://schemas.microsoft.com/office/drawing/2014/main" id="{3784DBBA-BA0C-4D88-B64F-C69898662580}"/>
              </a:ext>
            </a:extLst>
          </p:cNvPr>
          <p:cNvSpPr txBox="1"/>
          <p:nvPr/>
        </p:nvSpPr>
        <p:spPr>
          <a:xfrm>
            <a:off x="864240" y="5589871"/>
            <a:ext cx="7394575" cy="461665"/>
          </a:xfrm>
          <a:prstGeom prst="rect">
            <a:avLst/>
          </a:prstGeom>
          <a:noFill/>
        </p:spPr>
        <p:txBody>
          <a:bodyPr wrap="square" rtlCol="0">
            <a:spAutoFit/>
          </a:bodyPr>
          <a:lstStyle/>
          <a:p>
            <a:pPr algn="ctr"/>
            <a:r>
              <a:rPr lang="en-GB" sz="2400" dirty="0"/>
              <a:t>Try again!</a:t>
            </a:r>
          </a:p>
        </p:txBody>
      </p:sp>
      <p:sp>
        <p:nvSpPr>
          <p:cNvPr id="32" name="Correct!">
            <a:extLst>
              <a:ext uri="{FF2B5EF4-FFF2-40B4-BE49-F238E27FC236}">
                <a16:creationId xmlns:a16="http://schemas.microsoft.com/office/drawing/2014/main" id="{47D62B31-A843-4711-A22B-0A520861B3A2}"/>
              </a:ext>
            </a:extLst>
          </p:cNvPr>
          <p:cNvSpPr txBox="1"/>
          <p:nvPr/>
        </p:nvSpPr>
        <p:spPr>
          <a:xfrm>
            <a:off x="865658" y="5581060"/>
            <a:ext cx="7394575" cy="461665"/>
          </a:xfrm>
          <a:prstGeom prst="rect">
            <a:avLst/>
          </a:prstGeom>
          <a:noFill/>
        </p:spPr>
        <p:txBody>
          <a:bodyPr wrap="square" rtlCol="0">
            <a:spAutoFit/>
          </a:bodyPr>
          <a:lstStyle/>
          <a:p>
            <a:pPr algn="ctr"/>
            <a:r>
              <a:rPr lang="en-GB" sz="2400" dirty="0"/>
              <a:t>Correct!</a:t>
            </a:r>
          </a:p>
        </p:txBody>
      </p:sp>
      <p:grpSp>
        <p:nvGrpSpPr>
          <p:cNvPr id="3" name="Group 2"/>
          <p:cNvGrpSpPr/>
          <p:nvPr/>
        </p:nvGrpSpPr>
        <p:grpSpPr>
          <a:xfrm>
            <a:off x="3791824" y="2479251"/>
            <a:ext cx="1560352" cy="1560352"/>
            <a:chOff x="3791824" y="2518579"/>
            <a:chExt cx="1560352" cy="1560352"/>
          </a:xfrm>
        </p:grpSpPr>
        <p:sp>
          <p:nvSpPr>
            <p:cNvPr id="27" name="Yellow Circle"/>
            <p:cNvSpPr/>
            <p:nvPr/>
          </p:nvSpPr>
          <p:spPr>
            <a:xfrm>
              <a:off x="3791824" y="2518579"/>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p:cNvGrpSpPr/>
            <p:nvPr/>
          </p:nvGrpSpPr>
          <p:grpSpPr>
            <a:xfrm>
              <a:off x="4094048" y="2712909"/>
              <a:ext cx="918274" cy="1200329"/>
              <a:chOff x="1802810" y="3379599"/>
              <a:chExt cx="918274" cy="1200329"/>
            </a:xfrm>
          </p:grpSpPr>
          <p:sp>
            <p:nvSpPr>
              <p:cNvPr id="14" name="TextBox 13"/>
              <p:cNvSpPr txBox="1"/>
              <p:nvPr/>
            </p:nvSpPr>
            <p:spPr>
              <a:xfrm>
                <a:off x="1802810" y="3379599"/>
                <a:ext cx="918274" cy="1200329"/>
              </a:xfrm>
              <a:prstGeom prst="rect">
                <a:avLst/>
              </a:prstGeom>
              <a:noFill/>
            </p:spPr>
            <p:txBody>
              <a:bodyPr wrap="square" rtlCol="0">
                <a:spAutoFit/>
              </a:bodyPr>
              <a:lstStyle/>
              <a:p>
                <a:pPr algn="ctr"/>
                <a:r>
                  <a:rPr lang="en-GB" sz="3600" b="1" dirty="0"/>
                  <a:t>2</a:t>
                </a:r>
              </a:p>
              <a:p>
                <a:pPr algn="ctr"/>
                <a:r>
                  <a:rPr lang="en-GB" sz="3600" b="1" dirty="0"/>
                  <a:t>7</a:t>
                </a:r>
              </a:p>
            </p:txBody>
          </p:sp>
          <p:cxnSp>
            <p:nvCxnSpPr>
              <p:cNvPr id="15" name="Straight Connector 14"/>
              <p:cNvCxnSpPr/>
              <p:nvPr/>
            </p:nvCxnSpPr>
            <p:spPr>
              <a:xfrm>
                <a:off x="2068346" y="3979764"/>
                <a:ext cx="355035" cy="2131"/>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grpSp>
      <p:sp>
        <p:nvSpPr>
          <p:cNvPr id="2" name="Rectangle 1"/>
          <p:cNvSpPr/>
          <p:nvPr/>
        </p:nvSpPr>
        <p:spPr>
          <a:xfrm>
            <a:off x="755650" y="1722779"/>
            <a:ext cx="7632700" cy="769441"/>
          </a:xfrm>
          <a:prstGeom prst="rect">
            <a:avLst/>
          </a:prstGeom>
        </p:spPr>
        <p:txBody>
          <a:bodyPr wrap="square">
            <a:spAutoFit/>
          </a:bodyPr>
          <a:lstStyle/>
          <a:p>
            <a:pPr lvl="0" algn="ctr">
              <a:defRPr/>
            </a:pPr>
            <a:r>
              <a:rPr lang="en-GB" sz="2200" dirty="0">
                <a:solidFill>
                  <a:srgbClr val="1C1C1C"/>
                </a:solidFill>
              </a:rPr>
              <a:t>What is the decimal equivalent of this fraction rounded to two decimal places?</a:t>
            </a:r>
          </a:p>
        </p:txBody>
      </p:sp>
      <p:sp>
        <p:nvSpPr>
          <p:cNvPr id="20" name="Answer">
            <a:extLst>
              <a:ext uri="{FF2B5EF4-FFF2-40B4-BE49-F238E27FC236}">
                <a16:creationId xmlns:a16="http://schemas.microsoft.com/office/drawing/2014/main" id="{F4AD4401-434D-4F67-B657-77D3F621D278}"/>
              </a:ext>
            </a:extLst>
          </p:cNvPr>
          <p:cNvSpPr/>
          <p:nvPr/>
        </p:nvSpPr>
        <p:spPr>
          <a:xfrm>
            <a:off x="3769107" y="4493868"/>
            <a:ext cx="1535987" cy="581131"/>
          </a:xfrm>
          <a:prstGeom prst="roundRect">
            <a:avLst>
              <a:gd name="adj" fmla="val 0"/>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p:txBody>
      </p:sp>
      <p:sp>
        <p:nvSpPr>
          <p:cNvPr id="28" name="Pentagon 12">
            <a:extLst>
              <a:ext uri="{FF2B5EF4-FFF2-40B4-BE49-F238E27FC236}">
                <a16:creationId xmlns:a16="http://schemas.microsoft.com/office/drawing/2014/main" id="{81476A7B-076C-49A9-BF9B-8C4E92AFD1A7}"/>
              </a:ext>
            </a:extLst>
          </p:cNvPr>
          <p:cNvSpPr/>
          <p:nvPr/>
        </p:nvSpPr>
        <p:spPr>
          <a:xfrm flipH="1">
            <a:off x="3326860" y="765175"/>
            <a:ext cx="5370612"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Calculate decimal equivalents of fractions</a:t>
            </a:r>
          </a:p>
        </p:txBody>
      </p:sp>
    </p:spTree>
    <p:extLst>
      <p:ext uri="{BB962C8B-B14F-4D97-AF65-F5344CB8AC3E}">
        <p14:creationId xmlns:p14="http://schemas.microsoft.com/office/powerpoint/2010/main" val="224718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right)">
                                      <p:cBhvr>
                                        <p:cTn id="10" dur="500"/>
                                        <p:tgtEl>
                                          <p:spTgt spid="2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500"/>
                            </p:stCondLst>
                            <p:childTnLst>
                              <p:par>
                                <p:cTn id="21" presetID="10" presetClass="entr" presetSubtype="0" fill="hold" grpId="1"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32" presetClass="emph" presetSubtype="0" fill="hold" grpId="0" nodeType="clickEffect">
                                  <p:stCondLst>
                                    <p:cond delay="0"/>
                                  </p:stCondLst>
                                  <p:childTnLst>
                                    <p:animRot by="120000">
                                      <p:cBhvr>
                                        <p:cTn id="36" dur="100" fill="hold">
                                          <p:stCondLst>
                                            <p:cond delay="0"/>
                                          </p:stCondLst>
                                        </p:cTn>
                                        <p:tgtEl>
                                          <p:spTgt spid="23"/>
                                        </p:tgtEl>
                                        <p:attrNameLst>
                                          <p:attrName>r</p:attrName>
                                        </p:attrNameLst>
                                      </p:cBhvr>
                                    </p:animRot>
                                    <p:animRot by="-240000">
                                      <p:cBhvr>
                                        <p:cTn id="37" dur="200" fill="hold">
                                          <p:stCondLst>
                                            <p:cond delay="200"/>
                                          </p:stCondLst>
                                        </p:cTn>
                                        <p:tgtEl>
                                          <p:spTgt spid="23"/>
                                        </p:tgtEl>
                                        <p:attrNameLst>
                                          <p:attrName>r</p:attrName>
                                        </p:attrNameLst>
                                      </p:cBhvr>
                                    </p:animRot>
                                    <p:animRot by="240000">
                                      <p:cBhvr>
                                        <p:cTn id="38" dur="200" fill="hold">
                                          <p:stCondLst>
                                            <p:cond delay="400"/>
                                          </p:stCondLst>
                                        </p:cTn>
                                        <p:tgtEl>
                                          <p:spTgt spid="23"/>
                                        </p:tgtEl>
                                        <p:attrNameLst>
                                          <p:attrName>r</p:attrName>
                                        </p:attrNameLst>
                                      </p:cBhvr>
                                    </p:animRot>
                                    <p:animRot by="-240000">
                                      <p:cBhvr>
                                        <p:cTn id="39" dur="200" fill="hold">
                                          <p:stCondLst>
                                            <p:cond delay="600"/>
                                          </p:stCondLst>
                                        </p:cTn>
                                        <p:tgtEl>
                                          <p:spTgt spid="23"/>
                                        </p:tgtEl>
                                        <p:attrNameLst>
                                          <p:attrName>r</p:attrName>
                                        </p:attrNameLst>
                                      </p:cBhvr>
                                    </p:animRot>
                                    <p:animRot by="120000">
                                      <p:cBhvr>
                                        <p:cTn id="40" dur="200" fill="hold">
                                          <p:stCondLst>
                                            <p:cond delay="800"/>
                                          </p:stCondLst>
                                        </p:cTn>
                                        <p:tgtEl>
                                          <p:spTgt spid="23"/>
                                        </p:tgtEl>
                                        <p:attrNameLst>
                                          <p:attrName>r</p:attrName>
                                        </p:attrNameLst>
                                      </p:cBhvr>
                                    </p:animRot>
                                  </p:childTnLst>
                                </p:cTn>
                              </p:par>
                              <p:par>
                                <p:cTn id="41" presetID="10"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par>
                          <p:cTn id="44" fill="hold">
                            <p:stCondLst>
                              <p:cond delay="1000"/>
                            </p:stCondLst>
                            <p:childTnLst>
                              <p:par>
                                <p:cTn id="45" presetID="10" presetClass="exit" presetSubtype="0" fill="hold" grpId="1" nodeType="afterEffect">
                                  <p:stCondLst>
                                    <p:cond delay="0"/>
                                  </p:stCondLst>
                                  <p:childTnLst>
                                    <p:animEffect transition="out" filter="fade">
                                      <p:cBhvr>
                                        <p:cTn id="46" dur="500"/>
                                        <p:tgtEl>
                                          <p:spTgt spid="31"/>
                                        </p:tgtEl>
                                      </p:cBhvr>
                                    </p:animEffect>
                                    <p:set>
                                      <p:cBhvr>
                                        <p:cTn id="4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21" presetClass="entr" presetSubtype="1"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heel(1)">
                                      <p:cBhvr>
                                        <p:cTn id="53" dur="1000"/>
                                        <p:tgtEl>
                                          <p:spTgt spid="2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childTnLst>
                          </p:cTn>
                        </p:par>
                        <p:par>
                          <p:cTn id="57" fill="hold">
                            <p:stCondLst>
                              <p:cond delay="1000"/>
                            </p:stCondLst>
                            <p:childTnLst>
                              <p:par>
                                <p:cTn id="58" presetID="10" presetClass="exit" presetSubtype="0" fill="hold" grpId="1" nodeType="afterEffect">
                                  <p:stCondLst>
                                    <p:cond delay="0"/>
                                  </p:stCondLst>
                                  <p:childTnLst>
                                    <p:animEffect transition="out" filter="fade">
                                      <p:cBhvr>
                                        <p:cTn id="59" dur="500"/>
                                        <p:tgtEl>
                                          <p:spTgt spid="32"/>
                                        </p:tgtEl>
                                      </p:cBhvr>
                                    </p:animEffect>
                                    <p:set>
                                      <p:cBhvr>
                                        <p:cTn id="60"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1" restart="whenNotActive" fill="hold" evtFilter="cancelBubble" nodeType="interactiveSeq">
                <p:stCondLst>
                  <p:cond evt="onClick" delay="0">
                    <p:tgtEl>
                      <p:spTgt spid="19"/>
                    </p:tgtEl>
                  </p:cond>
                </p:stCondLst>
                <p:endSync evt="end" delay="0">
                  <p:rtn val="all"/>
                </p:endSync>
                <p:childTnLst>
                  <p:par>
                    <p:cTn id="62" fill="hold">
                      <p:stCondLst>
                        <p:cond delay="0"/>
                      </p:stCondLst>
                      <p:childTnLst>
                        <p:par>
                          <p:cTn id="63" fill="hold">
                            <p:stCondLst>
                              <p:cond delay="0"/>
                            </p:stCondLst>
                            <p:childTnLst>
                              <p:par>
                                <p:cTn id="64" presetID="32" presetClass="emph" presetSubtype="0" fill="hold" grpId="1" nodeType="clickEffect">
                                  <p:stCondLst>
                                    <p:cond delay="0"/>
                                  </p:stCondLst>
                                  <p:childTnLst>
                                    <p:animRot by="120000">
                                      <p:cBhvr>
                                        <p:cTn id="65" dur="100" fill="hold">
                                          <p:stCondLst>
                                            <p:cond delay="0"/>
                                          </p:stCondLst>
                                        </p:cTn>
                                        <p:tgtEl>
                                          <p:spTgt spid="19"/>
                                        </p:tgtEl>
                                        <p:attrNameLst>
                                          <p:attrName>r</p:attrName>
                                        </p:attrNameLst>
                                      </p:cBhvr>
                                    </p:animRot>
                                    <p:animRot by="-240000">
                                      <p:cBhvr>
                                        <p:cTn id="66" dur="200" fill="hold">
                                          <p:stCondLst>
                                            <p:cond delay="200"/>
                                          </p:stCondLst>
                                        </p:cTn>
                                        <p:tgtEl>
                                          <p:spTgt spid="19"/>
                                        </p:tgtEl>
                                        <p:attrNameLst>
                                          <p:attrName>r</p:attrName>
                                        </p:attrNameLst>
                                      </p:cBhvr>
                                    </p:animRot>
                                    <p:animRot by="240000">
                                      <p:cBhvr>
                                        <p:cTn id="67" dur="200" fill="hold">
                                          <p:stCondLst>
                                            <p:cond delay="400"/>
                                          </p:stCondLst>
                                        </p:cTn>
                                        <p:tgtEl>
                                          <p:spTgt spid="19"/>
                                        </p:tgtEl>
                                        <p:attrNameLst>
                                          <p:attrName>r</p:attrName>
                                        </p:attrNameLst>
                                      </p:cBhvr>
                                    </p:animRot>
                                    <p:animRot by="-240000">
                                      <p:cBhvr>
                                        <p:cTn id="68" dur="200" fill="hold">
                                          <p:stCondLst>
                                            <p:cond delay="600"/>
                                          </p:stCondLst>
                                        </p:cTn>
                                        <p:tgtEl>
                                          <p:spTgt spid="19"/>
                                        </p:tgtEl>
                                        <p:attrNameLst>
                                          <p:attrName>r</p:attrName>
                                        </p:attrNameLst>
                                      </p:cBhvr>
                                    </p:animRot>
                                    <p:animRot by="120000">
                                      <p:cBhvr>
                                        <p:cTn id="69" dur="200" fill="hold">
                                          <p:stCondLst>
                                            <p:cond delay="800"/>
                                          </p:stCondLst>
                                        </p:cTn>
                                        <p:tgtEl>
                                          <p:spTgt spid="19"/>
                                        </p:tgtEl>
                                        <p:attrNameLst>
                                          <p:attrName>r</p:attrName>
                                        </p:attrNameLst>
                                      </p:cBhvr>
                                    </p:animRot>
                                  </p:childTnLst>
                                </p:cTn>
                              </p:par>
                              <p:par>
                                <p:cTn id="70" presetID="10" presetClass="entr" presetSubtype="0" fill="hold" grpId="2"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par>
                                <p:cTn id="73" presetID="10" presetClass="exit" presetSubtype="0" fill="hold" grpId="3" nodeType="withEffect">
                                  <p:stCondLst>
                                    <p:cond delay="1000"/>
                                  </p:stCondLst>
                                  <p:childTnLst>
                                    <p:animEffect transition="out" filter="fade">
                                      <p:cBhvr>
                                        <p:cTn id="74" dur="500"/>
                                        <p:tgtEl>
                                          <p:spTgt spid="31"/>
                                        </p:tgtEl>
                                      </p:cBhvr>
                                    </p:animEffect>
                                    <p:set>
                                      <p:cBhvr>
                                        <p:cTn id="75"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9" grpId="0" animBg="1"/>
      <p:bldP spid="19" grpId="1" animBg="1"/>
      <p:bldP spid="23" grpId="0" animBg="1"/>
      <p:bldP spid="23" grpId="1" animBg="1"/>
      <p:bldP spid="21" grpId="0" animBg="1"/>
      <p:bldP spid="10" grpId="0" animBg="1"/>
      <p:bldP spid="31" grpId="0"/>
      <p:bldP spid="31" grpId="1"/>
      <p:bldP spid="31" grpId="2"/>
      <p:bldP spid="31" grpId="3"/>
      <p:bldP spid="32" grpId="0"/>
      <p:bldP spid="32" grpId="1"/>
      <p:bldP spid="2" grpId="0"/>
      <p:bldP spid="20" grpId="0" animBg="1"/>
      <p:bldP spid="2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nswer 3">
            <a:extLst>
              <a:ext uri="{FF2B5EF4-FFF2-40B4-BE49-F238E27FC236}">
                <a16:creationId xmlns:a16="http://schemas.microsoft.com/office/drawing/2014/main" id="{F4AD4401-434D-4F67-B657-77D3F621D278}"/>
              </a:ext>
            </a:extLst>
          </p:cNvPr>
          <p:cNvSpPr/>
          <p:nvPr/>
        </p:nvSpPr>
        <p:spPr>
          <a:xfrm>
            <a:off x="5884813" y="4490003"/>
            <a:ext cx="1535987" cy="584996"/>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0.77</a:t>
            </a:r>
          </a:p>
        </p:txBody>
      </p:sp>
      <p:sp>
        <p:nvSpPr>
          <p:cNvPr id="23" name="Answer 1">
            <a:extLst>
              <a:ext uri="{FF2B5EF4-FFF2-40B4-BE49-F238E27FC236}">
                <a16:creationId xmlns:a16="http://schemas.microsoft.com/office/drawing/2014/main" id="{B99A81FD-082F-4B15-A80E-1815A4412B24}"/>
              </a:ext>
            </a:extLst>
          </p:cNvPr>
          <p:cNvSpPr/>
          <p:nvPr/>
        </p:nvSpPr>
        <p:spPr>
          <a:xfrm>
            <a:off x="1685571" y="4491337"/>
            <a:ext cx="1535987" cy="584996"/>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0.78</a:t>
            </a:r>
          </a:p>
        </p:txBody>
      </p:sp>
      <p:sp>
        <p:nvSpPr>
          <p:cNvPr id="21" name="Answer 2">
            <a:extLst>
              <a:ext uri="{FF2B5EF4-FFF2-40B4-BE49-F238E27FC236}">
                <a16:creationId xmlns:a16="http://schemas.microsoft.com/office/drawing/2014/main" id="{F4AD4401-434D-4F67-B657-77D3F621D278}"/>
              </a:ext>
            </a:extLst>
          </p:cNvPr>
          <p:cNvSpPr/>
          <p:nvPr/>
        </p:nvSpPr>
        <p:spPr>
          <a:xfrm>
            <a:off x="3785192" y="4490003"/>
            <a:ext cx="1535987" cy="584996"/>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0.76</a:t>
            </a:r>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Quiz</a:t>
            </a:r>
          </a:p>
        </p:txBody>
      </p:sp>
      <p:sp>
        <p:nvSpPr>
          <p:cNvPr id="31" name="Try Again!">
            <a:extLst>
              <a:ext uri="{FF2B5EF4-FFF2-40B4-BE49-F238E27FC236}">
                <a16:creationId xmlns:a16="http://schemas.microsoft.com/office/drawing/2014/main" id="{3784DBBA-BA0C-4D88-B64F-C69898662580}"/>
              </a:ext>
            </a:extLst>
          </p:cNvPr>
          <p:cNvSpPr txBox="1"/>
          <p:nvPr/>
        </p:nvSpPr>
        <p:spPr>
          <a:xfrm>
            <a:off x="864240" y="5589871"/>
            <a:ext cx="7394575" cy="461665"/>
          </a:xfrm>
          <a:prstGeom prst="rect">
            <a:avLst/>
          </a:prstGeom>
          <a:noFill/>
        </p:spPr>
        <p:txBody>
          <a:bodyPr wrap="square" rtlCol="0">
            <a:spAutoFit/>
          </a:bodyPr>
          <a:lstStyle/>
          <a:p>
            <a:pPr algn="ctr"/>
            <a:r>
              <a:rPr lang="en-GB" sz="2400" dirty="0"/>
              <a:t>Try again!</a:t>
            </a:r>
          </a:p>
        </p:txBody>
      </p:sp>
      <p:sp>
        <p:nvSpPr>
          <p:cNvPr id="32" name="Correct!">
            <a:extLst>
              <a:ext uri="{FF2B5EF4-FFF2-40B4-BE49-F238E27FC236}">
                <a16:creationId xmlns:a16="http://schemas.microsoft.com/office/drawing/2014/main" id="{47D62B31-A843-4711-A22B-0A520861B3A2}"/>
              </a:ext>
            </a:extLst>
          </p:cNvPr>
          <p:cNvSpPr txBox="1"/>
          <p:nvPr/>
        </p:nvSpPr>
        <p:spPr>
          <a:xfrm>
            <a:off x="865658" y="5581060"/>
            <a:ext cx="7394575" cy="461665"/>
          </a:xfrm>
          <a:prstGeom prst="rect">
            <a:avLst/>
          </a:prstGeom>
          <a:noFill/>
        </p:spPr>
        <p:txBody>
          <a:bodyPr wrap="square" rtlCol="0">
            <a:spAutoFit/>
          </a:bodyPr>
          <a:lstStyle/>
          <a:p>
            <a:pPr algn="ctr"/>
            <a:r>
              <a:rPr lang="en-GB" sz="2400" dirty="0"/>
              <a:t>Correct!</a:t>
            </a:r>
          </a:p>
        </p:txBody>
      </p:sp>
      <p:grpSp>
        <p:nvGrpSpPr>
          <p:cNvPr id="3" name="Group 2"/>
          <p:cNvGrpSpPr/>
          <p:nvPr/>
        </p:nvGrpSpPr>
        <p:grpSpPr>
          <a:xfrm>
            <a:off x="3791824" y="2590091"/>
            <a:ext cx="1560352" cy="1560352"/>
            <a:chOff x="3791824" y="2518579"/>
            <a:chExt cx="1560352" cy="1560352"/>
          </a:xfrm>
        </p:grpSpPr>
        <p:sp>
          <p:nvSpPr>
            <p:cNvPr id="27" name="Yellow Circle"/>
            <p:cNvSpPr/>
            <p:nvPr/>
          </p:nvSpPr>
          <p:spPr>
            <a:xfrm>
              <a:off x="3791824" y="2518579"/>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p:cNvGrpSpPr/>
            <p:nvPr/>
          </p:nvGrpSpPr>
          <p:grpSpPr>
            <a:xfrm>
              <a:off x="4094048" y="2712909"/>
              <a:ext cx="918274" cy="1200329"/>
              <a:chOff x="1802810" y="3379599"/>
              <a:chExt cx="918274" cy="1200329"/>
            </a:xfrm>
          </p:grpSpPr>
          <p:sp>
            <p:nvSpPr>
              <p:cNvPr id="14" name="TextBox 13"/>
              <p:cNvSpPr txBox="1"/>
              <p:nvPr/>
            </p:nvSpPr>
            <p:spPr>
              <a:xfrm>
                <a:off x="1802810" y="3379599"/>
                <a:ext cx="918274" cy="1200329"/>
              </a:xfrm>
              <a:prstGeom prst="rect">
                <a:avLst/>
              </a:prstGeom>
              <a:noFill/>
            </p:spPr>
            <p:txBody>
              <a:bodyPr wrap="square" rtlCol="0">
                <a:spAutoFit/>
              </a:bodyPr>
              <a:lstStyle/>
              <a:p>
                <a:pPr algn="ctr"/>
                <a:r>
                  <a:rPr lang="en-GB" sz="3600" b="1" dirty="0"/>
                  <a:t>7</a:t>
                </a:r>
              </a:p>
              <a:p>
                <a:pPr algn="ctr"/>
                <a:r>
                  <a:rPr lang="en-GB" sz="3600" b="1" dirty="0"/>
                  <a:t>9</a:t>
                </a:r>
              </a:p>
            </p:txBody>
          </p:sp>
          <p:cxnSp>
            <p:nvCxnSpPr>
              <p:cNvPr id="15" name="Straight Connector 14"/>
              <p:cNvCxnSpPr/>
              <p:nvPr/>
            </p:nvCxnSpPr>
            <p:spPr>
              <a:xfrm>
                <a:off x="2068346" y="3979764"/>
                <a:ext cx="355035" cy="2131"/>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grpSp>
      <p:sp>
        <p:nvSpPr>
          <p:cNvPr id="2" name="Rectangle 1"/>
          <p:cNvSpPr/>
          <p:nvPr/>
        </p:nvSpPr>
        <p:spPr>
          <a:xfrm>
            <a:off x="755650" y="1722779"/>
            <a:ext cx="7632700" cy="769441"/>
          </a:xfrm>
          <a:prstGeom prst="rect">
            <a:avLst/>
          </a:prstGeom>
        </p:spPr>
        <p:txBody>
          <a:bodyPr wrap="square">
            <a:spAutoFit/>
          </a:bodyPr>
          <a:lstStyle/>
          <a:p>
            <a:pPr lvl="0" algn="ctr">
              <a:defRPr/>
            </a:pPr>
            <a:r>
              <a:rPr lang="en-GB" sz="2200" dirty="0">
                <a:solidFill>
                  <a:srgbClr val="1C1C1C"/>
                </a:solidFill>
              </a:rPr>
              <a:t>What is the decimal equivalent of this fraction rounded to two decimal places?</a:t>
            </a:r>
          </a:p>
        </p:txBody>
      </p:sp>
      <p:sp>
        <p:nvSpPr>
          <p:cNvPr id="20" name="Answer">
            <a:extLst>
              <a:ext uri="{FF2B5EF4-FFF2-40B4-BE49-F238E27FC236}">
                <a16:creationId xmlns:a16="http://schemas.microsoft.com/office/drawing/2014/main" id="{F4AD4401-434D-4F67-B657-77D3F621D278}"/>
              </a:ext>
            </a:extLst>
          </p:cNvPr>
          <p:cNvSpPr/>
          <p:nvPr/>
        </p:nvSpPr>
        <p:spPr>
          <a:xfrm>
            <a:off x="1661042" y="4493868"/>
            <a:ext cx="1535987" cy="581131"/>
          </a:xfrm>
          <a:prstGeom prst="roundRect">
            <a:avLst>
              <a:gd name="adj" fmla="val 0"/>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p:txBody>
      </p:sp>
      <p:sp>
        <p:nvSpPr>
          <p:cNvPr id="28" name="Pentagon 12">
            <a:extLst>
              <a:ext uri="{FF2B5EF4-FFF2-40B4-BE49-F238E27FC236}">
                <a16:creationId xmlns:a16="http://schemas.microsoft.com/office/drawing/2014/main" id="{81476A7B-076C-49A9-BF9B-8C4E92AFD1A7}"/>
              </a:ext>
            </a:extLst>
          </p:cNvPr>
          <p:cNvSpPr/>
          <p:nvPr/>
        </p:nvSpPr>
        <p:spPr>
          <a:xfrm flipH="1">
            <a:off x="3326860" y="765175"/>
            <a:ext cx="5370612"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Calculate decimal equivalents of fractions</a:t>
            </a:r>
          </a:p>
        </p:txBody>
      </p:sp>
      <p:sp>
        <p:nvSpPr>
          <p:cNvPr id="16" name="Rectangle 15">
            <a:hlinkClick r:id="rId2" action="ppaction://hlinksldjump"/>
          </p:cNvPr>
          <p:cNvSpPr/>
          <p:nvPr/>
        </p:nvSpPr>
        <p:spPr>
          <a:xfrm>
            <a:off x="444616" y="5624739"/>
            <a:ext cx="2882244" cy="468086"/>
          </a:xfrm>
          <a:prstGeom prst="rect">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3"/>
                </a:solidFill>
              </a:rPr>
              <a:t>Choose another objective</a:t>
            </a:r>
          </a:p>
        </p:txBody>
      </p:sp>
    </p:spTree>
    <p:extLst>
      <p:ext uri="{BB962C8B-B14F-4D97-AF65-F5344CB8AC3E}">
        <p14:creationId xmlns:p14="http://schemas.microsoft.com/office/powerpoint/2010/main" val="374000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right)">
                                      <p:cBhvr>
                                        <p:cTn id="10" dur="500"/>
                                        <p:tgtEl>
                                          <p:spTgt spid="2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500"/>
                            </p:stCondLst>
                            <p:childTnLst>
                              <p:par>
                                <p:cTn id="21" presetID="10" presetClass="entr" presetSubtype="0" fill="hold" grpId="1"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21" presetClass="entr" presetSubtype="1"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heel(1)">
                                      <p:cBhvr>
                                        <p:cTn id="37" dur="1000"/>
                                        <p:tgtEl>
                                          <p:spTgt spid="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childTnLst>
                          </p:cTn>
                        </p:par>
                        <p:par>
                          <p:cTn id="41" fill="hold">
                            <p:stCondLst>
                              <p:cond delay="1000"/>
                            </p:stCondLst>
                            <p:childTnLst>
                              <p:par>
                                <p:cTn id="42" presetID="10" presetClass="exit" presetSubtype="0" fill="hold" grpId="1" nodeType="afterEffect">
                                  <p:stCondLst>
                                    <p:cond delay="0"/>
                                  </p:stCondLst>
                                  <p:childTnLst>
                                    <p:animEffect transition="out" filter="fade">
                                      <p:cBhvr>
                                        <p:cTn id="43" dur="500"/>
                                        <p:tgtEl>
                                          <p:spTgt spid="32"/>
                                        </p:tgtEl>
                                      </p:cBhvr>
                                    </p:animEffect>
                                    <p:set>
                                      <p:cBhvr>
                                        <p:cTn id="44" dur="1" fill="hold">
                                          <p:stCondLst>
                                            <p:cond delay="499"/>
                                          </p:stCondLst>
                                        </p:cTn>
                                        <p:tgtEl>
                                          <p:spTgt spid="32"/>
                                        </p:tgtEl>
                                        <p:attrNameLst>
                                          <p:attrName>style.visibility</p:attrName>
                                        </p:attrNameLst>
                                      </p:cBhvr>
                                      <p:to>
                                        <p:strVal val="hidden"/>
                                      </p:to>
                                    </p:set>
                                  </p:childTnLst>
                                </p:cTn>
                              </p:par>
                            </p:childTnLst>
                          </p:cTn>
                        </p:par>
                        <p:par>
                          <p:cTn id="45" fill="hold">
                            <p:stCondLst>
                              <p:cond delay="1500"/>
                            </p:stCondLst>
                            <p:childTnLst>
                              <p:par>
                                <p:cTn id="46" presetID="22" presetClass="entr" presetSubtype="8" fill="hold" grpId="1"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childTnLst>
                    </p:cTn>
                  </p:par>
                </p:childTnLst>
              </p:cTn>
              <p:nextCondLst>
                <p:cond evt="onClick" delay="0">
                  <p:tgtEl>
                    <p:spTgt spid="23"/>
                  </p:tgtEl>
                </p:cond>
              </p:nextCondLst>
            </p:seq>
            <p:seq concurrent="1" nextAc="seek">
              <p:cTn id="49" restart="whenNotActive" fill="hold" evtFilter="cancelBubble" nodeType="interactiveSeq">
                <p:stCondLst>
                  <p:cond evt="onClick" delay="0">
                    <p:tgtEl>
                      <p:spTgt spid="21"/>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hold" grpId="1" nodeType="clickEffect">
                                  <p:stCondLst>
                                    <p:cond delay="0"/>
                                  </p:stCondLst>
                                  <p:childTnLst>
                                    <p:animRot by="120000">
                                      <p:cBhvr>
                                        <p:cTn id="53" dur="100" fill="hold">
                                          <p:stCondLst>
                                            <p:cond delay="0"/>
                                          </p:stCondLst>
                                        </p:cTn>
                                        <p:tgtEl>
                                          <p:spTgt spid="21"/>
                                        </p:tgtEl>
                                        <p:attrNameLst>
                                          <p:attrName>r</p:attrName>
                                        </p:attrNameLst>
                                      </p:cBhvr>
                                    </p:animRot>
                                    <p:animRot by="-240000">
                                      <p:cBhvr>
                                        <p:cTn id="54" dur="200" fill="hold">
                                          <p:stCondLst>
                                            <p:cond delay="200"/>
                                          </p:stCondLst>
                                        </p:cTn>
                                        <p:tgtEl>
                                          <p:spTgt spid="21"/>
                                        </p:tgtEl>
                                        <p:attrNameLst>
                                          <p:attrName>r</p:attrName>
                                        </p:attrNameLst>
                                      </p:cBhvr>
                                    </p:animRot>
                                    <p:animRot by="240000">
                                      <p:cBhvr>
                                        <p:cTn id="55" dur="200" fill="hold">
                                          <p:stCondLst>
                                            <p:cond delay="400"/>
                                          </p:stCondLst>
                                        </p:cTn>
                                        <p:tgtEl>
                                          <p:spTgt spid="21"/>
                                        </p:tgtEl>
                                        <p:attrNameLst>
                                          <p:attrName>r</p:attrName>
                                        </p:attrNameLst>
                                      </p:cBhvr>
                                    </p:animRot>
                                    <p:animRot by="-240000">
                                      <p:cBhvr>
                                        <p:cTn id="56" dur="200" fill="hold">
                                          <p:stCondLst>
                                            <p:cond delay="600"/>
                                          </p:stCondLst>
                                        </p:cTn>
                                        <p:tgtEl>
                                          <p:spTgt spid="21"/>
                                        </p:tgtEl>
                                        <p:attrNameLst>
                                          <p:attrName>r</p:attrName>
                                        </p:attrNameLst>
                                      </p:cBhvr>
                                    </p:animRot>
                                    <p:animRot by="120000">
                                      <p:cBhvr>
                                        <p:cTn id="57" dur="200" fill="hold">
                                          <p:stCondLst>
                                            <p:cond delay="800"/>
                                          </p:stCondLst>
                                        </p:cTn>
                                        <p:tgtEl>
                                          <p:spTgt spid="21"/>
                                        </p:tgtEl>
                                        <p:attrNameLst>
                                          <p:attrName>r</p:attrName>
                                        </p:attrNameLst>
                                      </p:cBhvr>
                                    </p:animRot>
                                  </p:childTnLst>
                                </p:cTn>
                              </p:par>
                              <p:par>
                                <p:cTn id="58" presetID="10" presetClass="entr" presetSubtype="0"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500"/>
                                        <p:tgtEl>
                                          <p:spTgt spid="31"/>
                                        </p:tgtEl>
                                      </p:cBhvr>
                                    </p:animEffect>
                                  </p:childTnLst>
                                </p:cTn>
                              </p:par>
                              <p:par>
                                <p:cTn id="61" presetID="10" presetClass="exit" presetSubtype="0" fill="hold" grpId="1" nodeType="withEffect">
                                  <p:stCondLst>
                                    <p:cond delay="1000"/>
                                  </p:stCondLst>
                                  <p:childTnLst>
                                    <p:animEffect transition="out" filter="fade">
                                      <p:cBhvr>
                                        <p:cTn id="62" dur="500"/>
                                        <p:tgtEl>
                                          <p:spTgt spid="31"/>
                                        </p:tgtEl>
                                      </p:cBhvr>
                                    </p:animEffect>
                                    <p:set>
                                      <p:cBhvr>
                                        <p:cTn id="63"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4" restart="whenNotActive" fill="hold" evtFilter="cancelBubble" nodeType="interactiveSeq">
                <p:stCondLst>
                  <p:cond evt="onClick" delay="0">
                    <p:tgtEl>
                      <p:spTgt spid="19"/>
                    </p:tgtEl>
                  </p:cond>
                </p:stCondLst>
                <p:endSync evt="end" delay="0">
                  <p:rtn val="all"/>
                </p:endSync>
                <p:childTnLst>
                  <p:par>
                    <p:cTn id="65" fill="hold">
                      <p:stCondLst>
                        <p:cond delay="0"/>
                      </p:stCondLst>
                      <p:childTnLst>
                        <p:par>
                          <p:cTn id="66" fill="hold">
                            <p:stCondLst>
                              <p:cond delay="0"/>
                            </p:stCondLst>
                            <p:childTnLst>
                              <p:par>
                                <p:cTn id="67" presetID="32" presetClass="emph" presetSubtype="0" fill="hold" grpId="1" nodeType="clickEffect">
                                  <p:stCondLst>
                                    <p:cond delay="0"/>
                                  </p:stCondLst>
                                  <p:childTnLst>
                                    <p:animRot by="120000">
                                      <p:cBhvr>
                                        <p:cTn id="68" dur="100" fill="hold">
                                          <p:stCondLst>
                                            <p:cond delay="0"/>
                                          </p:stCondLst>
                                        </p:cTn>
                                        <p:tgtEl>
                                          <p:spTgt spid="19"/>
                                        </p:tgtEl>
                                        <p:attrNameLst>
                                          <p:attrName>r</p:attrName>
                                        </p:attrNameLst>
                                      </p:cBhvr>
                                    </p:animRot>
                                    <p:animRot by="-240000">
                                      <p:cBhvr>
                                        <p:cTn id="69" dur="200" fill="hold">
                                          <p:stCondLst>
                                            <p:cond delay="200"/>
                                          </p:stCondLst>
                                        </p:cTn>
                                        <p:tgtEl>
                                          <p:spTgt spid="19"/>
                                        </p:tgtEl>
                                        <p:attrNameLst>
                                          <p:attrName>r</p:attrName>
                                        </p:attrNameLst>
                                      </p:cBhvr>
                                    </p:animRot>
                                    <p:animRot by="240000">
                                      <p:cBhvr>
                                        <p:cTn id="70" dur="200" fill="hold">
                                          <p:stCondLst>
                                            <p:cond delay="400"/>
                                          </p:stCondLst>
                                        </p:cTn>
                                        <p:tgtEl>
                                          <p:spTgt spid="19"/>
                                        </p:tgtEl>
                                        <p:attrNameLst>
                                          <p:attrName>r</p:attrName>
                                        </p:attrNameLst>
                                      </p:cBhvr>
                                    </p:animRot>
                                    <p:animRot by="-240000">
                                      <p:cBhvr>
                                        <p:cTn id="71" dur="200" fill="hold">
                                          <p:stCondLst>
                                            <p:cond delay="600"/>
                                          </p:stCondLst>
                                        </p:cTn>
                                        <p:tgtEl>
                                          <p:spTgt spid="19"/>
                                        </p:tgtEl>
                                        <p:attrNameLst>
                                          <p:attrName>r</p:attrName>
                                        </p:attrNameLst>
                                      </p:cBhvr>
                                    </p:animRot>
                                    <p:animRot by="120000">
                                      <p:cBhvr>
                                        <p:cTn id="72" dur="200" fill="hold">
                                          <p:stCondLst>
                                            <p:cond delay="800"/>
                                          </p:stCondLst>
                                        </p:cTn>
                                        <p:tgtEl>
                                          <p:spTgt spid="19"/>
                                        </p:tgtEl>
                                        <p:attrNameLst>
                                          <p:attrName>r</p:attrName>
                                        </p:attrNameLst>
                                      </p:cBhvr>
                                    </p:animRot>
                                  </p:childTnLst>
                                </p:cTn>
                              </p:par>
                              <p:par>
                                <p:cTn id="73" presetID="10" presetClass="entr" presetSubtype="0" fill="hold" grpId="2"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par>
                                <p:cTn id="76" presetID="10" presetClass="exit" presetSubtype="0" fill="hold" grpId="3" nodeType="withEffect">
                                  <p:stCondLst>
                                    <p:cond delay="1000"/>
                                  </p:stCondLst>
                                  <p:childTnLst>
                                    <p:animEffect transition="out" filter="fade">
                                      <p:cBhvr>
                                        <p:cTn id="77" dur="500"/>
                                        <p:tgtEl>
                                          <p:spTgt spid="31"/>
                                        </p:tgtEl>
                                      </p:cBhvr>
                                    </p:animEffect>
                                    <p:set>
                                      <p:cBhvr>
                                        <p:cTn id="78"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79" restart="whenNotActive" fill="hold" evtFilter="cancelBubble" nodeType="interactiveSeq">
                <p:stCondLst>
                  <p:cond evt="onClick" delay="0">
                    <p:tgtEl>
                      <p:spTgt spid="16"/>
                    </p:tgtEl>
                  </p:cond>
                </p:stCondLst>
                <p:endSync evt="end" delay="0">
                  <p:rtn val="all"/>
                </p:endSync>
                <p:childTnLst>
                  <p:par>
                    <p:cTn id="80" fill="hold">
                      <p:stCondLst>
                        <p:cond delay="0"/>
                      </p:stCondLst>
                      <p:childTnLst>
                        <p:par>
                          <p:cTn id="81" fill="hold">
                            <p:stCondLst>
                              <p:cond delay="0"/>
                            </p:stCondLst>
                            <p:childTnLst>
                              <p:par>
                                <p:cTn id="82" presetID="3" presetClass="emph" presetSubtype="2" fill="hold" grpId="0" nodeType="clickEffect">
                                  <p:stCondLst>
                                    <p:cond delay="0"/>
                                  </p:stCondLst>
                                  <p:childTnLst>
                                    <p:animClr clrSpc="rgb" dir="cw">
                                      <p:cBhvr override="childStyle">
                                        <p:cTn id="83" dur="2000" fill="hold"/>
                                        <p:tgtEl>
                                          <p:spTgt spid="16"/>
                                        </p:tgtEl>
                                        <p:attrNameLst>
                                          <p:attrName>style.color</p:attrName>
                                        </p:attrNameLst>
                                      </p:cBhvr>
                                      <p:to>
                                        <a:srgbClr val="AED289"/>
                                      </p:to>
                                    </p:animClr>
                                  </p:childTnLst>
                                </p:cTn>
                              </p:par>
                            </p:childTnLst>
                          </p:cTn>
                        </p:par>
                      </p:childTnLst>
                    </p:cTn>
                  </p:par>
                </p:childTnLst>
              </p:cTn>
              <p:nextCondLst>
                <p:cond evt="onClick" delay="0">
                  <p:tgtEl>
                    <p:spTgt spid="16"/>
                  </p:tgtEl>
                </p:cond>
              </p:nextCondLst>
            </p:seq>
          </p:childTnLst>
        </p:cTn>
      </p:par>
    </p:tnLst>
    <p:bldLst>
      <p:bldP spid="19" grpId="0" animBg="1"/>
      <p:bldP spid="19" grpId="1" animBg="1"/>
      <p:bldP spid="23" grpId="1" animBg="1"/>
      <p:bldP spid="21" grpId="0" animBg="1"/>
      <p:bldP spid="21" grpId="1" animBg="1"/>
      <p:bldP spid="10" grpId="0" animBg="1"/>
      <p:bldP spid="31" grpId="0"/>
      <p:bldP spid="31" grpId="1"/>
      <p:bldP spid="31" grpId="2"/>
      <p:bldP spid="31" grpId="3"/>
      <p:bldP spid="32" grpId="0"/>
      <p:bldP spid="32" grpId="1"/>
      <p:bldP spid="2" grpId="0"/>
      <p:bldP spid="20" grpId="0" animBg="1"/>
      <p:bldP spid="28" grpId="0" animBg="1"/>
      <p:bldP spid="16" grpId="0" animBg="1"/>
      <p:bldP spid="16"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1ABC6BE-4501-4AA1-A786-0A0FF5499EF9}"/>
              </a:ext>
            </a:extLst>
          </p:cNvPr>
          <p:cNvPicPr>
            <a:picLocks noChangeAspect="1"/>
          </p:cNvPicPr>
          <p:nvPr/>
        </p:nvPicPr>
        <p:blipFill rotWithShape="1">
          <a:blip r:embed="rId2">
            <a:clrChange>
              <a:clrFrom>
                <a:srgbClr val="FDEFE9"/>
              </a:clrFrom>
              <a:clrTo>
                <a:srgbClr val="FDEFE9">
                  <a:alpha val="0"/>
                </a:srgbClr>
              </a:clrTo>
            </a:clrChange>
          </a:blip>
          <a:srcRect t="34818"/>
          <a:stretch/>
        </p:blipFill>
        <p:spPr>
          <a:xfrm>
            <a:off x="1221077" y="4211273"/>
            <a:ext cx="6701846" cy="1881552"/>
          </a:xfrm>
          <a:prstGeom prst="rect">
            <a:avLst/>
          </a:prstGeom>
        </p:spPr>
      </p:pic>
      <p:sp>
        <p:nvSpPr>
          <p:cNvPr id="9" name="Pentagon 12">
            <a:extLst>
              <a:ext uri="{FF2B5EF4-FFF2-40B4-BE49-F238E27FC236}">
                <a16:creationId xmlns:a16="http://schemas.microsoft.com/office/drawing/2014/main" id="{81476A7B-076C-49A9-BF9B-8C4E92AFD1A7}"/>
              </a:ext>
            </a:extLst>
          </p:cNvPr>
          <p:cNvSpPr/>
          <p:nvPr/>
        </p:nvSpPr>
        <p:spPr>
          <a:xfrm flipH="1">
            <a:off x="4198374" y="765175"/>
            <a:ext cx="4499098"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Identify the value of each digit in numbers to three decimal places</a:t>
            </a:r>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Revise</a:t>
            </a:r>
          </a:p>
        </p:txBody>
      </p:sp>
      <p:sp>
        <p:nvSpPr>
          <p:cNvPr id="2" name="Rectangle 1"/>
          <p:cNvSpPr/>
          <p:nvPr/>
        </p:nvSpPr>
        <p:spPr>
          <a:xfrm>
            <a:off x="688539" y="1737211"/>
            <a:ext cx="7699811" cy="646331"/>
          </a:xfrm>
          <a:prstGeom prst="rect">
            <a:avLst/>
          </a:prstGeom>
        </p:spPr>
        <p:txBody>
          <a:bodyPr wrap="square">
            <a:spAutoFit/>
          </a:bodyPr>
          <a:lstStyle/>
          <a:p>
            <a:pPr>
              <a:lnSpc>
                <a:spcPct val="100000"/>
              </a:lnSpc>
              <a:spcBef>
                <a:spcPct val="0"/>
              </a:spcBef>
              <a:buFontTx/>
              <a:buNone/>
            </a:pPr>
            <a:r>
              <a:rPr lang="en-GB" altLang="en-US" dirty="0"/>
              <a:t>In order to be able to read, write and calculate with decimal numbers, we need to understand the place value of each digit after the decimal point.</a:t>
            </a:r>
          </a:p>
        </p:txBody>
      </p:sp>
      <p:sp>
        <p:nvSpPr>
          <p:cNvPr id="5" name="Rectangle 4"/>
          <p:cNvSpPr/>
          <p:nvPr/>
        </p:nvSpPr>
        <p:spPr>
          <a:xfrm>
            <a:off x="688538" y="2543852"/>
            <a:ext cx="7699811" cy="646331"/>
          </a:xfrm>
          <a:prstGeom prst="rect">
            <a:avLst/>
          </a:prstGeom>
        </p:spPr>
        <p:txBody>
          <a:bodyPr wrap="square">
            <a:spAutoFit/>
          </a:bodyPr>
          <a:lstStyle/>
          <a:p>
            <a:pPr>
              <a:lnSpc>
                <a:spcPct val="100000"/>
              </a:lnSpc>
              <a:spcBef>
                <a:spcPct val="0"/>
              </a:spcBef>
              <a:buFontTx/>
              <a:buNone/>
            </a:pPr>
            <a:r>
              <a:rPr lang="en-GB" altLang="en-US" dirty="0"/>
              <a:t>As the place value position moves right of the decimal point, the digits become ten times smaller.</a:t>
            </a:r>
          </a:p>
        </p:txBody>
      </p:sp>
      <p:graphicFrame>
        <p:nvGraphicFramePr>
          <p:cNvPr id="3" name="Table 2"/>
          <p:cNvGraphicFramePr>
            <a:graphicFrameLocks noGrp="1"/>
          </p:cNvGraphicFramePr>
          <p:nvPr>
            <p:extLst>
              <p:ext uri="{D42A27DB-BD31-4B8C-83A1-F6EECF244321}">
                <p14:modId xmlns:p14="http://schemas.microsoft.com/office/powerpoint/2010/main" val="1600773949"/>
              </p:ext>
            </p:extLst>
          </p:nvPr>
        </p:nvGraphicFramePr>
        <p:xfrm>
          <a:off x="1582723" y="3840433"/>
          <a:ext cx="5766032" cy="370840"/>
        </p:xfrm>
        <a:graphic>
          <a:graphicData uri="http://schemas.openxmlformats.org/drawingml/2006/table">
            <a:tbl>
              <a:tblPr firstRow="1" bandRow="1">
                <a:tableStyleId>{5C22544A-7EE6-4342-B048-85BDC9FD1C3A}</a:tableStyleId>
              </a:tblPr>
              <a:tblGrid>
                <a:gridCol w="1441508">
                  <a:extLst>
                    <a:ext uri="{9D8B030D-6E8A-4147-A177-3AD203B41FA5}">
                      <a16:colId xmlns:a16="http://schemas.microsoft.com/office/drawing/2014/main" val="20000"/>
                    </a:ext>
                  </a:extLst>
                </a:gridCol>
                <a:gridCol w="1441508">
                  <a:extLst>
                    <a:ext uri="{9D8B030D-6E8A-4147-A177-3AD203B41FA5}">
                      <a16:colId xmlns:a16="http://schemas.microsoft.com/office/drawing/2014/main" val="20001"/>
                    </a:ext>
                  </a:extLst>
                </a:gridCol>
                <a:gridCol w="1441508">
                  <a:extLst>
                    <a:ext uri="{9D8B030D-6E8A-4147-A177-3AD203B41FA5}">
                      <a16:colId xmlns:a16="http://schemas.microsoft.com/office/drawing/2014/main" val="20002"/>
                    </a:ext>
                  </a:extLst>
                </a:gridCol>
                <a:gridCol w="1441508">
                  <a:extLst>
                    <a:ext uri="{9D8B030D-6E8A-4147-A177-3AD203B41FA5}">
                      <a16:colId xmlns:a16="http://schemas.microsoft.com/office/drawing/2014/main" val="20003"/>
                    </a:ext>
                  </a:extLst>
                </a:gridCol>
              </a:tblGrid>
              <a:tr h="370840">
                <a:tc>
                  <a:txBody>
                    <a:bodyPr/>
                    <a:lstStyle/>
                    <a:p>
                      <a:pPr algn="ctr"/>
                      <a:r>
                        <a:rPr lang="en-GB" sz="1700" dirty="0"/>
                        <a:t>ones</a:t>
                      </a:r>
                    </a:p>
                  </a:txBody>
                  <a:tcPr/>
                </a:tc>
                <a:tc>
                  <a:txBody>
                    <a:bodyPr/>
                    <a:lstStyle/>
                    <a:p>
                      <a:pPr algn="ctr"/>
                      <a:r>
                        <a:rPr lang="en-GB" sz="1700" dirty="0"/>
                        <a:t>tenths</a:t>
                      </a:r>
                    </a:p>
                  </a:txBody>
                  <a:tcPr/>
                </a:tc>
                <a:tc>
                  <a:txBody>
                    <a:bodyPr/>
                    <a:lstStyle/>
                    <a:p>
                      <a:pPr algn="ctr"/>
                      <a:r>
                        <a:rPr lang="en-GB" sz="1700" dirty="0"/>
                        <a:t>hundredths</a:t>
                      </a:r>
                    </a:p>
                  </a:txBody>
                  <a:tcPr/>
                </a:tc>
                <a:tc>
                  <a:txBody>
                    <a:bodyPr/>
                    <a:lstStyle/>
                    <a:p>
                      <a:pPr algn="ctr"/>
                      <a:r>
                        <a:rPr lang="en-GB" sz="1700" dirty="0"/>
                        <a:t>thousandths</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6567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nswer 2">
            <a:extLst>
              <a:ext uri="{FF2B5EF4-FFF2-40B4-BE49-F238E27FC236}">
                <a16:creationId xmlns:a16="http://schemas.microsoft.com/office/drawing/2014/main" id="{F4AD4401-434D-4F67-B657-77D3F621D278}"/>
              </a:ext>
            </a:extLst>
          </p:cNvPr>
          <p:cNvSpPr/>
          <p:nvPr/>
        </p:nvSpPr>
        <p:spPr>
          <a:xfrm>
            <a:off x="3785192" y="4210629"/>
            <a:ext cx="1535987" cy="1120511"/>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5</a:t>
            </a:r>
          </a:p>
          <a:p>
            <a:pPr algn="ctr"/>
            <a:r>
              <a:rPr lang="en-GB" sz="2800" dirty="0">
                <a:solidFill>
                  <a:schemeClr val="tx1"/>
                </a:solidFill>
              </a:rPr>
              <a:t>10</a:t>
            </a:r>
          </a:p>
        </p:txBody>
      </p:sp>
      <p:sp>
        <p:nvSpPr>
          <p:cNvPr id="27" name="Yellow Circle"/>
          <p:cNvSpPr/>
          <p:nvPr/>
        </p:nvSpPr>
        <p:spPr>
          <a:xfrm>
            <a:off x="3791824" y="2330507"/>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Quiz</a:t>
            </a:r>
          </a:p>
        </p:txBody>
      </p:sp>
      <p:sp>
        <p:nvSpPr>
          <p:cNvPr id="31" name="Try Again!">
            <a:extLst>
              <a:ext uri="{FF2B5EF4-FFF2-40B4-BE49-F238E27FC236}">
                <a16:creationId xmlns:a16="http://schemas.microsoft.com/office/drawing/2014/main" id="{3784DBBA-BA0C-4D88-B64F-C69898662580}"/>
              </a:ext>
            </a:extLst>
          </p:cNvPr>
          <p:cNvSpPr txBox="1"/>
          <p:nvPr/>
        </p:nvSpPr>
        <p:spPr>
          <a:xfrm>
            <a:off x="864240" y="5589871"/>
            <a:ext cx="7394575" cy="461665"/>
          </a:xfrm>
          <a:prstGeom prst="rect">
            <a:avLst/>
          </a:prstGeom>
          <a:noFill/>
        </p:spPr>
        <p:txBody>
          <a:bodyPr wrap="square" rtlCol="0">
            <a:spAutoFit/>
          </a:bodyPr>
          <a:lstStyle/>
          <a:p>
            <a:pPr algn="ctr"/>
            <a:r>
              <a:rPr lang="en-GB" sz="2400" dirty="0"/>
              <a:t>Try again!</a:t>
            </a:r>
          </a:p>
        </p:txBody>
      </p:sp>
      <p:sp>
        <p:nvSpPr>
          <p:cNvPr id="32" name="Correct!">
            <a:extLst>
              <a:ext uri="{FF2B5EF4-FFF2-40B4-BE49-F238E27FC236}">
                <a16:creationId xmlns:a16="http://schemas.microsoft.com/office/drawing/2014/main" id="{47D62B31-A843-4711-A22B-0A520861B3A2}"/>
              </a:ext>
            </a:extLst>
          </p:cNvPr>
          <p:cNvSpPr txBox="1"/>
          <p:nvPr/>
        </p:nvSpPr>
        <p:spPr>
          <a:xfrm>
            <a:off x="865658" y="5581060"/>
            <a:ext cx="7394575" cy="461665"/>
          </a:xfrm>
          <a:prstGeom prst="rect">
            <a:avLst/>
          </a:prstGeom>
          <a:noFill/>
        </p:spPr>
        <p:txBody>
          <a:bodyPr wrap="square" rtlCol="0">
            <a:spAutoFit/>
          </a:bodyPr>
          <a:lstStyle/>
          <a:p>
            <a:pPr algn="ctr"/>
            <a:r>
              <a:rPr lang="en-GB" sz="2400" dirty="0"/>
              <a:t>Correct!</a:t>
            </a:r>
          </a:p>
        </p:txBody>
      </p:sp>
      <p:sp>
        <p:nvSpPr>
          <p:cNvPr id="2" name="Rectangle 1"/>
          <p:cNvSpPr/>
          <p:nvPr/>
        </p:nvSpPr>
        <p:spPr>
          <a:xfrm>
            <a:off x="755650" y="1722779"/>
            <a:ext cx="7632700" cy="430887"/>
          </a:xfrm>
          <a:prstGeom prst="rect">
            <a:avLst/>
          </a:prstGeom>
        </p:spPr>
        <p:txBody>
          <a:bodyPr wrap="square">
            <a:spAutoFit/>
          </a:bodyPr>
          <a:lstStyle/>
          <a:p>
            <a:pPr lvl="0" algn="ctr">
              <a:defRPr/>
            </a:pPr>
            <a:r>
              <a:rPr lang="en-GB" sz="2200" dirty="0">
                <a:solidFill>
                  <a:srgbClr val="1C1C1C"/>
                </a:solidFill>
              </a:rPr>
              <a:t>What is the value of the underlined digit?</a:t>
            </a:r>
          </a:p>
        </p:txBody>
      </p:sp>
      <p:sp>
        <p:nvSpPr>
          <p:cNvPr id="20" name="Answer Outline">
            <a:extLst>
              <a:ext uri="{FF2B5EF4-FFF2-40B4-BE49-F238E27FC236}">
                <a16:creationId xmlns:a16="http://schemas.microsoft.com/office/drawing/2014/main" id="{F4AD4401-434D-4F67-B657-77D3F621D278}"/>
              </a:ext>
            </a:extLst>
          </p:cNvPr>
          <p:cNvSpPr/>
          <p:nvPr/>
        </p:nvSpPr>
        <p:spPr>
          <a:xfrm>
            <a:off x="3801114" y="4226843"/>
            <a:ext cx="1535987" cy="1113108"/>
          </a:xfrm>
          <a:prstGeom prst="roundRect">
            <a:avLst>
              <a:gd name="adj" fmla="val 0"/>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p:txBody>
      </p:sp>
      <p:sp>
        <p:nvSpPr>
          <p:cNvPr id="17" name="TextBox 16"/>
          <p:cNvSpPr txBox="1"/>
          <p:nvPr/>
        </p:nvSpPr>
        <p:spPr>
          <a:xfrm>
            <a:off x="3692539" y="2784847"/>
            <a:ext cx="1758921" cy="646331"/>
          </a:xfrm>
          <a:prstGeom prst="rect">
            <a:avLst/>
          </a:prstGeom>
          <a:noFill/>
        </p:spPr>
        <p:txBody>
          <a:bodyPr wrap="square" rtlCol="0">
            <a:spAutoFit/>
          </a:bodyPr>
          <a:lstStyle/>
          <a:p>
            <a:pPr algn="ctr"/>
            <a:r>
              <a:rPr lang="en-GB" sz="3600" b="1" dirty="0"/>
              <a:t>13.</a:t>
            </a:r>
            <a:r>
              <a:rPr lang="en-GB" sz="3600" b="1" u="sng" dirty="0"/>
              <a:t>5</a:t>
            </a:r>
            <a:r>
              <a:rPr lang="en-GB" sz="3600" b="1" dirty="0"/>
              <a:t>08</a:t>
            </a:r>
          </a:p>
        </p:txBody>
      </p:sp>
      <p:sp>
        <p:nvSpPr>
          <p:cNvPr id="19" name="Answer 3">
            <a:extLst>
              <a:ext uri="{FF2B5EF4-FFF2-40B4-BE49-F238E27FC236}">
                <a16:creationId xmlns:a16="http://schemas.microsoft.com/office/drawing/2014/main" id="{F4AD4401-434D-4F67-B657-77D3F621D278}"/>
              </a:ext>
            </a:extLst>
          </p:cNvPr>
          <p:cNvSpPr/>
          <p:nvPr/>
        </p:nvSpPr>
        <p:spPr>
          <a:xfrm>
            <a:off x="5884813" y="4210629"/>
            <a:ext cx="1535987" cy="1120511"/>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5</a:t>
            </a:r>
          </a:p>
          <a:p>
            <a:pPr algn="ctr"/>
            <a:r>
              <a:rPr lang="en-GB" sz="2800" dirty="0">
                <a:solidFill>
                  <a:schemeClr val="tx1"/>
                </a:solidFill>
              </a:rPr>
              <a:t>1000</a:t>
            </a:r>
          </a:p>
        </p:txBody>
      </p:sp>
      <p:sp>
        <p:nvSpPr>
          <p:cNvPr id="23" name="Answer 1">
            <a:extLst>
              <a:ext uri="{FF2B5EF4-FFF2-40B4-BE49-F238E27FC236}">
                <a16:creationId xmlns:a16="http://schemas.microsoft.com/office/drawing/2014/main" id="{B99A81FD-082F-4B15-A80E-1815A4412B24}"/>
              </a:ext>
            </a:extLst>
          </p:cNvPr>
          <p:cNvSpPr/>
          <p:nvPr/>
        </p:nvSpPr>
        <p:spPr>
          <a:xfrm>
            <a:off x="1685571" y="4211963"/>
            <a:ext cx="1535987" cy="1120511"/>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5</a:t>
            </a:r>
          </a:p>
          <a:p>
            <a:pPr algn="ctr"/>
            <a:r>
              <a:rPr lang="en-GB" sz="2800" dirty="0">
                <a:solidFill>
                  <a:schemeClr val="tx1"/>
                </a:solidFill>
              </a:rPr>
              <a:t>100</a:t>
            </a:r>
          </a:p>
        </p:txBody>
      </p:sp>
      <p:sp>
        <p:nvSpPr>
          <p:cNvPr id="22" name="Pentagon 12">
            <a:extLst>
              <a:ext uri="{FF2B5EF4-FFF2-40B4-BE49-F238E27FC236}">
                <a16:creationId xmlns:a16="http://schemas.microsoft.com/office/drawing/2014/main" id="{81476A7B-076C-49A9-BF9B-8C4E92AFD1A7}"/>
              </a:ext>
            </a:extLst>
          </p:cNvPr>
          <p:cNvSpPr/>
          <p:nvPr/>
        </p:nvSpPr>
        <p:spPr>
          <a:xfrm flipH="1">
            <a:off x="4198374" y="765175"/>
            <a:ext cx="4499098"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Identify the value of each digit in numbers to three decimal places</a:t>
            </a:r>
          </a:p>
        </p:txBody>
      </p:sp>
      <p:cxnSp>
        <p:nvCxnSpPr>
          <p:cNvPr id="4" name="Straight Connector 3"/>
          <p:cNvCxnSpPr/>
          <p:nvPr/>
        </p:nvCxnSpPr>
        <p:spPr>
          <a:xfrm>
            <a:off x="2054942" y="4783397"/>
            <a:ext cx="7472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179559" y="4783397"/>
            <a:ext cx="7472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250533" y="4783397"/>
            <a:ext cx="7472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86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right)">
                                      <p:cBhvr>
                                        <p:cTn id="10" dur="500"/>
                                        <p:tgtEl>
                                          <p:spTgt spid="2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23"/>
                    </p:tgtEl>
                  </p:cond>
                </p:stCondLst>
                <p:endSync evt="end" delay="0">
                  <p:rtn val="all"/>
                </p:endSync>
                <p:childTnLst>
                  <p:par>
                    <p:cTn id="42" fill="hold">
                      <p:stCondLst>
                        <p:cond delay="0"/>
                      </p:stCondLst>
                      <p:childTnLst>
                        <p:par>
                          <p:cTn id="43" fill="hold">
                            <p:stCondLst>
                              <p:cond delay="0"/>
                            </p:stCondLst>
                            <p:childTnLst>
                              <p:par>
                                <p:cTn id="44" presetID="32" presetClass="emph" presetSubtype="0" fill="hold" grpId="1" nodeType="clickEffect">
                                  <p:stCondLst>
                                    <p:cond delay="0"/>
                                  </p:stCondLst>
                                  <p:childTnLst>
                                    <p:animRot by="120000">
                                      <p:cBhvr>
                                        <p:cTn id="45" dur="100" fill="hold">
                                          <p:stCondLst>
                                            <p:cond delay="0"/>
                                          </p:stCondLst>
                                        </p:cTn>
                                        <p:tgtEl>
                                          <p:spTgt spid="23"/>
                                        </p:tgtEl>
                                        <p:attrNameLst>
                                          <p:attrName>r</p:attrName>
                                        </p:attrNameLst>
                                      </p:cBhvr>
                                    </p:animRot>
                                    <p:animRot by="-240000">
                                      <p:cBhvr>
                                        <p:cTn id="46" dur="200" fill="hold">
                                          <p:stCondLst>
                                            <p:cond delay="200"/>
                                          </p:stCondLst>
                                        </p:cTn>
                                        <p:tgtEl>
                                          <p:spTgt spid="23"/>
                                        </p:tgtEl>
                                        <p:attrNameLst>
                                          <p:attrName>r</p:attrName>
                                        </p:attrNameLst>
                                      </p:cBhvr>
                                    </p:animRot>
                                    <p:animRot by="240000">
                                      <p:cBhvr>
                                        <p:cTn id="47" dur="200" fill="hold">
                                          <p:stCondLst>
                                            <p:cond delay="400"/>
                                          </p:stCondLst>
                                        </p:cTn>
                                        <p:tgtEl>
                                          <p:spTgt spid="23"/>
                                        </p:tgtEl>
                                        <p:attrNameLst>
                                          <p:attrName>r</p:attrName>
                                        </p:attrNameLst>
                                      </p:cBhvr>
                                    </p:animRot>
                                    <p:animRot by="-240000">
                                      <p:cBhvr>
                                        <p:cTn id="48" dur="200" fill="hold">
                                          <p:stCondLst>
                                            <p:cond delay="600"/>
                                          </p:stCondLst>
                                        </p:cTn>
                                        <p:tgtEl>
                                          <p:spTgt spid="23"/>
                                        </p:tgtEl>
                                        <p:attrNameLst>
                                          <p:attrName>r</p:attrName>
                                        </p:attrNameLst>
                                      </p:cBhvr>
                                    </p:animRot>
                                    <p:animRot by="120000">
                                      <p:cBhvr>
                                        <p:cTn id="49" dur="200" fill="hold">
                                          <p:stCondLst>
                                            <p:cond delay="800"/>
                                          </p:stCondLst>
                                        </p:cTn>
                                        <p:tgtEl>
                                          <p:spTgt spid="23"/>
                                        </p:tgtEl>
                                        <p:attrNameLst>
                                          <p:attrName>r</p:attrName>
                                        </p:attrNameLst>
                                      </p:cBhvr>
                                    </p:animRot>
                                  </p:childTnLst>
                                </p:cTn>
                              </p:par>
                              <p:par>
                                <p:cTn id="50" presetID="10" presetClass="entr" presetSubtype="0" fill="hold" grpId="2"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par>
                                <p:cTn id="53" presetID="10" presetClass="exit" presetSubtype="0" fill="hold" grpId="3" nodeType="withEffect">
                                  <p:stCondLst>
                                    <p:cond delay="1000"/>
                                  </p:stCondLst>
                                  <p:childTnLst>
                                    <p:animEffect transition="out" filter="fade">
                                      <p:cBhvr>
                                        <p:cTn id="54" dur="500"/>
                                        <p:tgtEl>
                                          <p:spTgt spid="31"/>
                                        </p:tgtEl>
                                      </p:cBhvr>
                                    </p:animEffect>
                                    <p:set>
                                      <p:cBhvr>
                                        <p:cTn id="55"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6" restart="whenNotActive" fill="hold" evtFilter="cancelBubble" nodeType="interactiveSeq">
                <p:stCondLst>
                  <p:cond evt="onClick" delay="0">
                    <p:tgtEl>
                      <p:spTgt spid="21"/>
                    </p:tgtEl>
                  </p:cond>
                </p:stCondLst>
                <p:endSync evt="end" delay="0">
                  <p:rtn val="all"/>
                </p:endSync>
                <p:childTnLst>
                  <p:par>
                    <p:cTn id="57" fill="hold">
                      <p:stCondLst>
                        <p:cond delay="0"/>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heel(1)">
                                      <p:cBhvr>
                                        <p:cTn id="61" dur="1000"/>
                                        <p:tgtEl>
                                          <p:spTgt spid="2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par>
                                <p:cTn id="65" presetID="10" presetClass="exit" presetSubtype="0" fill="hold" grpId="1" nodeType="withEffect">
                                  <p:stCondLst>
                                    <p:cond delay="1000"/>
                                  </p:stCondLst>
                                  <p:childTnLst>
                                    <p:animEffect transition="out" filter="fade">
                                      <p:cBhvr>
                                        <p:cTn id="66" dur="500"/>
                                        <p:tgtEl>
                                          <p:spTgt spid="32"/>
                                        </p:tgtEl>
                                      </p:cBhvr>
                                    </p:animEffect>
                                    <p:set>
                                      <p:cBhvr>
                                        <p:cTn id="67"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8" restart="whenNotActive" fill="hold" evtFilter="cancelBubble" nodeType="interactiveSeq">
                <p:stCondLst>
                  <p:cond evt="onClick" delay="0">
                    <p:tgtEl>
                      <p:spTgt spid="19"/>
                    </p:tgtEl>
                  </p:cond>
                </p:stCondLst>
                <p:endSync evt="end" delay="0">
                  <p:rtn val="all"/>
                </p:endSync>
                <p:childTnLst>
                  <p:par>
                    <p:cTn id="69" fill="hold">
                      <p:stCondLst>
                        <p:cond delay="0"/>
                      </p:stCondLst>
                      <p:childTnLst>
                        <p:par>
                          <p:cTn id="70" fill="hold">
                            <p:stCondLst>
                              <p:cond delay="0"/>
                            </p:stCondLst>
                            <p:childTnLst>
                              <p:par>
                                <p:cTn id="71" presetID="32" presetClass="emph" presetSubtype="0" fill="hold" grpId="1" nodeType="withEffect">
                                  <p:stCondLst>
                                    <p:cond delay="0"/>
                                  </p:stCondLst>
                                  <p:childTnLst>
                                    <p:animRot by="120000">
                                      <p:cBhvr>
                                        <p:cTn id="72" dur="100" fill="hold">
                                          <p:stCondLst>
                                            <p:cond delay="0"/>
                                          </p:stCondLst>
                                        </p:cTn>
                                        <p:tgtEl>
                                          <p:spTgt spid="19"/>
                                        </p:tgtEl>
                                        <p:attrNameLst>
                                          <p:attrName>r</p:attrName>
                                        </p:attrNameLst>
                                      </p:cBhvr>
                                    </p:animRot>
                                    <p:animRot by="-240000">
                                      <p:cBhvr>
                                        <p:cTn id="73" dur="200" fill="hold">
                                          <p:stCondLst>
                                            <p:cond delay="200"/>
                                          </p:stCondLst>
                                        </p:cTn>
                                        <p:tgtEl>
                                          <p:spTgt spid="19"/>
                                        </p:tgtEl>
                                        <p:attrNameLst>
                                          <p:attrName>r</p:attrName>
                                        </p:attrNameLst>
                                      </p:cBhvr>
                                    </p:animRot>
                                    <p:animRot by="240000">
                                      <p:cBhvr>
                                        <p:cTn id="74" dur="200" fill="hold">
                                          <p:stCondLst>
                                            <p:cond delay="400"/>
                                          </p:stCondLst>
                                        </p:cTn>
                                        <p:tgtEl>
                                          <p:spTgt spid="19"/>
                                        </p:tgtEl>
                                        <p:attrNameLst>
                                          <p:attrName>r</p:attrName>
                                        </p:attrNameLst>
                                      </p:cBhvr>
                                    </p:animRot>
                                    <p:animRot by="-240000">
                                      <p:cBhvr>
                                        <p:cTn id="75" dur="200" fill="hold">
                                          <p:stCondLst>
                                            <p:cond delay="600"/>
                                          </p:stCondLst>
                                        </p:cTn>
                                        <p:tgtEl>
                                          <p:spTgt spid="19"/>
                                        </p:tgtEl>
                                        <p:attrNameLst>
                                          <p:attrName>r</p:attrName>
                                        </p:attrNameLst>
                                      </p:cBhvr>
                                    </p:animRot>
                                    <p:animRot by="120000">
                                      <p:cBhvr>
                                        <p:cTn id="76" dur="200" fill="hold">
                                          <p:stCondLst>
                                            <p:cond delay="800"/>
                                          </p:stCondLst>
                                        </p:cTn>
                                        <p:tgtEl>
                                          <p:spTgt spid="19"/>
                                        </p:tgtEl>
                                        <p:attrNameLst>
                                          <p:attrName>r</p:attrName>
                                        </p:attrNameLst>
                                      </p:cBhvr>
                                    </p:animRot>
                                  </p:childTnLst>
                                </p:cTn>
                              </p:par>
                              <p:par>
                                <p:cTn id="77" presetID="10" presetClass="entr" presetSubtype="0"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500"/>
                                        <p:tgtEl>
                                          <p:spTgt spid="31"/>
                                        </p:tgtEl>
                                      </p:cBhvr>
                                    </p:animEffect>
                                  </p:childTnLst>
                                </p:cTn>
                              </p:par>
                              <p:par>
                                <p:cTn id="80" presetID="10" presetClass="exit" presetSubtype="0" fill="hold" grpId="1" nodeType="withEffect">
                                  <p:stCondLst>
                                    <p:cond delay="1000"/>
                                  </p:stCondLst>
                                  <p:childTnLst>
                                    <p:animEffect transition="out" filter="fade">
                                      <p:cBhvr>
                                        <p:cTn id="81" dur="500"/>
                                        <p:tgtEl>
                                          <p:spTgt spid="31"/>
                                        </p:tgtEl>
                                      </p:cBhvr>
                                    </p:animEffect>
                                    <p:set>
                                      <p:cBhvr>
                                        <p:cTn id="82"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21" grpId="0" animBg="1"/>
      <p:bldP spid="27" grpId="0" animBg="1"/>
      <p:bldP spid="10" grpId="0" animBg="1"/>
      <p:bldP spid="31" grpId="0"/>
      <p:bldP spid="31" grpId="1"/>
      <p:bldP spid="31" grpId="2"/>
      <p:bldP spid="31" grpId="3"/>
      <p:bldP spid="32" grpId="0"/>
      <p:bldP spid="32" grpId="1"/>
      <p:bldP spid="2" grpId="0"/>
      <p:bldP spid="20" grpId="0" animBg="1"/>
      <p:bldP spid="17" grpId="0"/>
      <p:bldP spid="19" grpId="0" animBg="1"/>
      <p:bldP spid="19" grpId="1" animBg="1"/>
      <p:bldP spid="23" grpId="0" animBg="1"/>
      <p:bldP spid="23" grpId="1" animBg="1"/>
      <p:bldP spid="2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nswer 2">
            <a:extLst>
              <a:ext uri="{FF2B5EF4-FFF2-40B4-BE49-F238E27FC236}">
                <a16:creationId xmlns:a16="http://schemas.microsoft.com/office/drawing/2014/main" id="{F4AD4401-434D-4F67-B657-77D3F621D278}"/>
              </a:ext>
            </a:extLst>
          </p:cNvPr>
          <p:cNvSpPr/>
          <p:nvPr/>
        </p:nvSpPr>
        <p:spPr>
          <a:xfrm>
            <a:off x="3785192" y="4210629"/>
            <a:ext cx="1535987" cy="1120511"/>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8</a:t>
            </a:r>
          </a:p>
          <a:p>
            <a:pPr algn="ctr"/>
            <a:r>
              <a:rPr lang="en-GB" sz="2800" dirty="0">
                <a:solidFill>
                  <a:schemeClr val="tx1"/>
                </a:solidFill>
              </a:rPr>
              <a:t>10</a:t>
            </a:r>
          </a:p>
        </p:txBody>
      </p:sp>
      <p:sp>
        <p:nvSpPr>
          <p:cNvPr id="27" name="Yellow Circle"/>
          <p:cNvSpPr/>
          <p:nvPr/>
        </p:nvSpPr>
        <p:spPr>
          <a:xfrm>
            <a:off x="3791824" y="2330507"/>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Quiz</a:t>
            </a:r>
          </a:p>
        </p:txBody>
      </p:sp>
      <p:sp>
        <p:nvSpPr>
          <p:cNvPr id="31" name="Try Again!">
            <a:extLst>
              <a:ext uri="{FF2B5EF4-FFF2-40B4-BE49-F238E27FC236}">
                <a16:creationId xmlns:a16="http://schemas.microsoft.com/office/drawing/2014/main" id="{3784DBBA-BA0C-4D88-B64F-C69898662580}"/>
              </a:ext>
            </a:extLst>
          </p:cNvPr>
          <p:cNvSpPr txBox="1"/>
          <p:nvPr/>
        </p:nvSpPr>
        <p:spPr>
          <a:xfrm>
            <a:off x="864240" y="5589871"/>
            <a:ext cx="7394575" cy="461665"/>
          </a:xfrm>
          <a:prstGeom prst="rect">
            <a:avLst/>
          </a:prstGeom>
          <a:noFill/>
        </p:spPr>
        <p:txBody>
          <a:bodyPr wrap="square" rtlCol="0">
            <a:spAutoFit/>
          </a:bodyPr>
          <a:lstStyle/>
          <a:p>
            <a:pPr algn="ctr"/>
            <a:r>
              <a:rPr lang="en-GB" sz="2400" dirty="0"/>
              <a:t>Try again!</a:t>
            </a:r>
          </a:p>
        </p:txBody>
      </p:sp>
      <p:sp>
        <p:nvSpPr>
          <p:cNvPr id="32" name="Correct!">
            <a:extLst>
              <a:ext uri="{FF2B5EF4-FFF2-40B4-BE49-F238E27FC236}">
                <a16:creationId xmlns:a16="http://schemas.microsoft.com/office/drawing/2014/main" id="{47D62B31-A843-4711-A22B-0A520861B3A2}"/>
              </a:ext>
            </a:extLst>
          </p:cNvPr>
          <p:cNvSpPr txBox="1"/>
          <p:nvPr/>
        </p:nvSpPr>
        <p:spPr>
          <a:xfrm>
            <a:off x="865658" y="5581060"/>
            <a:ext cx="7394575" cy="461665"/>
          </a:xfrm>
          <a:prstGeom prst="rect">
            <a:avLst/>
          </a:prstGeom>
          <a:noFill/>
        </p:spPr>
        <p:txBody>
          <a:bodyPr wrap="square" rtlCol="0">
            <a:spAutoFit/>
          </a:bodyPr>
          <a:lstStyle/>
          <a:p>
            <a:pPr algn="ctr"/>
            <a:r>
              <a:rPr lang="en-GB" sz="2400" dirty="0"/>
              <a:t>Correct!</a:t>
            </a:r>
          </a:p>
        </p:txBody>
      </p:sp>
      <p:sp>
        <p:nvSpPr>
          <p:cNvPr id="2" name="Rectangle 1"/>
          <p:cNvSpPr/>
          <p:nvPr/>
        </p:nvSpPr>
        <p:spPr>
          <a:xfrm>
            <a:off x="755650" y="1722779"/>
            <a:ext cx="7632700" cy="430887"/>
          </a:xfrm>
          <a:prstGeom prst="rect">
            <a:avLst/>
          </a:prstGeom>
        </p:spPr>
        <p:txBody>
          <a:bodyPr wrap="square">
            <a:spAutoFit/>
          </a:bodyPr>
          <a:lstStyle/>
          <a:p>
            <a:pPr lvl="0" algn="ctr">
              <a:defRPr/>
            </a:pPr>
            <a:r>
              <a:rPr lang="en-GB" sz="2200" dirty="0">
                <a:solidFill>
                  <a:srgbClr val="1C1C1C"/>
                </a:solidFill>
              </a:rPr>
              <a:t>What is the value of the underlined digit?</a:t>
            </a:r>
          </a:p>
        </p:txBody>
      </p:sp>
      <p:sp>
        <p:nvSpPr>
          <p:cNvPr id="17" name="TextBox 16"/>
          <p:cNvSpPr txBox="1"/>
          <p:nvPr/>
        </p:nvSpPr>
        <p:spPr>
          <a:xfrm>
            <a:off x="3692539" y="2818295"/>
            <a:ext cx="1758921" cy="584775"/>
          </a:xfrm>
          <a:prstGeom prst="rect">
            <a:avLst/>
          </a:prstGeom>
          <a:noFill/>
        </p:spPr>
        <p:txBody>
          <a:bodyPr wrap="square" rtlCol="0">
            <a:spAutoFit/>
          </a:bodyPr>
          <a:lstStyle/>
          <a:p>
            <a:pPr algn="ctr"/>
            <a:r>
              <a:rPr lang="en-GB" sz="3200" b="1" dirty="0"/>
              <a:t>529.07</a:t>
            </a:r>
            <a:r>
              <a:rPr lang="en-GB" sz="3200" b="1" u="sng" dirty="0"/>
              <a:t>8</a:t>
            </a:r>
          </a:p>
        </p:txBody>
      </p:sp>
      <p:sp>
        <p:nvSpPr>
          <p:cNvPr id="19" name="Answer 3">
            <a:extLst>
              <a:ext uri="{FF2B5EF4-FFF2-40B4-BE49-F238E27FC236}">
                <a16:creationId xmlns:a16="http://schemas.microsoft.com/office/drawing/2014/main" id="{F4AD4401-434D-4F67-B657-77D3F621D278}"/>
              </a:ext>
            </a:extLst>
          </p:cNvPr>
          <p:cNvSpPr/>
          <p:nvPr/>
        </p:nvSpPr>
        <p:spPr>
          <a:xfrm>
            <a:off x="5884813" y="4210629"/>
            <a:ext cx="1535987" cy="1120511"/>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8</a:t>
            </a:r>
          </a:p>
          <a:p>
            <a:pPr algn="ctr"/>
            <a:r>
              <a:rPr lang="en-GB" sz="2800" dirty="0">
                <a:solidFill>
                  <a:schemeClr val="tx1"/>
                </a:solidFill>
              </a:rPr>
              <a:t>100</a:t>
            </a:r>
          </a:p>
        </p:txBody>
      </p:sp>
      <p:sp>
        <p:nvSpPr>
          <p:cNvPr id="23" name="Answer 1">
            <a:extLst>
              <a:ext uri="{FF2B5EF4-FFF2-40B4-BE49-F238E27FC236}">
                <a16:creationId xmlns:a16="http://schemas.microsoft.com/office/drawing/2014/main" id="{B99A81FD-082F-4B15-A80E-1815A4412B24}"/>
              </a:ext>
            </a:extLst>
          </p:cNvPr>
          <p:cNvSpPr/>
          <p:nvPr/>
        </p:nvSpPr>
        <p:spPr>
          <a:xfrm>
            <a:off x="1685571" y="4211963"/>
            <a:ext cx="1535987" cy="1120511"/>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8</a:t>
            </a:r>
          </a:p>
          <a:p>
            <a:pPr algn="ctr"/>
            <a:r>
              <a:rPr lang="en-GB" sz="2800" dirty="0">
                <a:solidFill>
                  <a:schemeClr val="tx1"/>
                </a:solidFill>
              </a:rPr>
              <a:t>1000</a:t>
            </a:r>
          </a:p>
        </p:txBody>
      </p:sp>
      <p:sp>
        <p:nvSpPr>
          <p:cNvPr id="22" name="Pentagon 12">
            <a:extLst>
              <a:ext uri="{FF2B5EF4-FFF2-40B4-BE49-F238E27FC236}">
                <a16:creationId xmlns:a16="http://schemas.microsoft.com/office/drawing/2014/main" id="{81476A7B-076C-49A9-BF9B-8C4E92AFD1A7}"/>
              </a:ext>
            </a:extLst>
          </p:cNvPr>
          <p:cNvSpPr/>
          <p:nvPr/>
        </p:nvSpPr>
        <p:spPr>
          <a:xfrm flipH="1">
            <a:off x="4198374" y="765175"/>
            <a:ext cx="4499098"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Identify the value of each digit in numbers to three decimal places</a:t>
            </a:r>
          </a:p>
        </p:txBody>
      </p:sp>
      <p:cxnSp>
        <p:nvCxnSpPr>
          <p:cNvPr id="4" name="Straight Connector 3"/>
          <p:cNvCxnSpPr/>
          <p:nvPr/>
        </p:nvCxnSpPr>
        <p:spPr>
          <a:xfrm>
            <a:off x="2054942" y="4783397"/>
            <a:ext cx="7472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179559" y="4783397"/>
            <a:ext cx="7472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250533" y="4783397"/>
            <a:ext cx="7472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Answer Outline">
            <a:extLst>
              <a:ext uri="{FF2B5EF4-FFF2-40B4-BE49-F238E27FC236}">
                <a16:creationId xmlns:a16="http://schemas.microsoft.com/office/drawing/2014/main" id="{F4AD4401-434D-4F67-B657-77D3F621D278}"/>
              </a:ext>
            </a:extLst>
          </p:cNvPr>
          <p:cNvSpPr/>
          <p:nvPr/>
        </p:nvSpPr>
        <p:spPr>
          <a:xfrm>
            <a:off x="1685571" y="4226843"/>
            <a:ext cx="1535987" cy="1113108"/>
          </a:xfrm>
          <a:prstGeom prst="roundRect">
            <a:avLst>
              <a:gd name="adj" fmla="val 0"/>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p:txBody>
      </p:sp>
    </p:spTree>
    <p:extLst>
      <p:ext uri="{BB962C8B-B14F-4D97-AF65-F5344CB8AC3E}">
        <p14:creationId xmlns:p14="http://schemas.microsoft.com/office/powerpoint/2010/main" val="364914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right)">
                                      <p:cBhvr>
                                        <p:cTn id="10" dur="500"/>
                                        <p:tgtEl>
                                          <p:spTgt spid="2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3"/>
                    </p:tgtEl>
                  </p:cond>
                </p:stCondLst>
                <p:endSync evt="end" delay="0">
                  <p:rtn val="all"/>
                </p:endSync>
                <p:childTnLst>
                  <p:par>
                    <p:cTn id="45" fill="hold">
                      <p:stCondLst>
                        <p:cond delay="0"/>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heel(1)">
                                      <p:cBhvr>
                                        <p:cTn id="49" dur="1000"/>
                                        <p:tgtEl>
                                          <p:spTgt spid="2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par>
                                <p:cTn id="53" presetID="10" presetClass="exit" presetSubtype="0" fill="hold" grpId="1" nodeType="withEffect">
                                  <p:stCondLst>
                                    <p:cond delay="1000"/>
                                  </p:stCondLst>
                                  <p:childTnLst>
                                    <p:animEffect transition="out" filter="fade">
                                      <p:cBhvr>
                                        <p:cTn id="54" dur="500"/>
                                        <p:tgtEl>
                                          <p:spTgt spid="32"/>
                                        </p:tgtEl>
                                      </p:cBhvr>
                                    </p:animEffect>
                                    <p:set>
                                      <p:cBhvr>
                                        <p:cTn id="55"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6" restart="whenNotActive" fill="hold" evtFilter="cancelBubble" nodeType="interactiveSeq">
                <p:stCondLst>
                  <p:cond evt="onClick" delay="0">
                    <p:tgtEl>
                      <p:spTgt spid="21"/>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1" nodeType="clickEffect">
                                  <p:stCondLst>
                                    <p:cond delay="0"/>
                                  </p:stCondLst>
                                  <p:childTnLst>
                                    <p:animRot by="120000">
                                      <p:cBhvr>
                                        <p:cTn id="60" dur="100" fill="hold">
                                          <p:stCondLst>
                                            <p:cond delay="0"/>
                                          </p:stCondLst>
                                        </p:cTn>
                                        <p:tgtEl>
                                          <p:spTgt spid="21"/>
                                        </p:tgtEl>
                                        <p:attrNameLst>
                                          <p:attrName>r</p:attrName>
                                        </p:attrNameLst>
                                      </p:cBhvr>
                                    </p:animRot>
                                    <p:animRot by="-240000">
                                      <p:cBhvr>
                                        <p:cTn id="61" dur="200" fill="hold">
                                          <p:stCondLst>
                                            <p:cond delay="200"/>
                                          </p:stCondLst>
                                        </p:cTn>
                                        <p:tgtEl>
                                          <p:spTgt spid="21"/>
                                        </p:tgtEl>
                                        <p:attrNameLst>
                                          <p:attrName>r</p:attrName>
                                        </p:attrNameLst>
                                      </p:cBhvr>
                                    </p:animRot>
                                    <p:animRot by="240000">
                                      <p:cBhvr>
                                        <p:cTn id="62" dur="200" fill="hold">
                                          <p:stCondLst>
                                            <p:cond delay="400"/>
                                          </p:stCondLst>
                                        </p:cTn>
                                        <p:tgtEl>
                                          <p:spTgt spid="21"/>
                                        </p:tgtEl>
                                        <p:attrNameLst>
                                          <p:attrName>r</p:attrName>
                                        </p:attrNameLst>
                                      </p:cBhvr>
                                    </p:animRot>
                                    <p:animRot by="-240000">
                                      <p:cBhvr>
                                        <p:cTn id="63" dur="200" fill="hold">
                                          <p:stCondLst>
                                            <p:cond delay="600"/>
                                          </p:stCondLst>
                                        </p:cTn>
                                        <p:tgtEl>
                                          <p:spTgt spid="21"/>
                                        </p:tgtEl>
                                        <p:attrNameLst>
                                          <p:attrName>r</p:attrName>
                                        </p:attrNameLst>
                                      </p:cBhvr>
                                    </p:animRot>
                                    <p:animRot by="120000">
                                      <p:cBhvr>
                                        <p:cTn id="64" dur="200" fill="hold">
                                          <p:stCondLst>
                                            <p:cond delay="800"/>
                                          </p:stCondLst>
                                        </p:cTn>
                                        <p:tgtEl>
                                          <p:spTgt spid="21"/>
                                        </p:tgtEl>
                                        <p:attrNameLst>
                                          <p:attrName>r</p:attrName>
                                        </p:attrNameLst>
                                      </p:cBhvr>
                                    </p:animRot>
                                  </p:childTnLst>
                                </p:cTn>
                              </p:par>
                              <p:par>
                                <p:cTn id="65" presetID="10" presetClass="entr" presetSubtype="0" fill="hold" grpId="2"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par>
                                <p:cTn id="68" presetID="10" presetClass="exit" presetSubtype="0" fill="hold" grpId="3" nodeType="withEffect">
                                  <p:stCondLst>
                                    <p:cond delay="1000"/>
                                  </p:stCondLst>
                                  <p:childTnLst>
                                    <p:animEffect transition="out" filter="fade">
                                      <p:cBhvr>
                                        <p:cTn id="69" dur="500"/>
                                        <p:tgtEl>
                                          <p:spTgt spid="31"/>
                                        </p:tgtEl>
                                      </p:cBhvr>
                                    </p:animEffect>
                                    <p:set>
                                      <p:cBhvr>
                                        <p:cTn id="70"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1" restart="whenNotActive" fill="hold" evtFilter="cancelBubble" nodeType="interactiveSeq">
                <p:stCondLst>
                  <p:cond evt="onClick" delay="0">
                    <p:tgtEl>
                      <p:spTgt spid="19"/>
                    </p:tgtEl>
                  </p:cond>
                </p:stCondLst>
                <p:endSync evt="end" delay="0">
                  <p:rtn val="all"/>
                </p:endSync>
                <p:childTnLst>
                  <p:par>
                    <p:cTn id="72" fill="hold">
                      <p:stCondLst>
                        <p:cond delay="0"/>
                      </p:stCondLst>
                      <p:childTnLst>
                        <p:par>
                          <p:cTn id="73" fill="hold">
                            <p:stCondLst>
                              <p:cond delay="0"/>
                            </p:stCondLst>
                            <p:childTnLst>
                              <p:par>
                                <p:cTn id="74" presetID="32" presetClass="emph" presetSubtype="0" fill="hold" grpId="1" nodeType="withEffect">
                                  <p:stCondLst>
                                    <p:cond delay="0"/>
                                  </p:stCondLst>
                                  <p:childTnLst>
                                    <p:animRot by="120000">
                                      <p:cBhvr>
                                        <p:cTn id="75" dur="100" fill="hold">
                                          <p:stCondLst>
                                            <p:cond delay="0"/>
                                          </p:stCondLst>
                                        </p:cTn>
                                        <p:tgtEl>
                                          <p:spTgt spid="19"/>
                                        </p:tgtEl>
                                        <p:attrNameLst>
                                          <p:attrName>r</p:attrName>
                                        </p:attrNameLst>
                                      </p:cBhvr>
                                    </p:animRot>
                                    <p:animRot by="-240000">
                                      <p:cBhvr>
                                        <p:cTn id="76" dur="200" fill="hold">
                                          <p:stCondLst>
                                            <p:cond delay="200"/>
                                          </p:stCondLst>
                                        </p:cTn>
                                        <p:tgtEl>
                                          <p:spTgt spid="19"/>
                                        </p:tgtEl>
                                        <p:attrNameLst>
                                          <p:attrName>r</p:attrName>
                                        </p:attrNameLst>
                                      </p:cBhvr>
                                    </p:animRot>
                                    <p:animRot by="240000">
                                      <p:cBhvr>
                                        <p:cTn id="77" dur="200" fill="hold">
                                          <p:stCondLst>
                                            <p:cond delay="400"/>
                                          </p:stCondLst>
                                        </p:cTn>
                                        <p:tgtEl>
                                          <p:spTgt spid="19"/>
                                        </p:tgtEl>
                                        <p:attrNameLst>
                                          <p:attrName>r</p:attrName>
                                        </p:attrNameLst>
                                      </p:cBhvr>
                                    </p:animRot>
                                    <p:animRot by="-240000">
                                      <p:cBhvr>
                                        <p:cTn id="78" dur="200" fill="hold">
                                          <p:stCondLst>
                                            <p:cond delay="600"/>
                                          </p:stCondLst>
                                        </p:cTn>
                                        <p:tgtEl>
                                          <p:spTgt spid="19"/>
                                        </p:tgtEl>
                                        <p:attrNameLst>
                                          <p:attrName>r</p:attrName>
                                        </p:attrNameLst>
                                      </p:cBhvr>
                                    </p:animRot>
                                    <p:animRot by="120000">
                                      <p:cBhvr>
                                        <p:cTn id="79" dur="200" fill="hold">
                                          <p:stCondLst>
                                            <p:cond delay="800"/>
                                          </p:stCondLst>
                                        </p:cTn>
                                        <p:tgtEl>
                                          <p:spTgt spid="19"/>
                                        </p:tgtEl>
                                        <p:attrNameLst>
                                          <p:attrName>r</p:attrName>
                                        </p:attrNameLst>
                                      </p:cBhvr>
                                    </p:animRot>
                                  </p:childTnLst>
                                </p:cTn>
                              </p:par>
                              <p:par>
                                <p:cTn id="80" presetID="10"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500"/>
                                        <p:tgtEl>
                                          <p:spTgt spid="31"/>
                                        </p:tgtEl>
                                      </p:cBhvr>
                                    </p:animEffect>
                                  </p:childTnLst>
                                </p:cTn>
                              </p:par>
                              <p:par>
                                <p:cTn id="83" presetID="10" presetClass="exit" presetSubtype="0" fill="hold" grpId="1" nodeType="withEffect">
                                  <p:stCondLst>
                                    <p:cond delay="1000"/>
                                  </p:stCondLst>
                                  <p:childTnLst>
                                    <p:animEffect transition="out" filter="fade">
                                      <p:cBhvr>
                                        <p:cTn id="84" dur="500"/>
                                        <p:tgtEl>
                                          <p:spTgt spid="31"/>
                                        </p:tgtEl>
                                      </p:cBhvr>
                                    </p:animEffect>
                                    <p:set>
                                      <p:cBhvr>
                                        <p:cTn id="85"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21" grpId="0" animBg="1"/>
      <p:bldP spid="21" grpId="1" animBg="1"/>
      <p:bldP spid="27" grpId="0" animBg="1"/>
      <p:bldP spid="10" grpId="0" animBg="1"/>
      <p:bldP spid="31" grpId="0"/>
      <p:bldP spid="31" grpId="1"/>
      <p:bldP spid="31" grpId="2"/>
      <p:bldP spid="31" grpId="3"/>
      <p:bldP spid="32" grpId="0"/>
      <p:bldP spid="32" grpId="1"/>
      <p:bldP spid="2" grpId="0"/>
      <p:bldP spid="17" grpId="0"/>
      <p:bldP spid="19" grpId="0" animBg="1"/>
      <p:bldP spid="19" grpId="1" animBg="1"/>
      <p:bldP spid="23" grpId="0" animBg="1"/>
      <p:bldP spid="22" grpId="0" animBg="1"/>
      <p:bldP spid="2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nswer 2">
            <a:extLst>
              <a:ext uri="{FF2B5EF4-FFF2-40B4-BE49-F238E27FC236}">
                <a16:creationId xmlns:a16="http://schemas.microsoft.com/office/drawing/2014/main" id="{F4AD4401-434D-4F67-B657-77D3F621D278}"/>
              </a:ext>
            </a:extLst>
          </p:cNvPr>
          <p:cNvSpPr/>
          <p:nvPr/>
        </p:nvSpPr>
        <p:spPr>
          <a:xfrm>
            <a:off x="3785192" y="4442410"/>
            <a:ext cx="1535987" cy="572767"/>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3</a:t>
            </a:r>
          </a:p>
        </p:txBody>
      </p:sp>
      <p:sp>
        <p:nvSpPr>
          <p:cNvPr id="27" name="Yellow Circle"/>
          <p:cNvSpPr/>
          <p:nvPr/>
        </p:nvSpPr>
        <p:spPr>
          <a:xfrm>
            <a:off x="3791824" y="2330507"/>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Quiz</a:t>
            </a:r>
          </a:p>
        </p:txBody>
      </p:sp>
      <p:sp>
        <p:nvSpPr>
          <p:cNvPr id="31" name="Try Again!">
            <a:extLst>
              <a:ext uri="{FF2B5EF4-FFF2-40B4-BE49-F238E27FC236}">
                <a16:creationId xmlns:a16="http://schemas.microsoft.com/office/drawing/2014/main" id="{3784DBBA-BA0C-4D88-B64F-C69898662580}"/>
              </a:ext>
            </a:extLst>
          </p:cNvPr>
          <p:cNvSpPr txBox="1"/>
          <p:nvPr/>
        </p:nvSpPr>
        <p:spPr>
          <a:xfrm>
            <a:off x="864240" y="5589871"/>
            <a:ext cx="7394575" cy="461665"/>
          </a:xfrm>
          <a:prstGeom prst="rect">
            <a:avLst/>
          </a:prstGeom>
          <a:noFill/>
        </p:spPr>
        <p:txBody>
          <a:bodyPr wrap="square" rtlCol="0">
            <a:spAutoFit/>
          </a:bodyPr>
          <a:lstStyle/>
          <a:p>
            <a:pPr algn="ctr"/>
            <a:r>
              <a:rPr lang="en-GB" sz="2400" dirty="0"/>
              <a:t>Try again!</a:t>
            </a:r>
          </a:p>
        </p:txBody>
      </p:sp>
      <p:sp>
        <p:nvSpPr>
          <p:cNvPr id="32" name="Correct!">
            <a:extLst>
              <a:ext uri="{FF2B5EF4-FFF2-40B4-BE49-F238E27FC236}">
                <a16:creationId xmlns:a16="http://schemas.microsoft.com/office/drawing/2014/main" id="{47D62B31-A843-4711-A22B-0A520861B3A2}"/>
              </a:ext>
            </a:extLst>
          </p:cNvPr>
          <p:cNvSpPr txBox="1"/>
          <p:nvPr/>
        </p:nvSpPr>
        <p:spPr>
          <a:xfrm>
            <a:off x="865658" y="5581060"/>
            <a:ext cx="7394575" cy="461665"/>
          </a:xfrm>
          <a:prstGeom prst="rect">
            <a:avLst/>
          </a:prstGeom>
          <a:noFill/>
        </p:spPr>
        <p:txBody>
          <a:bodyPr wrap="square" rtlCol="0">
            <a:spAutoFit/>
          </a:bodyPr>
          <a:lstStyle/>
          <a:p>
            <a:pPr algn="ctr"/>
            <a:r>
              <a:rPr lang="en-GB" sz="2400" dirty="0"/>
              <a:t>Correct!</a:t>
            </a:r>
          </a:p>
        </p:txBody>
      </p:sp>
      <p:sp>
        <p:nvSpPr>
          <p:cNvPr id="2" name="Rectangle 1"/>
          <p:cNvSpPr/>
          <p:nvPr/>
        </p:nvSpPr>
        <p:spPr>
          <a:xfrm>
            <a:off x="755650" y="1722779"/>
            <a:ext cx="7632700" cy="430887"/>
          </a:xfrm>
          <a:prstGeom prst="rect">
            <a:avLst/>
          </a:prstGeom>
        </p:spPr>
        <p:txBody>
          <a:bodyPr wrap="square">
            <a:spAutoFit/>
          </a:bodyPr>
          <a:lstStyle/>
          <a:p>
            <a:pPr lvl="0" algn="ctr">
              <a:defRPr/>
            </a:pPr>
            <a:r>
              <a:rPr lang="en-GB" sz="2200" dirty="0">
                <a:solidFill>
                  <a:srgbClr val="1C1C1C"/>
                </a:solidFill>
              </a:rPr>
              <a:t>Which digit is in the hundredths place?</a:t>
            </a:r>
          </a:p>
        </p:txBody>
      </p:sp>
      <p:sp>
        <p:nvSpPr>
          <p:cNvPr id="17" name="TextBox 16"/>
          <p:cNvSpPr txBox="1"/>
          <p:nvPr/>
        </p:nvSpPr>
        <p:spPr>
          <a:xfrm>
            <a:off x="3692539" y="2818295"/>
            <a:ext cx="1758921" cy="584775"/>
          </a:xfrm>
          <a:prstGeom prst="rect">
            <a:avLst/>
          </a:prstGeom>
          <a:noFill/>
        </p:spPr>
        <p:txBody>
          <a:bodyPr wrap="square" rtlCol="0">
            <a:spAutoFit/>
          </a:bodyPr>
          <a:lstStyle/>
          <a:p>
            <a:pPr algn="ctr"/>
            <a:r>
              <a:rPr lang="en-GB" sz="3200" b="1" dirty="0"/>
              <a:t>40.273</a:t>
            </a:r>
            <a:endParaRPr lang="en-GB" sz="3200" b="1" u="sng" dirty="0"/>
          </a:p>
        </p:txBody>
      </p:sp>
      <p:sp>
        <p:nvSpPr>
          <p:cNvPr id="19" name="Answer 3">
            <a:extLst>
              <a:ext uri="{FF2B5EF4-FFF2-40B4-BE49-F238E27FC236}">
                <a16:creationId xmlns:a16="http://schemas.microsoft.com/office/drawing/2014/main" id="{F4AD4401-434D-4F67-B657-77D3F621D278}"/>
              </a:ext>
            </a:extLst>
          </p:cNvPr>
          <p:cNvSpPr/>
          <p:nvPr/>
        </p:nvSpPr>
        <p:spPr>
          <a:xfrm>
            <a:off x="5884813" y="4442410"/>
            <a:ext cx="1535987" cy="572767"/>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7</a:t>
            </a:r>
          </a:p>
        </p:txBody>
      </p:sp>
      <p:sp>
        <p:nvSpPr>
          <p:cNvPr id="23" name="Answer 1">
            <a:extLst>
              <a:ext uri="{FF2B5EF4-FFF2-40B4-BE49-F238E27FC236}">
                <a16:creationId xmlns:a16="http://schemas.microsoft.com/office/drawing/2014/main" id="{B99A81FD-082F-4B15-A80E-1815A4412B24}"/>
              </a:ext>
            </a:extLst>
          </p:cNvPr>
          <p:cNvSpPr/>
          <p:nvPr/>
        </p:nvSpPr>
        <p:spPr>
          <a:xfrm>
            <a:off x="1685571" y="4443744"/>
            <a:ext cx="1535987" cy="572767"/>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2</a:t>
            </a:r>
          </a:p>
        </p:txBody>
      </p:sp>
      <p:sp>
        <p:nvSpPr>
          <p:cNvPr id="22" name="Pentagon 12">
            <a:extLst>
              <a:ext uri="{FF2B5EF4-FFF2-40B4-BE49-F238E27FC236}">
                <a16:creationId xmlns:a16="http://schemas.microsoft.com/office/drawing/2014/main" id="{81476A7B-076C-49A9-BF9B-8C4E92AFD1A7}"/>
              </a:ext>
            </a:extLst>
          </p:cNvPr>
          <p:cNvSpPr/>
          <p:nvPr/>
        </p:nvSpPr>
        <p:spPr>
          <a:xfrm flipH="1">
            <a:off x="4198374" y="765175"/>
            <a:ext cx="4499098"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Identify the value of each digit in numbers to three decimal places</a:t>
            </a:r>
          </a:p>
        </p:txBody>
      </p:sp>
      <p:sp>
        <p:nvSpPr>
          <p:cNvPr id="20" name="Answer Outline">
            <a:extLst>
              <a:ext uri="{FF2B5EF4-FFF2-40B4-BE49-F238E27FC236}">
                <a16:creationId xmlns:a16="http://schemas.microsoft.com/office/drawing/2014/main" id="{F4AD4401-434D-4F67-B657-77D3F621D278}"/>
              </a:ext>
            </a:extLst>
          </p:cNvPr>
          <p:cNvSpPr/>
          <p:nvPr/>
        </p:nvSpPr>
        <p:spPr>
          <a:xfrm>
            <a:off x="5884813" y="4442410"/>
            <a:ext cx="1535987" cy="582912"/>
          </a:xfrm>
          <a:prstGeom prst="roundRect">
            <a:avLst>
              <a:gd name="adj" fmla="val 0"/>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p:txBody>
      </p:sp>
    </p:spTree>
    <p:extLst>
      <p:ext uri="{BB962C8B-B14F-4D97-AF65-F5344CB8AC3E}">
        <p14:creationId xmlns:p14="http://schemas.microsoft.com/office/powerpoint/2010/main" val="149783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right)">
                                      <p:cBhvr>
                                        <p:cTn id="10" dur="500"/>
                                        <p:tgtEl>
                                          <p:spTgt spid="2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23"/>
                    </p:tgtEl>
                  </p:cond>
                </p:stCondLst>
                <p:endSync evt="end" delay="0">
                  <p:rtn val="all"/>
                </p:endSync>
                <p:childTnLst>
                  <p:par>
                    <p:cTn id="36" fill="hold">
                      <p:stCondLst>
                        <p:cond delay="0"/>
                      </p:stCondLst>
                      <p:childTnLst>
                        <p:par>
                          <p:cTn id="37" fill="hold">
                            <p:stCondLst>
                              <p:cond delay="0"/>
                            </p:stCondLst>
                            <p:childTnLst>
                              <p:par>
                                <p:cTn id="38" presetID="32" presetClass="emph" presetSubtype="0" fill="hold" grpId="1" nodeType="clickEffect">
                                  <p:stCondLst>
                                    <p:cond delay="0"/>
                                  </p:stCondLst>
                                  <p:childTnLst>
                                    <p:animRot by="120000">
                                      <p:cBhvr>
                                        <p:cTn id="39" dur="100" fill="hold">
                                          <p:stCondLst>
                                            <p:cond delay="0"/>
                                          </p:stCondLst>
                                        </p:cTn>
                                        <p:tgtEl>
                                          <p:spTgt spid="23"/>
                                        </p:tgtEl>
                                        <p:attrNameLst>
                                          <p:attrName>r</p:attrName>
                                        </p:attrNameLst>
                                      </p:cBhvr>
                                    </p:animRot>
                                    <p:animRot by="-240000">
                                      <p:cBhvr>
                                        <p:cTn id="40" dur="200" fill="hold">
                                          <p:stCondLst>
                                            <p:cond delay="200"/>
                                          </p:stCondLst>
                                        </p:cTn>
                                        <p:tgtEl>
                                          <p:spTgt spid="23"/>
                                        </p:tgtEl>
                                        <p:attrNameLst>
                                          <p:attrName>r</p:attrName>
                                        </p:attrNameLst>
                                      </p:cBhvr>
                                    </p:animRot>
                                    <p:animRot by="240000">
                                      <p:cBhvr>
                                        <p:cTn id="41" dur="200" fill="hold">
                                          <p:stCondLst>
                                            <p:cond delay="400"/>
                                          </p:stCondLst>
                                        </p:cTn>
                                        <p:tgtEl>
                                          <p:spTgt spid="23"/>
                                        </p:tgtEl>
                                        <p:attrNameLst>
                                          <p:attrName>r</p:attrName>
                                        </p:attrNameLst>
                                      </p:cBhvr>
                                    </p:animRot>
                                    <p:animRot by="-240000">
                                      <p:cBhvr>
                                        <p:cTn id="42" dur="200" fill="hold">
                                          <p:stCondLst>
                                            <p:cond delay="600"/>
                                          </p:stCondLst>
                                        </p:cTn>
                                        <p:tgtEl>
                                          <p:spTgt spid="23"/>
                                        </p:tgtEl>
                                        <p:attrNameLst>
                                          <p:attrName>r</p:attrName>
                                        </p:attrNameLst>
                                      </p:cBhvr>
                                    </p:animRot>
                                    <p:animRot by="120000">
                                      <p:cBhvr>
                                        <p:cTn id="43" dur="200" fill="hold">
                                          <p:stCondLst>
                                            <p:cond delay="800"/>
                                          </p:stCondLst>
                                        </p:cTn>
                                        <p:tgtEl>
                                          <p:spTgt spid="23"/>
                                        </p:tgtEl>
                                        <p:attrNameLst>
                                          <p:attrName>r</p:attrName>
                                        </p:attrNameLst>
                                      </p:cBhvr>
                                    </p:animRot>
                                  </p:childTnLst>
                                </p:cTn>
                              </p:par>
                              <p:par>
                                <p:cTn id="44" presetID="10"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10" presetClass="exit" presetSubtype="0" fill="hold" grpId="1" nodeType="withEffect">
                                  <p:stCondLst>
                                    <p:cond delay="1000"/>
                                  </p:stCondLst>
                                  <p:childTnLst>
                                    <p:animEffect transition="out" filter="fade">
                                      <p:cBhvr>
                                        <p:cTn id="48" dur="500"/>
                                        <p:tgtEl>
                                          <p:spTgt spid="31"/>
                                        </p:tgtEl>
                                      </p:cBhvr>
                                    </p:animEffect>
                                    <p:set>
                                      <p:cBhvr>
                                        <p:cTn id="49"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0" restart="whenNotActive" fill="hold" evtFilter="cancelBubble" nodeType="interactiveSeq">
                <p:stCondLst>
                  <p:cond evt="onClick" delay="0">
                    <p:tgtEl>
                      <p:spTgt spid="21"/>
                    </p:tgtEl>
                  </p:cond>
                </p:stCondLst>
                <p:endSync evt="end" delay="0">
                  <p:rtn val="all"/>
                </p:endSync>
                <p:childTnLst>
                  <p:par>
                    <p:cTn id="51" fill="hold">
                      <p:stCondLst>
                        <p:cond delay="0"/>
                      </p:stCondLst>
                      <p:childTnLst>
                        <p:par>
                          <p:cTn id="52" fill="hold">
                            <p:stCondLst>
                              <p:cond delay="0"/>
                            </p:stCondLst>
                            <p:childTnLst>
                              <p:par>
                                <p:cTn id="53" presetID="32" presetClass="emph" presetSubtype="0" fill="hold" grpId="1" nodeType="clickEffect">
                                  <p:stCondLst>
                                    <p:cond delay="0"/>
                                  </p:stCondLst>
                                  <p:childTnLst>
                                    <p:animRot by="120000">
                                      <p:cBhvr>
                                        <p:cTn id="54" dur="100" fill="hold">
                                          <p:stCondLst>
                                            <p:cond delay="0"/>
                                          </p:stCondLst>
                                        </p:cTn>
                                        <p:tgtEl>
                                          <p:spTgt spid="21"/>
                                        </p:tgtEl>
                                        <p:attrNameLst>
                                          <p:attrName>r</p:attrName>
                                        </p:attrNameLst>
                                      </p:cBhvr>
                                    </p:animRot>
                                    <p:animRot by="-240000">
                                      <p:cBhvr>
                                        <p:cTn id="55" dur="200" fill="hold">
                                          <p:stCondLst>
                                            <p:cond delay="200"/>
                                          </p:stCondLst>
                                        </p:cTn>
                                        <p:tgtEl>
                                          <p:spTgt spid="21"/>
                                        </p:tgtEl>
                                        <p:attrNameLst>
                                          <p:attrName>r</p:attrName>
                                        </p:attrNameLst>
                                      </p:cBhvr>
                                    </p:animRot>
                                    <p:animRot by="240000">
                                      <p:cBhvr>
                                        <p:cTn id="56" dur="200" fill="hold">
                                          <p:stCondLst>
                                            <p:cond delay="400"/>
                                          </p:stCondLst>
                                        </p:cTn>
                                        <p:tgtEl>
                                          <p:spTgt spid="21"/>
                                        </p:tgtEl>
                                        <p:attrNameLst>
                                          <p:attrName>r</p:attrName>
                                        </p:attrNameLst>
                                      </p:cBhvr>
                                    </p:animRot>
                                    <p:animRot by="-240000">
                                      <p:cBhvr>
                                        <p:cTn id="57" dur="200" fill="hold">
                                          <p:stCondLst>
                                            <p:cond delay="600"/>
                                          </p:stCondLst>
                                        </p:cTn>
                                        <p:tgtEl>
                                          <p:spTgt spid="21"/>
                                        </p:tgtEl>
                                        <p:attrNameLst>
                                          <p:attrName>r</p:attrName>
                                        </p:attrNameLst>
                                      </p:cBhvr>
                                    </p:animRot>
                                    <p:animRot by="120000">
                                      <p:cBhvr>
                                        <p:cTn id="58" dur="200" fill="hold">
                                          <p:stCondLst>
                                            <p:cond delay="800"/>
                                          </p:stCondLst>
                                        </p:cTn>
                                        <p:tgtEl>
                                          <p:spTgt spid="21"/>
                                        </p:tgtEl>
                                        <p:attrNameLst>
                                          <p:attrName>r</p:attrName>
                                        </p:attrNameLst>
                                      </p:cBhvr>
                                    </p:animRot>
                                  </p:childTnLst>
                                </p:cTn>
                              </p:par>
                              <p:par>
                                <p:cTn id="59" presetID="10" presetClass="entr" presetSubtype="0" fill="hold" grpId="2"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par>
                                <p:cTn id="62" presetID="10" presetClass="exit" presetSubtype="0" fill="hold" grpId="3" nodeType="withEffect">
                                  <p:stCondLst>
                                    <p:cond delay="1000"/>
                                  </p:stCondLst>
                                  <p:childTnLst>
                                    <p:animEffect transition="out" filter="fade">
                                      <p:cBhvr>
                                        <p:cTn id="63" dur="500"/>
                                        <p:tgtEl>
                                          <p:spTgt spid="31"/>
                                        </p:tgtEl>
                                      </p:cBhvr>
                                    </p:animEffect>
                                    <p:set>
                                      <p:cBhvr>
                                        <p:cTn id="64"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5" restart="whenNotActive" fill="hold" evtFilter="cancelBubble" nodeType="interactiveSeq">
                <p:stCondLst>
                  <p:cond evt="onClick" delay="0">
                    <p:tgtEl>
                      <p:spTgt spid="19"/>
                    </p:tgtEl>
                  </p:cond>
                </p:stCondLst>
                <p:endSync evt="end" delay="0">
                  <p:rtn val="all"/>
                </p:endSync>
                <p:childTnLst>
                  <p:par>
                    <p:cTn id="66" fill="hold">
                      <p:stCondLst>
                        <p:cond delay="0"/>
                      </p:stCondLst>
                      <p:childTnLst>
                        <p:par>
                          <p:cTn id="67" fill="hold">
                            <p:stCondLst>
                              <p:cond delay="0"/>
                            </p:stCondLst>
                            <p:childTnLst>
                              <p:par>
                                <p:cTn id="68" presetID="21" presetClass="entr" presetSubtype="1"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heel(1)">
                                      <p:cBhvr>
                                        <p:cTn id="70" dur="1000"/>
                                        <p:tgtEl>
                                          <p:spTgt spid="2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500"/>
                                        <p:tgtEl>
                                          <p:spTgt spid="32"/>
                                        </p:tgtEl>
                                      </p:cBhvr>
                                    </p:animEffect>
                                  </p:childTnLst>
                                </p:cTn>
                              </p:par>
                              <p:par>
                                <p:cTn id="74" presetID="10" presetClass="exit" presetSubtype="0" fill="hold" grpId="1" nodeType="withEffect">
                                  <p:stCondLst>
                                    <p:cond delay="1000"/>
                                  </p:stCondLst>
                                  <p:childTnLst>
                                    <p:animEffect transition="out" filter="fade">
                                      <p:cBhvr>
                                        <p:cTn id="75" dur="500"/>
                                        <p:tgtEl>
                                          <p:spTgt spid="32"/>
                                        </p:tgtEl>
                                      </p:cBhvr>
                                    </p:animEffect>
                                    <p:set>
                                      <p:cBhvr>
                                        <p:cTn id="76"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21" grpId="0" animBg="1"/>
      <p:bldP spid="21" grpId="1" animBg="1"/>
      <p:bldP spid="27" grpId="0" animBg="1"/>
      <p:bldP spid="10" grpId="0" animBg="1"/>
      <p:bldP spid="31" grpId="0"/>
      <p:bldP spid="31" grpId="1"/>
      <p:bldP spid="31" grpId="2"/>
      <p:bldP spid="31" grpId="3"/>
      <p:bldP spid="32" grpId="0"/>
      <p:bldP spid="32" grpId="1"/>
      <p:bldP spid="2" grpId="0"/>
      <p:bldP spid="17" grpId="0"/>
      <p:bldP spid="19" grpId="0" animBg="1"/>
      <p:bldP spid="23" grpId="0" animBg="1"/>
      <p:bldP spid="23" grpId="1" animBg="1"/>
      <p:bldP spid="22" grpId="0" animBg="1"/>
      <p:bldP spid="2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nswer 2">
            <a:extLst>
              <a:ext uri="{FF2B5EF4-FFF2-40B4-BE49-F238E27FC236}">
                <a16:creationId xmlns:a16="http://schemas.microsoft.com/office/drawing/2014/main" id="{F4AD4401-434D-4F67-B657-77D3F621D278}"/>
              </a:ext>
            </a:extLst>
          </p:cNvPr>
          <p:cNvSpPr/>
          <p:nvPr/>
        </p:nvSpPr>
        <p:spPr>
          <a:xfrm>
            <a:off x="3785192" y="4443744"/>
            <a:ext cx="1535987" cy="580244"/>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tenths</a:t>
            </a:r>
          </a:p>
        </p:txBody>
      </p:sp>
      <p:sp>
        <p:nvSpPr>
          <p:cNvPr id="27" name="Yellow Circle"/>
          <p:cNvSpPr/>
          <p:nvPr/>
        </p:nvSpPr>
        <p:spPr>
          <a:xfrm>
            <a:off x="3791824" y="2330507"/>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Quiz</a:t>
            </a:r>
          </a:p>
        </p:txBody>
      </p:sp>
      <p:sp>
        <p:nvSpPr>
          <p:cNvPr id="31" name="Try Again!">
            <a:extLst>
              <a:ext uri="{FF2B5EF4-FFF2-40B4-BE49-F238E27FC236}">
                <a16:creationId xmlns:a16="http://schemas.microsoft.com/office/drawing/2014/main" id="{3784DBBA-BA0C-4D88-B64F-C69898662580}"/>
              </a:ext>
            </a:extLst>
          </p:cNvPr>
          <p:cNvSpPr txBox="1"/>
          <p:nvPr/>
        </p:nvSpPr>
        <p:spPr>
          <a:xfrm>
            <a:off x="864240" y="5589871"/>
            <a:ext cx="7394575" cy="461665"/>
          </a:xfrm>
          <a:prstGeom prst="rect">
            <a:avLst/>
          </a:prstGeom>
          <a:noFill/>
        </p:spPr>
        <p:txBody>
          <a:bodyPr wrap="square" rtlCol="0">
            <a:spAutoFit/>
          </a:bodyPr>
          <a:lstStyle/>
          <a:p>
            <a:pPr algn="ctr"/>
            <a:r>
              <a:rPr lang="en-GB" sz="2400" dirty="0"/>
              <a:t>Try again!</a:t>
            </a:r>
          </a:p>
        </p:txBody>
      </p:sp>
      <p:sp>
        <p:nvSpPr>
          <p:cNvPr id="32" name="Correct!">
            <a:extLst>
              <a:ext uri="{FF2B5EF4-FFF2-40B4-BE49-F238E27FC236}">
                <a16:creationId xmlns:a16="http://schemas.microsoft.com/office/drawing/2014/main" id="{47D62B31-A843-4711-A22B-0A520861B3A2}"/>
              </a:ext>
            </a:extLst>
          </p:cNvPr>
          <p:cNvSpPr txBox="1"/>
          <p:nvPr/>
        </p:nvSpPr>
        <p:spPr>
          <a:xfrm>
            <a:off x="865658" y="5581060"/>
            <a:ext cx="7394575" cy="461665"/>
          </a:xfrm>
          <a:prstGeom prst="rect">
            <a:avLst/>
          </a:prstGeom>
          <a:noFill/>
        </p:spPr>
        <p:txBody>
          <a:bodyPr wrap="square" rtlCol="0">
            <a:spAutoFit/>
          </a:bodyPr>
          <a:lstStyle/>
          <a:p>
            <a:pPr algn="ctr"/>
            <a:r>
              <a:rPr lang="en-GB" sz="2400" dirty="0"/>
              <a:t>Correct!</a:t>
            </a:r>
          </a:p>
        </p:txBody>
      </p:sp>
      <p:sp>
        <p:nvSpPr>
          <p:cNvPr id="2" name="Rectangle 1"/>
          <p:cNvSpPr/>
          <p:nvPr/>
        </p:nvSpPr>
        <p:spPr>
          <a:xfrm>
            <a:off x="755650" y="1722779"/>
            <a:ext cx="7632700" cy="430887"/>
          </a:xfrm>
          <a:prstGeom prst="rect">
            <a:avLst/>
          </a:prstGeom>
        </p:spPr>
        <p:txBody>
          <a:bodyPr wrap="square">
            <a:spAutoFit/>
          </a:bodyPr>
          <a:lstStyle/>
          <a:p>
            <a:pPr lvl="0" algn="ctr">
              <a:defRPr/>
            </a:pPr>
            <a:r>
              <a:rPr lang="en-GB" sz="2200" dirty="0">
                <a:solidFill>
                  <a:srgbClr val="1C1C1C"/>
                </a:solidFill>
              </a:rPr>
              <a:t>What is the place value position of the zero?</a:t>
            </a:r>
          </a:p>
        </p:txBody>
      </p:sp>
      <p:sp>
        <p:nvSpPr>
          <p:cNvPr id="20" name="Answer Outline">
            <a:extLst>
              <a:ext uri="{FF2B5EF4-FFF2-40B4-BE49-F238E27FC236}">
                <a16:creationId xmlns:a16="http://schemas.microsoft.com/office/drawing/2014/main" id="{F4AD4401-434D-4F67-B657-77D3F621D278}"/>
              </a:ext>
            </a:extLst>
          </p:cNvPr>
          <p:cNvSpPr/>
          <p:nvPr/>
        </p:nvSpPr>
        <p:spPr>
          <a:xfrm>
            <a:off x="3801114" y="4458417"/>
            <a:ext cx="1535987" cy="565571"/>
          </a:xfrm>
          <a:prstGeom prst="roundRect">
            <a:avLst>
              <a:gd name="adj" fmla="val 0"/>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p:txBody>
      </p:sp>
      <p:sp>
        <p:nvSpPr>
          <p:cNvPr id="17" name="TextBox 16"/>
          <p:cNvSpPr txBox="1"/>
          <p:nvPr/>
        </p:nvSpPr>
        <p:spPr>
          <a:xfrm>
            <a:off x="3692539" y="2784847"/>
            <a:ext cx="1758921" cy="584775"/>
          </a:xfrm>
          <a:prstGeom prst="rect">
            <a:avLst/>
          </a:prstGeom>
          <a:noFill/>
        </p:spPr>
        <p:txBody>
          <a:bodyPr wrap="square" rtlCol="0">
            <a:spAutoFit/>
          </a:bodyPr>
          <a:lstStyle/>
          <a:p>
            <a:pPr algn="ctr"/>
            <a:r>
              <a:rPr lang="en-GB" sz="3200" b="1" dirty="0"/>
              <a:t>197.032</a:t>
            </a:r>
          </a:p>
        </p:txBody>
      </p:sp>
      <p:sp>
        <p:nvSpPr>
          <p:cNvPr id="19" name="Answer 3">
            <a:extLst>
              <a:ext uri="{FF2B5EF4-FFF2-40B4-BE49-F238E27FC236}">
                <a16:creationId xmlns:a16="http://schemas.microsoft.com/office/drawing/2014/main" id="{F4AD4401-434D-4F67-B657-77D3F621D278}"/>
              </a:ext>
            </a:extLst>
          </p:cNvPr>
          <p:cNvSpPr/>
          <p:nvPr/>
        </p:nvSpPr>
        <p:spPr>
          <a:xfrm>
            <a:off x="5884813" y="4443744"/>
            <a:ext cx="1535987" cy="580244"/>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thousandths</a:t>
            </a:r>
          </a:p>
        </p:txBody>
      </p:sp>
      <p:sp>
        <p:nvSpPr>
          <p:cNvPr id="23" name="Answer 1">
            <a:extLst>
              <a:ext uri="{FF2B5EF4-FFF2-40B4-BE49-F238E27FC236}">
                <a16:creationId xmlns:a16="http://schemas.microsoft.com/office/drawing/2014/main" id="{B99A81FD-082F-4B15-A80E-1815A4412B24}"/>
              </a:ext>
            </a:extLst>
          </p:cNvPr>
          <p:cNvSpPr/>
          <p:nvPr/>
        </p:nvSpPr>
        <p:spPr>
          <a:xfrm>
            <a:off x="1685571" y="4445078"/>
            <a:ext cx="1535987" cy="580244"/>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hundredths</a:t>
            </a:r>
          </a:p>
        </p:txBody>
      </p:sp>
      <p:sp>
        <p:nvSpPr>
          <p:cNvPr id="22" name="Pentagon 12">
            <a:extLst>
              <a:ext uri="{FF2B5EF4-FFF2-40B4-BE49-F238E27FC236}">
                <a16:creationId xmlns:a16="http://schemas.microsoft.com/office/drawing/2014/main" id="{81476A7B-076C-49A9-BF9B-8C4E92AFD1A7}"/>
              </a:ext>
            </a:extLst>
          </p:cNvPr>
          <p:cNvSpPr/>
          <p:nvPr/>
        </p:nvSpPr>
        <p:spPr>
          <a:xfrm flipH="1">
            <a:off x="4198374" y="765175"/>
            <a:ext cx="4499098"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Identify the value of each digit in numbers to three decimal places</a:t>
            </a:r>
          </a:p>
        </p:txBody>
      </p:sp>
      <p:sp>
        <p:nvSpPr>
          <p:cNvPr id="18" name="Rectangle 17">
            <a:hlinkClick r:id="rId2" action="ppaction://hlinksldjump"/>
          </p:cNvPr>
          <p:cNvSpPr/>
          <p:nvPr/>
        </p:nvSpPr>
        <p:spPr>
          <a:xfrm>
            <a:off x="444615" y="5624739"/>
            <a:ext cx="2880475" cy="468086"/>
          </a:xfrm>
          <a:prstGeom prst="rect">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3"/>
                </a:solidFill>
              </a:rPr>
              <a:t>Choose another objective</a:t>
            </a:r>
          </a:p>
        </p:txBody>
      </p:sp>
    </p:spTree>
    <p:extLst>
      <p:ext uri="{BB962C8B-B14F-4D97-AF65-F5344CB8AC3E}">
        <p14:creationId xmlns:p14="http://schemas.microsoft.com/office/powerpoint/2010/main" val="369915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right)">
                                      <p:cBhvr>
                                        <p:cTn id="10" dur="500"/>
                                        <p:tgtEl>
                                          <p:spTgt spid="2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32" presetClass="emph" presetSubtype="0" fill="hold" grpId="1" nodeType="clickEffect">
                                  <p:stCondLst>
                                    <p:cond delay="0"/>
                                  </p:stCondLst>
                                  <p:childTnLst>
                                    <p:animRot by="120000">
                                      <p:cBhvr>
                                        <p:cTn id="36" dur="100" fill="hold">
                                          <p:stCondLst>
                                            <p:cond delay="0"/>
                                          </p:stCondLst>
                                        </p:cTn>
                                        <p:tgtEl>
                                          <p:spTgt spid="23"/>
                                        </p:tgtEl>
                                        <p:attrNameLst>
                                          <p:attrName>r</p:attrName>
                                        </p:attrNameLst>
                                      </p:cBhvr>
                                    </p:animRot>
                                    <p:animRot by="-240000">
                                      <p:cBhvr>
                                        <p:cTn id="37" dur="200" fill="hold">
                                          <p:stCondLst>
                                            <p:cond delay="200"/>
                                          </p:stCondLst>
                                        </p:cTn>
                                        <p:tgtEl>
                                          <p:spTgt spid="23"/>
                                        </p:tgtEl>
                                        <p:attrNameLst>
                                          <p:attrName>r</p:attrName>
                                        </p:attrNameLst>
                                      </p:cBhvr>
                                    </p:animRot>
                                    <p:animRot by="240000">
                                      <p:cBhvr>
                                        <p:cTn id="38" dur="200" fill="hold">
                                          <p:stCondLst>
                                            <p:cond delay="400"/>
                                          </p:stCondLst>
                                        </p:cTn>
                                        <p:tgtEl>
                                          <p:spTgt spid="23"/>
                                        </p:tgtEl>
                                        <p:attrNameLst>
                                          <p:attrName>r</p:attrName>
                                        </p:attrNameLst>
                                      </p:cBhvr>
                                    </p:animRot>
                                    <p:animRot by="-240000">
                                      <p:cBhvr>
                                        <p:cTn id="39" dur="200" fill="hold">
                                          <p:stCondLst>
                                            <p:cond delay="600"/>
                                          </p:stCondLst>
                                        </p:cTn>
                                        <p:tgtEl>
                                          <p:spTgt spid="23"/>
                                        </p:tgtEl>
                                        <p:attrNameLst>
                                          <p:attrName>r</p:attrName>
                                        </p:attrNameLst>
                                      </p:cBhvr>
                                    </p:animRot>
                                    <p:animRot by="120000">
                                      <p:cBhvr>
                                        <p:cTn id="40" dur="200" fill="hold">
                                          <p:stCondLst>
                                            <p:cond delay="800"/>
                                          </p:stCondLst>
                                        </p:cTn>
                                        <p:tgtEl>
                                          <p:spTgt spid="23"/>
                                        </p:tgtEl>
                                        <p:attrNameLst>
                                          <p:attrName>r</p:attrName>
                                        </p:attrNameLst>
                                      </p:cBhvr>
                                    </p:animRot>
                                  </p:childTnLst>
                                </p:cTn>
                              </p:par>
                              <p:par>
                                <p:cTn id="41" presetID="10" presetClass="entr" presetSubtype="0" fill="hold" grpId="2"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par>
                                <p:cTn id="44" presetID="10" presetClass="exit" presetSubtype="0" fill="hold" grpId="3" nodeType="withEffect">
                                  <p:stCondLst>
                                    <p:cond delay="1000"/>
                                  </p:stCondLst>
                                  <p:childTnLst>
                                    <p:animEffect transition="out" filter="fade">
                                      <p:cBhvr>
                                        <p:cTn id="45" dur="500"/>
                                        <p:tgtEl>
                                          <p:spTgt spid="31"/>
                                        </p:tgtEl>
                                      </p:cBhvr>
                                    </p:animEffect>
                                    <p:set>
                                      <p:cBhvr>
                                        <p:cTn id="46"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7" restart="whenNotActive" fill="hold" evtFilter="cancelBubble" nodeType="interactiveSeq">
                <p:stCondLst>
                  <p:cond evt="onClick" delay="0">
                    <p:tgtEl>
                      <p:spTgt spid="21"/>
                    </p:tgtEl>
                  </p:cond>
                </p:stCondLst>
                <p:endSync evt="end" delay="0">
                  <p:rtn val="all"/>
                </p:endSync>
                <p:childTnLst>
                  <p:par>
                    <p:cTn id="48" fill="hold">
                      <p:stCondLst>
                        <p:cond delay="0"/>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1000"/>
                                        <p:tgtEl>
                                          <p:spTgt spid="2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par>
                                <p:cTn id="56" presetID="10" presetClass="exit" presetSubtype="0" fill="hold" grpId="1" nodeType="withEffect">
                                  <p:stCondLst>
                                    <p:cond delay="1000"/>
                                  </p:stCondLst>
                                  <p:childTnLst>
                                    <p:animEffect transition="out" filter="fade">
                                      <p:cBhvr>
                                        <p:cTn id="57" dur="500"/>
                                        <p:tgtEl>
                                          <p:spTgt spid="32"/>
                                        </p:tgtEl>
                                      </p:cBhvr>
                                    </p:animEffect>
                                    <p:set>
                                      <p:cBhvr>
                                        <p:cTn id="58" dur="1" fill="hold">
                                          <p:stCondLst>
                                            <p:cond delay="499"/>
                                          </p:stCondLst>
                                        </p:cTn>
                                        <p:tgtEl>
                                          <p:spTgt spid="32"/>
                                        </p:tgtEl>
                                        <p:attrNameLst>
                                          <p:attrName>style.visibility</p:attrName>
                                        </p:attrNameLst>
                                      </p:cBhvr>
                                      <p:to>
                                        <p:strVal val="hidden"/>
                                      </p:to>
                                    </p:set>
                                  </p:childTnLst>
                                </p:cTn>
                              </p:par>
                            </p:childTnLst>
                          </p:cTn>
                        </p:par>
                        <p:par>
                          <p:cTn id="59" fill="hold">
                            <p:stCondLst>
                              <p:cond delay="1500"/>
                            </p:stCondLst>
                            <p:childTnLst>
                              <p:par>
                                <p:cTn id="60" presetID="22" presetClass="entr" presetSubtype="8" fill="hold" grpId="1"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childTnLst>
                    </p:cTn>
                  </p:par>
                </p:childTnLst>
              </p:cTn>
              <p:nextCondLst>
                <p:cond evt="onClick" delay="0">
                  <p:tgtEl>
                    <p:spTgt spid="21"/>
                  </p:tgtEl>
                </p:cond>
              </p:nextCondLst>
            </p:seq>
            <p:seq concurrent="1" nextAc="seek">
              <p:cTn id="63" restart="whenNotActive" fill="hold" evtFilter="cancelBubble" nodeType="interactiveSeq">
                <p:stCondLst>
                  <p:cond evt="onClick" delay="0">
                    <p:tgtEl>
                      <p:spTgt spid="19"/>
                    </p:tgtEl>
                  </p:cond>
                </p:stCondLst>
                <p:endSync evt="end" delay="0">
                  <p:rtn val="all"/>
                </p:endSync>
                <p:childTnLst>
                  <p:par>
                    <p:cTn id="64" fill="hold">
                      <p:stCondLst>
                        <p:cond delay="0"/>
                      </p:stCondLst>
                      <p:childTnLst>
                        <p:par>
                          <p:cTn id="65" fill="hold">
                            <p:stCondLst>
                              <p:cond delay="0"/>
                            </p:stCondLst>
                            <p:childTnLst>
                              <p:par>
                                <p:cTn id="66" presetID="32" presetClass="emph" presetSubtype="0" fill="hold" grpId="1" nodeType="withEffect">
                                  <p:stCondLst>
                                    <p:cond delay="0"/>
                                  </p:stCondLst>
                                  <p:childTnLst>
                                    <p:animRot by="120000">
                                      <p:cBhvr>
                                        <p:cTn id="67" dur="100" fill="hold">
                                          <p:stCondLst>
                                            <p:cond delay="0"/>
                                          </p:stCondLst>
                                        </p:cTn>
                                        <p:tgtEl>
                                          <p:spTgt spid="19"/>
                                        </p:tgtEl>
                                        <p:attrNameLst>
                                          <p:attrName>r</p:attrName>
                                        </p:attrNameLst>
                                      </p:cBhvr>
                                    </p:animRot>
                                    <p:animRot by="-240000">
                                      <p:cBhvr>
                                        <p:cTn id="68" dur="200" fill="hold">
                                          <p:stCondLst>
                                            <p:cond delay="200"/>
                                          </p:stCondLst>
                                        </p:cTn>
                                        <p:tgtEl>
                                          <p:spTgt spid="19"/>
                                        </p:tgtEl>
                                        <p:attrNameLst>
                                          <p:attrName>r</p:attrName>
                                        </p:attrNameLst>
                                      </p:cBhvr>
                                    </p:animRot>
                                    <p:animRot by="240000">
                                      <p:cBhvr>
                                        <p:cTn id="69" dur="200" fill="hold">
                                          <p:stCondLst>
                                            <p:cond delay="400"/>
                                          </p:stCondLst>
                                        </p:cTn>
                                        <p:tgtEl>
                                          <p:spTgt spid="19"/>
                                        </p:tgtEl>
                                        <p:attrNameLst>
                                          <p:attrName>r</p:attrName>
                                        </p:attrNameLst>
                                      </p:cBhvr>
                                    </p:animRot>
                                    <p:animRot by="-240000">
                                      <p:cBhvr>
                                        <p:cTn id="70" dur="200" fill="hold">
                                          <p:stCondLst>
                                            <p:cond delay="600"/>
                                          </p:stCondLst>
                                        </p:cTn>
                                        <p:tgtEl>
                                          <p:spTgt spid="19"/>
                                        </p:tgtEl>
                                        <p:attrNameLst>
                                          <p:attrName>r</p:attrName>
                                        </p:attrNameLst>
                                      </p:cBhvr>
                                    </p:animRot>
                                    <p:animRot by="120000">
                                      <p:cBhvr>
                                        <p:cTn id="71" dur="200" fill="hold">
                                          <p:stCondLst>
                                            <p:cond delay="800"/>
                                          </p:stCondLst>
                                        </p:cTn>
                                        <p:tgtEl>
                                          <p:spTgt spid="19"/>
                                        </p:tgtEl>
                                        <p:attrNameLst>
                                          <p:attrName>r</p:attrName>
                                        </p:attrNameLst>
                                      </p:cBhvr>
                                    </p:animRot>
                                  </p:childTnLst>
                                </p:cTn>
                              </p:par>
                              <p:par>
                                <p:cTn id="72" presetID="10" presetClass="entr" presetSubtype="0" fill="hold" grpId="0" nodeType="with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par>
                                <p:cTn id="75" presetID="10" presetClass="exit" presetSubtype="0" fill="hold" grpId="1" nodeType="withEffect">
                                  <p:stCondLst>
                                    <p:cond delay="1000"/>
                                  </p:stCondLst>
                                  <p:childTnLst>
                                    <p:animEffect transition="out" filter="fade">
                                      <p:cBhvr>
                                        <p:cTn id="76" dur="500"/>
                                        <p:tgtEl>
                                          <p:spTgt spid="31"/>
                                        </p:tgtEl>
                                      </p:cBhvr>
                                    </p:animEffect>
                                    <p:set>
                                      <p:cBhvr>
                                        <p:cTn id="7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78" restart="whenNotActive" fill="hold" evtFilter="cancelBubble" nodeType="interactiveSeq">
                <p:stCondLst>
                  <p:cond evt="onClick" delay="0">
                    <p:tgtEl>
                      <p:spTgt spid="18"/>
                    </p:tgtEl>
                  </p:cond>
                </p:stCondLst>
                <p:endSync evt="end" delay="0">
                  <p:rtn val="all"/>
                </p:endSync>
                <p:childTnLst>
                  <p:par>
                    <p:cTn id="79" fill="hold">
                      <p:stCondLst>
                        <p:cond delay="0"/>
                      </p:stCondLst>
                      <p:childTnLst>
                        <p:par>
                          <p:cTn id="80" fill="hold">
                            <p:stCondLst>
                              <p:cond delay="0"/>
                            </p:stCondLst>
                            <p:childTnLst>
                              <p:par>
                                <p:cTn id="81" presetID="3" presetClass="emph" presetSubtype="2" fill="hold" grpId="0" nodeType="clickEffect">
                                  <p:stCondLst>
                                    <p:cond delay="0"/>
                                  </p:stCondLst>
                                  <p:childTnLst>
                                    <p:animClr clrSpc="rgb" dir="cw">
                                      <p:cBhvr override="childStyle">
                                        <p:cTn id="82" dur="2000" fill="hold"/>
                                        <p:tgtEl>
                                          <p:spTgt spid="18"/>
                                        </p:tgtEl>
                                        <p:attrNameLst>
                                          <p:attrName>style.color</p:attrName>
                                        </p:attrNameLst>
                                      </p:cBhvr>
                                      <p:to>
                                        <a:srgbClr val="AED289"/>
                                      </p:to>
                                    </p:animClr>
                                  </p:childTnLst>
                                </p:cTn>
                              </p:par>
                            </p:childTnLst>
                          </p:cTn>
                        </p:par>
                      </p:childTnLst>
                    </p:cTn>
                  </p:par>
                </p:childTnLst>
              </p:cTn>
              <p:nextCondLst>
                <p:cond evt="onClick" delay="0">
                  <p:tgtEl>
                    <p:spTgt spid="18"/>
                  </p:tgtEl>
                </p:cond>
              </p:nextCondLst>
            </p:seq>
          </p:childTnLst>
        </p:cTn>
      </p:par>
    </p:tnLst>
    <p:bldLst>
      <p:bldP spid="21" grpId="0" animBg="1"/>
      <p:bldP spid="27" grpId="0" animBg="1"/>
      <p:bldP spid="10" grpId="0" animBg="1"/>
      <p:bldP spid="31" grpId="0"/>
      <p:bldP spid="31" grpId="1"/>
      <p:bldP spid="31" grpId="2"/>
      <p:bldP spid="31" grpId="3"/>
      <p:bldP spid="32" grpId="0"/>
      <p:bldP spid="32" grpId="1"/>
      <p:bldP spid="2" grpId="0"/>
      <p:bldP spid="20" grpId="0" animBg="1"/>
      <p:bldP spid="17" grpId="0"/>
      <p:bldP spid="19" grpId="0" animBg="1"/>
      <p:bldP spid="19" grpId="1" animBg="1"/>
      <p:bldP spid="23" grpId="0" animBg="1"/>
      <p:bldP spid="23" grpId="1" animBg="1"/>
      <p:bldP spid="22" grpId="0" animBg="1"/>
      <p:bldP spid="18" grpId="0" animBg="1"/>
      <p:bldP spid="18"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a:extLst>
              <a:ext uri="{FF2B5EF4-FFF2-40B4-BE49-F238E27FC236}">
                <a16:creationId xmlns:a16="http://schemas.microsoft.com/office/drawing/2014/main" id="{A8439EC1-A61B-4AA7-AA47-78106ADF0FFB}"/>
              </a:ext>
            </a:extLst>
          </p:cNvPr>
          <p:cNvSpPr>
            <a:spLocks noChangeArrowheads="1"/>
          </p:cNvSpPr>
          <p:nvPr/>
        </p:nvSpPr>
        <p:spPr bwMode="auto">
          <a:xfrm>
            <a:off x="784225" y="1790547"/>
            <a:ext cx="76469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50" charset="0"/>
                <a:ea typeface="Sassoon Infant Rg" panose="02000503030000020003" charset="0"/>
                <a:cs typeface="Twinkl"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50" charset="0"/>
                <a:ea typeface="Sassoon Infant Rg" panose="02000503030000020003" charset="0"/>
                <a:cs typeface="Twinkl"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9pPr>
          </a:lstStyle>
          <a:p>
            <a:pPr>
              <a:lnSpc>
                <a:spcPct val="100000"/>
              </a:lnSpc>
              <a:spcBef>
                <a:spcPct val="0"/>
              </a:spcBef>
              <a:buFontTx/>
              <a:buNone/>
            </a:pPr>
            <a:r>
              <a:rPr lang="en-GB" altLang="en-US" dirty="0">
                <a:solidFill>
                  <a:schemeClr val="tx1"/>
                </a:solidFill>
              </a:rPr>
              <a:t>To order decimal numbers, we compare the place value of the digits in each number, starting with the digits in the largest place value position. </a:t>
            </a:r>
          </a:p>
        </p:txBody>
      </p:sp>
      <p:sp>
        <p:nvSpPr>
          <p:cNvPr id="12" name="Rectangle 1">
            <a:extLst>
              <a:ext uri="{FF2B5EF4-FFF2-40B4-BE49-F238E27FC236}">
                <a16:creationId xmlns:a16="http://schemas.microsoft.com/office/drawing/2014/main" id="{FE9B366F-51D9-4DBB-9917-46A9CDE23238}"/>
              </a:ext>
            </a:extLst>
          </p:cNvPr>
          <p:cNvSpPr>
            <a:spLocks noChangeArrowheads="1"/>
          </p:cNvSpPr>
          <p:nvPr/>
        </p:nvSpPr>
        <p:spPr bwMode="auto">
          <a:xfrm>
            <a:off x="784225" y="3476472"/>
            <a:ext cx="432467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50" charset="0"/>
                <a:ea typeface="Sassoon Infant Rg" panose="02000503030000020003" charset="0"/>
                <a:cs typeface="Twinkl"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50" charset="0"/>
                <a:ea typeface="Sassoon Infant Rg" panose="02000503030000020003" charset="0"/>
                <a:cs typeface="Twinkl"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9pPr>
          </a:lstStyle>
          <a:p>
            <a:pPr>
              <a:lnSpc>
                <a:spcPct val="100000"/>
              </a:lnSpc>
              <a:spcBef>
                <a:spcPct val="0"/>
              </a:spcBef>
              <a:buFontTx/>
              <a:buNone/>
            </a:pPr>
            <a:r>
              <a:rPr lang="en-GB" altLang="en-US" dirty="0">
                <a:solidFill>
                  <a:schemeClr val="tx1"/>
                </a:solidFill>
              </a:rPr>
              <a:t>When comparing numbers, we can use symbols to show which is the smaller or larger number.</a:t>
            </a:r>
          </a:p>
          <a:p>
            <a:pPr>
              <a:lnSpc>
                <a:spcPct val="100000"/>
              </a:lnSpc>
              <a:spcBef>
                <a:spcPct val="0"/>
              </a:spcBef>
              <a:buFontTx/>
              <a:buNone/>
            </a:pPr>
            <a:endParaRPr lang="en-GB" altLang="en-US" dirty="0">
              <a:solidFill>
                <a:schemeClr val="tx1"/>
              </a:solidFill>
            </a:endParaRPr>
          </a:p>
          <a:p>
            <a:pPr algn="ctr">
              <a:lnSpc>
                <a:spcPct val="100000"/>
              </a:lnSpc>
              <a:spcBef>
                <a:spcPct val="0"/>
              </a:spcBef>
              <a:buFontTx/>
              <a:buNone/>
            </a:pPr>
            <a:r>
              <a:rPr lang="en-GB" altLang="en-US" sz="2800" dirty="0">
                <a:solidFill>
                  <a:schemeClr val="tx1"/>
                </a:solidFill>
              </a:rPr>
              <a:t>0.8</a:t>
            </a:r>
            <a:r>
              <a:rPr lang="en-GB" altLang="en-US" sz="2800" dirty="0">
                <a:solidFill>
                  <a:schemeClr val="accent1">
                    <a:lumMod val="75000"/>
                  </a:schemeClr>
                </a:solidFill>
              </a:rPr>
              <a:t>7</a:t>
            </a:r>
            <a:r>
              <a:rPr lang="en-GB" altLang="en-US" sz="2800" dirty="0">
                <a:solidFill>
                  <a:schemeClr val="tx1"/>
                </a:solidFill>
              </a:rPr>
              <a:t>3 &gt; 0.8</a:t>
            </a:r>
            <a:r>
              <a:rPr lang="en-GB" altLang="en-US" sz="2800" dirty="0">
                <a:solidFill>
                  <a:schemeClr val="accent1">
                    <a:lumMod val="75000"/>
                  </a:schemeClr>
                </a:solidFill>
              </a:rPr>
              <a:t>5</a:t>
            </a:r>
            <a:r>
              <a:rPr lang="en-GB" altLang="en-US" sz="2800" dirty="0">
                <a:solidFill>
                  <a:schemeClr val="tx1"/>
                </a:solidFill>
              </a:rPr>
              <a:t>3</a:t>
            </a:r>
          </a:p>
          <a:p>
            <a:pPr algn="ctr">
              <a:lnSpc>
                <a:spcPct val="100000"/>
              </a:lnSpc>
              <a:spcBef>
                <a:spcPct val="0"/>
              </a:spcBef>
              <a:buFontTx/>
              <a:buNone/>
            </a:pPr>
            <a:endParaRPr lang="en-GB" altLang="en-US" sz="2800" dirty="0">
              <a:solidFill>
                <a:schemeClr val="tx1"/>
              </a:solidFill>
            </a:endParaRPr>
          </a:p>
          <a:p>
            <a:pPr algn="ctr">
              <a:lnSpc>
                <a:spcPct val="100000"/>
              </a:lnSpc>
              <a:spcBef>
                <a:spcPct val="0"/>
              </a:spcBef>
              <a:buFontTx/>
              <a:buNone/>
            </a:pPr>
            <a:r>
              <a:rPr lang="en-GB" altLang="en-US" sz="2800" dirty="0">
                <a:solidFill>
                  <a:schemeClr val="tx1"/>
                </a:solidFill>
              </a:rPr>
              <a:t>0.2</a:t>
            </a:r>
            <a:r>
              <a:rPr lang="en-GB" altLang="en-US" sz="2800" dirty="0">
                <a:solidFill>
                  <a:schemeClr val="accent1">
                    <a:lumMod val="75000"/>
                  </a:schemeClr>
                </a:solidFill>
              </a:rPr>
              <a:t>0</a:t>
            </a:r>
            <a:r>
              <a:rPr lang="en-GB" altLang="en-US" sz="2800" dirty="0">
                <a:solidFill>
                  <a:schemeClr val="tx1"/>
                </a:solidFill>
              </a:rPr>
              <a:t>5 &lt; 0.2</a:t>
            </a:r>
            <a:r>
              <a:rPr lang="en-GB" altLang="en-US" sz="2800" dirty="0">
                <a:solidFill>
                  <a:schemeClr val="accent1">
                    <a:lumMod val="75000"/>
                  </a:schemeClr>
                </a:solidFill>
              </a:rPr>
              <a:t>1</a:t>
            </a:r>
            <a:r>
              <a:rPr lang="en-GB" altLang="en-US" sz="2800" dirty="0">
                <a:solidFill>
                  <a:schemeClr val="tx1"/>
                </a:solidFill>
              </a:rPr>
              <a:t>5</a:t>
            </a:r>
          </a:p>
        </p:txBody>
      </p:sp>
      <p:sp>
        <p:nvSpPr>
          <p:cNvPr id="13" name="TextBox 12">
            <a:extLst>
              <a:ext uri="{FF2B5EF4-FFF2-40B4-BE49-F238E27FC236}">
                <a16:creationId xmlns:a16="http://schemas.microsoft.com/office/drawing/2014/main" id="{751E77DA-871B-4B7D-A82B-6FEB840FF81D}"/>
              </a:ext>
            </a:extLst>
          </p:cNvPr>
          <p:cNvSpPr txBox="1"/>
          <p:nvPr/>
        </p:nvSpPr>
        <p:spPr>
          <a:xfrm>
            <a:off x="5211763" y="3601653"/>
            <a:ext cx="1465262" cy="1662113"/>
          </a:xfrm>
          <a:prstGeom prst="rect">
            <a:avLst/>
          </a:prstGeom>
          <a:solidFill>
            <a:srgbClr val="F6B598"/>
          </a:solidFill>
        </p:spPr>
        <p:txBody>
          <a:bodyPr>
            <a:spAutoFit/>
          </a:bodyPr>
          <a:lstStyle/>
          <a:p>
            <a:pPr algn="ctr">
              <a:defRPr/>
            </a:pPr>
            <a:r>
              <a:rPr lang="en-GB" sz="5400" dirty="0"/>
              <a:t>&lt;</a:t>
            </a:r>
          </a:p>
          <a:p>
            <a:pPr algn="ctr">
              <a:defRPr/>
            </a:pPr>
            <a:r>
              <a:rPr lang="en-GB" sz="2400" dirty="0"/>
              <a:t>is less </a:t>
            </a:r>
          </a:p>
          <a:p>
            <a:pPr algn="ctr">
              <a:defRPr/>
            </a:pPr>
            <a:r>
              <a:rPr lang="en-GB" sz="2400" dirty="0"/>
              <a:t>than</a:t>
            </a:r>
          </a:p>
        </p:txBody>
      </p:sp>
      <p:sp>
        <p:nvSpPr>
          <p:cNvPr id="14" name="TextBox 13">
            <a:extLst>
              <a:ext uri="{FF2B5EF4-FFF2-40B4-BE49-F238E27FC236}">
                <a16:creationId xmlns:a16="http://schemas.microsoft.com/office/drawing/2014/main" id="{72048879-0A6A-4CA9-BA48-D6AF41349A4A}"/>
              </a:ext>
            </a:extLst>
          </p:cNvPr>
          <p:cNvSpPr txBox="1"/>
          <p:nvPr/>
        </p:nvSpPr>
        <p:spPr>
          <a:xfrm>
            <a:off x="6965950" y="3601653"/>
            <a:ext cx="1465263" cy="1662113"/>
          </a:xfrm>
          <a:prstGeom prst="rect">
            <a:avLst/>
          </a:prstGeom>
          <a:solidFill>
            <a:srgbClr val="F6B598"/>
          </a:solidFill>
        </p:spPr>
        <p:txBody>
          <a:bodyPr>
            <a:spAutoFit/>
          </a:bodyPr>
          <a:lstStyle/>
          <a:p>
            <a:pPr algn="ctr">
              <a:defRPr/>
            </a:pPr>
            <a:r>
              <a:rPr lang="en-GB" sz="5400" dirty="0"/>
              <a:t>&gt;</a:t>
            </a:r>
          </a:p>
          <a:p>
            <a:pPr algn="ctr">
              <a:defRPr/>
            </a:pPr>
            <a:r>
              <a:rPr lang="en-GB" sz="2400" dirty="0"/>
              <a:t>is greater </a:t>
            </a:r>
          </a:p>
          <a:p>
            <a:pPr algn="ctr">
              <a:defRPr/>
            </a:pPr>
            <a:r>
              <a:rPr lang="en-GB" sz="2400" dirty="0"/>
              <a:t>than</a:t>
            </a:r>
          </a:p>
        </p:txBody>
      </p:sp>
      <p:sp>
        <p:nvSpPr>
          <p:cNvPr id="8" name="Pentagon 12">
            <a:extLst>
              <a:ext uri="{FF2B5EF4-FFF2-40B4-BE49-F238E27FC236}">
                <a16:creationId xmlns:a16="http://schemas.microsoft.com/office/drawing/2014/main" id="{81476A7B-076C-49A9-BF9B-8C4E92AFD1A7}"/>
              </a:ext>
            </a:extLst>
          </p:cNvPr>
          <p:cNvSpPr/>
          <p:nvPr/>
        </p:nvSpPr>
        <p:spPr>
          <a:xfrm flipH="1">
            <a:off x="4572000" y="765175"/>
            <a:ext cx="4125472"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Order and compare numbers </a:t>
            </a:r>
          </a:p>
          <a:p>
            <a:pPr algn="r">
              <a:spcBef>
                <a:spcPct val="0"/>
              </a:spcBef>
            </a:pPr>
            <a:r>
              <a:rPr lang="en-GB" altLang="en-US" sz="2000" b="1" dirty="0">
                <a:solidFill>
                  <a:schemeClr val="bg1"/>
                </a:solidFill>
                <a:cs typeface="Sassoon Infant Rg" pitchFamily="50" charset="0"/>
              </a:rPr>
              <a:t>with up to three decimal places</a:t>
            </a:r>
          </a:p>
        </p:txBody>
      </p:sp>
      <p:sp>
        <p:nvSpPr>
          <p:cNvPr id="9"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Revise</a:t>
            </a:r>
          </a:p>
        </p:txBody>
      </p:sp>
      <p:sp>
        <p:nvSpPr>
          <p:cNvPr id="2" name="Rectangle 1"/>
          <p:cNvSpPr/>
          <p:nvPr/>
        </p:nvSpPr>
        <p:spPr>
          <a:xfrm>
            <a:off x="792162" y="2671520"/>
            <a:ext cx="7596187" cy="646331"/>
          </a:xfrm>
          <a:prstGeom prst="rect">
            <a:avLst/>
          </a:prstGeom>
        </p:spPr>
        <p:txBody>
          <a:bodyPr wrap="square">
            <a:spAutoFit/>
          </a:bodyPr>
          <a:lstStyle/>
          <a:p>
            <a:pPr>
              <a:lnSpc>
                <a:spcPct val="100000"/>
              </a:lnSpc>
              <a:spcBef>
                <a:spcPct val="0"/>
              </a:spcBef>
              <a:buFontTx/>
              <a:buNone/>
            </a:pPr>
            <a:r>
              <a:rPr lang="en-GB" altLang="en-US" dirty="0"/>
              <a:t>If numbers have the same digit in a place value position, we look at the digits in the place value position to the right until we find a difference.</a:t>
            </a:r>
          </a:p>
        </p:txBody>
      </p:sp>
    </p:spTree>
    <p:extLst>
      <p:ext uri="{BB962C8B-B14F-4D97-AF65-F5344CB8AC3E}">
        <p14:creationId xmlns:p14="http://schemas.microsoft.com/office/powerpoint/2010/main" val="326639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animBg="1"/>
      <p:bldP spid="14" grpId="0" animBg="1"/>
      <p:bldP spid="8" grpId="0" animBg="1"/>
      <p:bldP spid="9" grpId="0" animBg="1"/>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242454" y="2922538"/>
            <a:ext cx="659091" cy="659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nswer A">
            <a:extLst>
              <a:ext uri="{FF2B5EF4-FFF2-40B4-BE49-F238E27FC236}">
                <a16:creationId xmlns:a16="http://schemas.microsoft.com/office/drawing/2014/main" id="{B99A81FD-082F-4B15-A80E-1815A4412B24}"/>
              </a:ext>
            </a:extLst>
          </p:cNvPr>
          <p:cNvSpPr/>
          <p:nvPr/>
        </p:nvSpPr>
        <p:spPr>
          <a:xfrm>
            <a:off x="2745886" y="4453072"/>
            <a:ext cx="1535987" cy="646332"/>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&lt;</a:t>
            </a:r>
          </a:p>
        </p:txBody>
      </p:sp>
      <p:sp>
        <p:nvSpPr>
          <p:cNvPr id="21" name="Answer B">
            <a:extLst>
              <a:ext uri="{FF2B5EF4-FFF2-40B4-BE49-F238E27FC236}">
                <a16:creationId xmlns:a16="http://schemas.microsoft.com/office/drawing/2014/main" id="{F4AD4401-434D-4F67-B657-77D3F621D278}"/>
              </a:ext>
            </a:extLst>
          </p:cNvPr>
          <p:cNvSpPr/>
          <p:nvPr/>
        </p:nvSpPr>
        <p:spPr>
          <a:xfrm>
            <a:off x="4845507" y="4451738"/>
            <a:ext cx="1535987" cy="646332"/>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&gt;</a:t>
            </a:r>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Quiz</a:t>
            </a:r>
          </a:p>
        </p:txBody>
      </p:sp>
      <p:sp>
        <p:nvSpPr>
          <p:cNvPr id="31" name="Try Again!">
            <a:extLst>
              <a:ext uri="{FF2B5EF4-FFF2-40B4-BE49-F238E27FC236}">
                <a16:creationId xmlns:a16="http://schemas.microsoft.com/office/drawing/2014/main" id="{3784DBBA-BA0C-4D88-B64F-C69898662580}"/>
              </a:ext>
            </a:extLst>
          </p:cNvPr>
          <p:cNvSpPr txBox="1"/>
          <p:nvPr/>
        </p:nvSpPr>
        <p:spPr>
          <a:xfrm>
            <a:off x="864240" y="5589871"/>
            <a:ext cx="7394575" cy="461665"/>
          </a:xfrm>
          <a:prstGeom prst="rect">
            <a:avLst/>
          </a:prstGeom>
          <a:noFill/>
        </p:spPr>
        <p:txBody>
          <a:bodyPr wrap="square" rtlCol="0">
            <a:spAutoFit/>
          </a:bodyPr>
          <a:lstStyle/>
          <a:p>
            <a:pPr algn="ctr"/>
            <a:r>
              <a:rPr lang="en-GB" sz="2400" dirty="0"/>
              <a:t>Try again!</a:t>
            </a:r>
          </a:p>
        </p:txBody>
      </p:sp>
      <p:sp>
        <p:nvSpPr>
          <p:cNvPr id="32" name="Correct!">
            <a:extLst>
              <a:ext uri="{FF2B5EF4-FFF2-40B4-BE49-F238E27FC236}">
                <a16:creationId xmlns:a16="http://schemas.microsoft.com/office/drawing/2014/main" id="{47D62B31-A843-4711-A22B-0A520861B3A2}"/>
              </a:ext>
            </a:extLst>
          </p:cNvPr>
          <p:cNvSpPr txBox="1"/>
          <p:nvPr/>
        </p:nvSpPr>
        <p:spPr>
          <a:xfrm>
            <a:off x="865658" y="5581060"/>
            <a:ext cx="7394575" cy="461665"/>
          </a:xfrm>
          <a:prstGeom prst="rect">
            <a:avLst/>
          </a:prstGeom>
          <a:noFill/>
        </p:spPr>
        <p:txBody>
          <a:bodyPr wrap="square" rtlCol="0">
            <a:spAutoFit/>
          </a:bodyPr>
          <a:lstStyle/>
          <a:p>
            <a:pPr algn="ctr"/>
            <a:r>
              <a:rPr lang="en-GB" sz="2400" dirty="0"/>
              <a:t>Correct!</a:t>
            </a:r>
          </a:p>
        </p:txBody>
      </p:sp>
      <p:sp>
        <p:nvSpPr>
          <p:cNvPr id="14" name="TextBox 13"/>
          <p:cNvSpPr txBox="1"/>
          <p:nvPr/>
        </p:nvSpPr>
        <p:spPr>
          <a:xfrm>
            <a:off x="1956621" y="2898140"/>
            <a:ext cx="2207267" cy="707886"/>
          </a:xfrm>
          <a:prstGeom prst="rect">
            <a:avLst/>
          </a:prstGeom>
          <a:noFill/>
        </p:spPr>
        <p:txBody>
          <a:bodyPr wrap="square" rtlCol="0">
            <a:spAutoFit/>
          </a:bodyPr>
          <a:lstStyle/>
          <a:p>
            <a:pPr algn="r"/>
            <a:r>
              <a:rPr lang="en-GB" sz="4000" b="1" dirty="0"/>
              <a:t>0.436</a:t>
            </a:r>
          </a:p>
        </p:txBody>
      </p:sp>
      <p:sp>
        <p:nvSpPr>
          <p:cNvPr id="2" name="Rectangle 1"/>
          <p:cNvSpPr/>
          <p:nvPr/>
        </p:nvSpPr>
        <p:spPr>
          <a:xfrm>
            <a:off x="755650" y="1722779"/>
            <a:ext cx="7632700" cy="400110"/>
          </a:xfrm>
          <a:prstGeom prst="rect">
            <a:avLst/>
          </a:prstGeom>
        </p:spPr>
        <p:txBody>
          <a:bodyPr wrap="square">
            <a:spAutoFit/>
          </a:bodyPr>
          <a:lstStyle/>
          <a:p>
            <a:pPr lvl="0" algn="ctr">
              <a:defRPr/>
            </a:pPr>
            <a:r>
              <a:rPr lang="en-GB" sz="2000" dirty="0">
                <a:solidFill>
                  <a:srgbClr val="1C1C1C"/>
                </a:solidFill>
              </a:rPr>
              <a:t>Choose the correct symbol to compare these decimal numbers.</a:t>
            </a:r>
          </a:p>
        </p:txBody>
      </p:sp>
      <p:sp>
        <p:nvSpPr>
          <p:cNvPr id="20" name="Answer B">
            <a:extLst>
              <a:ext uri="{FF2B5EF4-FFF2-40B4-BE49-F238E27FC236}">
                <a16:creationId xmlns:a16="http://schemas.microsoft.com/office/drawing/2014/main" id="{F4AD4401-434D-4F67-B657-77D3F621D278}"/>
              </a:ext>
            </a:extLst>
          </p:cNvPr>
          <p:cNvSpPr/>
          <p:nvPr/>
        </p:nvSpPr>
        <p:spPr>
          <a:xfrm>
            <a:off x="4845507" y="4450281"/>
            <a:ext cx="1535987" cy="646332"/>
          </a:xfrm>
          <a:prstGeom prst="roundRect">
            <a:avLst>
              <a:gd name="adj" fmla="val 0"/>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p:txBody>
      </p:sp>
      <p:sp>
        <p:nvSpPr>
          <p:cNvPr id="4" name="Rectangle 3"/>
          <p:cNvSpPr/>
          <p:nvPr/>
        </p:nvSpPr>
        <p:spPr>
          <a:xfrm>
            <a:off x="4404220" y="3084304"/>
            <a:ext cx="335559" cy="33555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entagon 12">
            <a:extLst>
              <a:ext uri="{FF2B5EF4-FFF2-40B4-BE49-F238E27FC236}">
                <a16:creationId xmlns:a16="http://schemas.microsoft.com/office/drawing/2014/main" id="{81476A7B-076C-49A9-BF9B-8C4E92AFD1A7}"/>
              </a:ext>
            </a:extLst>
          </p:cNvPr>
          <p:cNvSpPr/>
          <p:nvPr/>
        </p:nvSpPr>
        <p:spPr>
          <a:xfrm flipH="1">
            <a:off x="4572000" y="765175"/>
            <a:ext cx="4125472"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Order and compare numbers </a:t>
            </a:r>
          </a:p>
          <a:p>
            <a:pPr algn="r">
              <a:spcBef>
                <a:spcPct val="0"/>
              </a:spcBef>
            </a:pPr>
            <a:r>
              <a:rPr lang="en-GB" altLang="en-US" sz="2000" b="1" dirty="0">
                <a:solidFill>
                  <a:schemeClr val="bg1"/>
                </a:solidFill>
                <a:cs typeface="Sassoon Infant Rg" pitchFamily="50" charset="0"/>
              </a:rPr>
              <a:t>with up to three decimal places</a:t>
            </a:r>
          </a:p>
        </p:txBody>
      </p:sp>
      <p:sp>
        <p:nvSpPr>
          <p:cNvPr id="19" name="TextBox 18"/>
          <p:cNvSpPr txBox="1"/>
          <p:nvPr/>
        </p:nvSpPr>
        <p:spPr>
          <a:xfrm>
            <a:off x="4958830" y="2898140"/>
            <a:ext cx="2207267" cy="707886"/>
          </a:xfrm>
          <a:prstGeom prst="rect">
            <a:avLst/>
          </a:prstGeom>
          <a:noFill/>
        </p:spPr>
        <p:txBody>
          <a:bodyPr wrap="square" rtlCol="0">
            <a:spAutoFit/>
          </a:bodyPr>
          <a:lstStyle/>
          <a:p>
            <a:r>
              <a:rPr lang="en-GB" sz="4000" b="1" dirty="0"/>
              <a:t>0.416</a:t>
            </a:r>
          </a:p>
        </p:txBody>
      </p:sp>
    </p:spTree>
    <p:extLst>
      <p:ext uri="{BB962C8B-B14F-4D97-AF65-F5344CB8AC3E}">
        <p14:creationId xmlns:p14="http://schemas.microsoft.com/office/powerpoint/2010/main" val="32620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right)">
                                      <p:cBhvr>
                                        <p:cTn id="10" dur="500"/>
                                        <p:tgtEl>
                                          <p:spTgt spid="1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1000"/>
                            </p:stCondLst>
                            <p:childTnLst>
                              <p:par>
                                <p:cTn id="22" presetID="10" presetClass="entr" presetSubtype="0" fill="hold" grpId="1"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23"/>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23"/>
                                        </p:tgtEl>
                                        <p:attrNameLst>
                                          <p:attrName>r</p:attrName>
                                        </p:attrNameLst>
                                      </p:cBhvr>
                                    </p:animRot>
                                    <p:animRot by="-240000">
                                      <p:cBhvr>
                                        <p:cTn id="34" dur="200" fill="hold">
                                          <p:stCondLst>
                                            <p:cond delay="200"/>
                                          </p:stCondLst>
                                        </p:cTn>
                                        <p:tgtEl>
                                          <p:spTgt spid="23"/>
                                        </p:tgtEl>
                                        <p:attrNameLst>
                                          <p:attrName>r</p:attrName>
                                        </p:attrNameLst>
                                      </p:cBhvr>
                                    </p:animRot>
                                    <p:animRot by="240000">
                                      <p:cBhvr>
                                        <p:cTn id="35" dur="200" fill="hold">
                                          <p:stCondLst>
                                            <p:cond delay="400"/>
                                          </p:stCondLst>
                                        </p:cTn>
                                        <p:tgtEl>
                                          <p:spTgt spid="23"/>
                                        </p:tgtEl>
                                        <p:attrNameLst>
                                          <p:attrName>r</p:attrName>
                                        </p:attrNameLst>
                                      </p:cBhvr>
                                    </p:animRot>
                                    <p:animRot by="-240000">
                                      <p:cBhvr>
                                        <p:cTn id="36" dur="200" fill="hold">
                                          <p:stCondLst>
                                            <p:cond delay="600"/>
                                          </p:stCondLst>
                                        </p:cTn>
                                        <p:tgtEl>
                                          <p:spTgt spid="23"/>
                                        </p:tgtEl>
                                        <p:attrNameLst>
                                          <p:attrName>r</p:attrName>
                                        </p:attrNameLst>
                                      </p:cBhvr>
                                    </p:animRot>
                                    <p:animRot by="120000">
                                      <p:cBhvr>
                                        <p:cTn id="37" dur="200" fill="hold">
                                          <p:stCondLst>
                                            <p:cond delay="800"/>
                                          </p:stCondLst>
                                        </p:cTn>
                                        <p:tgtEl>
                                          <p:spTgt spid="23"/>
                                        </p:tgtEl>
                                        <p:attrNameLst>
                                          <p:attrName>r</p:attrName>
                                        </p:attrNameLst>
                                      </p:cBhvr>
                                    </p:animRo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childTnLst>
                          </p:cTn>
                        </p:par>
                        <p:par>
                          <p:cTn id="41" fill="hold">
                            <p:stCondLst>
                              <p:cond delay="1000"/>
                            </p:stCondLst>
                            <p:childTnLst>
                              <p:par>
                                <p:cTn id="42" presetID="10" presetClass="exit" presetSubtype="0" fill="hold" grpId="1" nodeType="afterEffect">
                                  <p:stCondLst>
                                    <p:cond delay="0"/>
                                  </p:stCondLst>
                                  <p:childTnLst>
                                    <p:animEffect transition="out" filter="fade">
                                      <p:cBhvr>
                                        <p:cTn id="43" dur="500"/>
                                        <p:tgtEl>
                                          <p:spTgt spid="31"/>
                                        </p:tgtEl>
                                      </p:cBhvr>
                                    </p:animEffect>
                                    <p:set>
                                      <p:cBhvr>
                                        <p:cTn id="44"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21" presetClass="entr" presetSubtype="1"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heel(1)">
                                      <p:cBhvr>
                                        <p:cTn id="50" dur="1000"/>
                                        <p:tgtEl>
                                          <p:spTgt spid="2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childTnLst>
                          </p:cTn>
                        </p:par>
                        <p:par>
                          <p:cTn id="54" fill="hold">
                            <p:stCondLst>
                              <p:cond delay="1000"/>
                            </p:stCondLst>
                            <p:childTnLst>
                              <p:par>
                                <p:cTn id="55" presetID="10" presetClass="exit" presetSubtype="0" fill="hold" grpId="1" nodeType="afterEffect">
                                  <p:stCondLst>
                                    <p:cond delay="0"/>
                                  </p:stCondLst>
                                  <p:childTnLst>
                                    <p:animEffect transition="out" filter="fade">
                                      <p:cBhvr>
                                        <p:cTn id="56" dur="500"/>
                                        <p:tgtEl>
                                          <p:spTgt spid="32"/>
                                        </p:tgtEl>
                                      </p:cBhvr>
                                    </p:animEffect>
                                    <p:set>
                                      <p:cBhvr>
                                        <p:cTn id="57"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3" grpId="0" animBg="1"/>
      <p:bldP spid="23" grpId="0" animBg="1"/>
      <p:bldP spid="23" grpId="1" animBg="1"/>
      <p:bldP spid="21" grpId="0" animBg="1"/>
      <p:bldP spid="10" grpId="0" animBg="1"/>
      <p:bldP spid="31" grpId="0"/>
      <p:bldP spid="31" grpId="1"/>
      <p:bldP spid="32" grpId="0"/>
      <p:bldP spid="32" grpId="1"/>
      <p:bldP spid="2" grpId="0"/>
      <p:bldP spid="20" grpId="0" animBg="1"/>
      <p:bldP spid="4"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791824" y="2673279"/>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nswer A">
            <a:extLst>
              <a:ext uri="{FF2B5EF4-FFF2-40B4-BE49-F238E27FC236}">
                <a16:creationId xmlns:a16="http://schemas.microsoft.com/office/drawing/2014/main" id="{B99A81FD-082F-4B15-A80E-1815A4412B24}"/>
              </a:ext>
            </a:extLst>
          </p:cNvPr>
          <p:cNvSpPr/>
          <p:nvPr/>
        </p:nvSpPr>
        <p:spPr>
          <a:xfrm>
            <a:off x="750413" y="4585926"/>
            <a:ext cx="1535987" cy="646332"/>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8</a:t>
            </a:r>
          </a:p>
        </p:txBody>
      </p:sp>
      <p:sp>
        <p:nvSpPr>
          <p:cNvPr id="21" name="Answer B">
            <a:extLst>
              <a:ext uri="{FF2B5EF4-FFF2-40B4-BE49-F238E27FC236}">
                <a16:creationId xmlns:a16="http://schemas.microsoft.com/office/drawing/2014/main" id="{F4AD4401-434D-4F67-B657-77D3F621D278}"/>
              </a:ext>
            </a:extLst>
          </p:cNvPr>
          <p:cNvSpPr/>
          <p:nvPr/>
        </p:nvSpPr>
        <p:spPr>
          <a:xfrm>
            <a:off x="2850034" y="4584592"/>
            <a:ext cx="1535987" cy="646332"/>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12</a:t>
            </a:r>
          </a:p>
        </p:txBody>
      </p:sp>
      <p:sp>
        <p:nvSpPr>
          <p:cNvPr id="18" name="Answer C">
            <a:extLst>
              <a:ext uri="{FF2B5EF4-FFF2-40B4-BE49-F238E27FC236}">
                <a16:creationId xmlns:a16="http://schemas.microsoft.com/office/drawing/2014/main" id="{F4AD4401-434D-4F67-B657-77D3F621D278}"/>
              </a:ext>
            </a:extLst>
          </p:cNvPr>
          <p:cNvSpPr/>
          <p:nvPr/>
        </p:nvSpPr>
        <p:spPr>
          <a:xfrm>
            <a:off x="4851198" y="4584592"/>
            <a:ext cx="1535987" cy="646332"/>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6</a:t>
            </a:r>
          </a:p>
        </p:txBody>
      </p:sp>
      <p:sp>
        <p:nvSpPr>
          <p:cNvPr id="19" name="Answer D">
            <a:extLst>
              <a:ext uri="{FF2B5EF4-FFF2-40B4-BE49-F238E27FC236}">
                <a16:creationId xmlns:a16="http://schemas.microsoft.com/office/drawing/2014/main" id="{65BE02EF-539D-4B48-9065-024BEF44DD40}"/>
              </a:ext>
            </a:extLst>
          </p:cNvPr>
          <p:cNvSpPr/>
          <p:nvPr/>
        </p:nvSpPr>
        <p:spPr>
          <a:xfrm>
            <a:off x="6852363" y="4584592"/>
            <a:ext cx="1535987" cy="646332"/>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3</a:t>
            </a:r>
          </a:p>
        </p:txBody>
      </p:sp>
      <p:sp>
        <p:nvSpPr>
          <p:cNvPr id="9" name="Pentagon 12">
            <a:extLst>
              <a:ext uri="{FF2B5EF4-FFF2-40B4-BE49-F238E27FC236}">
                <a16:creationId xmlns:a16="http://schemas.microsoft.com/office/drawing/2014/main" id="{81476A7B-076C-49A9-BF9B-8C4E92AFD1A7}"/>
              </a:ext>
            </a:extLst>
          </p:cNvPr>
          <p:cNvSpPr/>
          <p:nvPr/>
        </p:nvSpPr>
        <p:spPr>
          <a:xfrm flipH="1">
            <a:off x="5656401" y="765175"/>
            <a:ext cx="3041072"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Use common factors </a:t>
            </a:r>
          </a:p>
          <a:p>
            <a:pPr algn="r">
              <a:spcBef>
                <a:spcPct val="0"/>
              </a:spcBef>
            </a:pPr>
            <a:r>
              <a:rPr lang="en-GB" altLang="en-US" sz="2000" b="1" dirty="0">
                <a:solidFill>
                  <a:schemeClr val="bg1"/>
                </a:solidFill>
                <a:cs typeface="Sassoon Infant Rg" pitchFamily="50" charset="0"/>
              </a:rPr>
              <a:t>to simplify fractions</a:t>
            </a:r>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Quiz</a:t>
            </a:r>
          </a:p>
        </p:txBody>
      </p:sp>
      <p:sp>
        <p:nvSpPr>
          <p:cNvPr id="31" name="Try Again!">
            <a:extLst>
              <a:ext uri="{FF2B5EF4-FFF2-40B4-BE49-F238E27FC236}">
                <a16:creationId xmlns:a16="http://schemas.microsoft.com/office/drawing/2014/main" id="{3784DBBA-BA0C-4D88-B64F-C69898662580}"/>
              </a:ext>
            </a:extLst>
          </p:cNvPr>
          <p:cNvSpPr txBox="1"/>
          <p:nvPr/>
        </p:nvSpPr>
        <p:spPr>
          <a:xfrm>
            <a:off x="864240" y="5589871"/>
            <a:ext cx="7394575" cy="461665"/>
          </a:xfrm>
          <a:prstGeom prst="rect">
            <a:avLst/>
          </a:prstGeom>
          <a:noFill/>
        </p:spPr>
        <p:txBody>
          <a:bodyPr wrap="square" rtlCol="0">
            <a:spAutoFit/>
          </a:bodyPr>
          <a:lstStyle/>
          <a:p>
            <a:pPr algn="ctr"/>
            <a:r>
              <a:rPr lang="en-GB" sz="2400" dirty="0"/>
              <a:t>Try again!</a:t>
            </a:r>
          </a:p>
        </p:txBody>
      </p:sp>
      <p:sp>
        <p:nvSpPr>
          <p:cNvPr id="32" name="Correct!">
            <a:extLst>
              <a:ext uri="{FF2B5EF4-FFF2-40B4-BE49-F238E27FC236}">
                <a16:creationId xmlns:a16="http://schemas.microsoft.com/office/drawing/2014/main" id="{47D62B31-A843-4711-A22B-0A520861B3A2}"/>
              </a:ext>
            </a:extLst>
          </p:cNvPr>
          <p:cNvSpPr txBox="1"/>
          <p:nvPr/>
        </p:nvSpPr>
        <p:spPr>
          <a:xfrm>
            <a:off x="865658" y="5581060"/>
            <a:ext cx="7394575" cy="461665"/>
          </a:xfrm>
          <a:prstGeom prst="rect">
            <a:avLst/>
          </a:prstGeom>
          <a:noFill/>
        </p:spPr>
        <p:txBody>
          <a:bodyPr wrap="square" rtlCol="0">
            <a:spAutoFit/>
          </a:bodyPr>
          <a:lstStyle/>
          <a:p>
            <a:pPr algn="ctr"/>
            <a:r>
              <a:rPr lang="en-GB" sz="2400" dirty="0"/>
              <a:t>Correct!</a:t>
            </a:r>
          </a:p>
        </p:txBody>
      </p:sp>
      <p:grpSp>
        <p:nvGrpSpPr>
          <p:cNvPr id="13" name="Group 12"/>
          <p:cNvGrpSpPr/>
          <p:nvPr/>
        </p:nvGrpSpPr>
        <p:grpSpPr>
          <a:xfrm>
            <a:off x="4097781" y="2791736"/>
            <a:ext cx="918274" cy="1323439"/>
            <a:chOff x="1812100" y="3501654"/>
            <a:chExt cx="918274" cy="1323439"/>
          </a:xfrm>
        </p:grpSpPr>
        <p:sp>
          <p:nvSpPr>
            <p:cNvPr id="14" name="TextBox 13"/>
            <p:cNvSpPr txBox="1"/>
            <p:nvPr/>
          </p:nvSpPr>
          <p:spPr>
            <a:xfrm>
              <a:off x="1812100" y="3501654"/>
              <a:ext cx="918274" cy="1323439"/>
            </a:xfrm>
            <a:prstGeom prst="rect">
              <a:avLst/>
            </a:prstGeom>
            <a:noFill/>
          </p:spPr>
          <p:txBody>
            <a:bodyPr wrap="square" rtlCol="0">
              <a:spAutoFit/>
            </a:bodyPr>
            <a:lstStyle/>
            <a:p>
              <a:pPr algn="ctr"/>
              <a:r>
                <a:rPr lang="en-GB" sz="4000" b="1" dirty="0"/>
                <a:t>24</a:t>
              </a:r>
            </a:p>
            <a:p>
              <a:pPr algn="ctr"/>
              <a:r>
                <a:rPr lang="en-GB" sz="4000" b="1" dirty="0"/>
                <a:t>60</a:t>
              </a:r>
            </a:p>
          </p:txBody>
        </p:sp>
        <p:cxnSp>
          <p:nvCxnSpPr>
            <p:cNvPr id="15" name="Straight Connector 14"/>
            <p:cNvCxnSpPr/>
            <p:nvPr/>
          </p:nvCxnSpPr>
          <p:spPr>
            <a:xfrm>
              <a:off x="2039164" y="4174324"/>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2" name="Rectangle 1"/>
          <p:cNvSpPr/>
          <p:nvPr/>
        </p:nvSpPr>
        <p:spPr>
          <a:xfrm>
            <a:off x="755650" y="1722779"/>
            <a:ext cx="7632700" cy="769441"/>
          </a:xfrm>
          <a:prstGeom prst="rect">
            <a:avLst/>
          </a:prstGeom>
        </p:spPr>
        <p:txBody>
          <a:bodyPr wrap="square">
            <a:spAutoFit/>
          </a:bodyPr>
          <a:lstStyle/>
          <a:p>
            <a:pPr lvl="0" algn="ctr">
              <a:defRPr/>
            </a:pPr>
            <a:r>
              <a:rPr lang="en-GB" sz="2200" dirty="0">
                <a:solidFill>
                  <a:srgbClr val="1C1C1C"/>
                </a:solidFill>
              </a:rPr>
              <a:t>What is the highest common factor of the numerator and denominator in this fraction?</a:t>
            </a:r>
          </a:p>
        </p:txBody>
      </p:sp>
      <p:sp>
        <p:nvSpPr>
          <p:cNvPr id="20" name="Answer B">
            <a:extLst>
              <a:ext uri="{FF2B5EF4-FFF2-40B4-BE49-F238E27FC236}">
                <a16:creationId xmlns:a16="http://schemas.microsoft.com/office/drawing/2014/main" id="{F4AD4401-434D-4F67-B657-77D3F621D278}"/>
              </a:ext>
            </a:extLst>
          </p:cNvPr>
          <p:cNvSpPr/>
          <p:nvPr/>
        </p:nvSpPr>
        <p:spPr>
          <a:xfrm>
            <a:off x="2850034" y="4583135"/>
            <a:ext cx="1535987" cy="646332"/>
          </a:xfrm>
          <a:prstGeom prst="roundRect">
            <a:avLst>
              <a:gd name="adj" fmla="val 0"/>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p:txBody>
      </p:sp>
    </p:spTree>
    <p:extLst>
      <p:ext uri="{BB962C8B-B14F-4D97-AF65-F5344CB8AC3E}">
        <p14:creationId xmlns:p14="http://schemas.microsoft.com/office/powerpoint/2010/main" val="96689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500"/>
                            </p:stCondLst>
                            <p:childTnLst>
                              <p:par>
                                <p:cTn id="24" presetID="10" presetClass="entr" presetSubtype="0" fill="hold" grpId="1"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par>
                          <p:cTn id="27" fill="hold">
                            <p:stCondLst>
                              <p:cond delay="1000"/>
                            </p:stCondLst>
                            <p:childTnLst>
                              <p:par>
                                <p:cTn id="28" presetID="10" presetClass="entr" presetSubtype="0" fill="hold" grpId="1"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par>
                          <p:cTn id="31" fill="hold">
                            <p:stCondLst>
                              <p:cond delay="1500"/>
                            </p:stCondLst>
                            <p:childTnLst>
                              <p:par>
                                <p:cTn id="32" presetID="10" presetClass="entr" presetSubtype="0" fill="hold" grpId="1"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par>
                          <p:cTn id="35" fill="hold">
                            <p:stCondLst>
                              <p:cond delay="2000"/>
                            </p:stCondLst>
                            <p:childTnLst>
                              <p:par>
                                <p:cTn id="36" presetID="10" presetClass="entr" presetSubtype="0" fill="hold" grpId="1"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3"/>
                    </p:tgtEl>
                  </p:cond>
                </p:stCondLst>
                <p:endSync evt="end" delay="0">
                  <p:rtn val="all"/>
                </p:endSync>
                <p:childTnLst>
                  <p:par>
                    <p:cTn id="40" fill="hold">
                      <p:stCondLst>
                        <p:cond delay="0"/>
                      </p:stCondLst>
                      <p:childTnLst>
                        <p:par>
                          <p:cTn id="41" fill="hold">
                            <p:stCondLst>
                              <p:cond delay="0"/>
                            </p:stCondLst>
                            <p:childTnLst>
                              <p:par>
                                <p:cTn id="42" presetID="32" presetClass="emph" presetSubtype="0" fill="hold" grpId="0" nodeType="clickEffect">
                                  <p:stCondLst>
                                    <p:cond delay="0"/>
                                  </p:stCondLst>
                                  <p:childTnLst>
                                    <p:animRot by="120000">
                                      <p:cBhvr>
                                        <p:cTn id="43" dur="100" fill="hold">
                                          <p:stCondLst>
                                            <p:cond delay="0"/>
                                          </p:stCondLst>
                                        </p:cTn>
                                        <p:tgtEl>
                                          <p:spTgt spid="23"/>
                                        </p:tgtEl>
                                        <p:attrNameLst>
                                          <p:attrName>r</p:attrName>
                                        </p:attrNameLst>
                                      </p:cBhvr>
                                    </p:animRot>
                                    <p:animRot by="-240000">
                                      <p:cBhvr>
                                        <p:cTn id="44" dur="200" fill="hold">
                                          <p:stCondLst>
                                            <p:cond delay="200"/>
                                          </p:stCondLst>
                                        </p:cTn>
                                        <p:tgtEl>
                                          <p:spTgt spid="23"/>
                                        </p:tgtEl>
                                        <p:attrNameLst>
                                          <p:attrName>r</p:attrName>
                                        </p:attrNameLst>
                                      </p:cBhvr>
                                    </p:animRot>
                                    <p:animRot by="240000">
                                      <p:cBhvr>
                                        <p:cTn id="45" dur="200" fill="hold">
                                          <p:stCondLst>
                                            <p:cond delay="400"/>
                                          </p:stCondLst>
                                        </p:cTn>
                                        <p:tgtEl>
                                          <p:spTgt spid="23"/>
                                        </p:tgtEl>
                                        <p:attrNameLst>
                                          <p:attrName>r</p:attrName>
                                        </p:attrNameLst>
                                      </p:cBhvr>
                                    </p:animRot>
                                    <p:animRot by="-240000">
                                      <p:cBhvr>
                                        <p:cTn id="46" dur="200" fill="hold">
                                          <p:stCondLst>
                                            <p:cond delay="600"/>
                                          </p:stCondLst>
                                        </p:cTn>
                                        <p:tgtEl>
                                          <p:spTgt spid="23"/>
                                        </p:tgtEl>
                                        <p:attrNameLst>
                                          <p:attrName>r</p:attrName>
                                        </p:attrNameLst>
                                      </p:cBhvr>
                                    </p:animRot>
                                    <p:animRot by="120000">
                                      <p:cBhvr>
                                        <p:cTn id="47" dur="200" fill="hold">
                                          <p:stCondLst>
                                            <p:cond delay="800"/>
                                          </p:stCondLst>
                                        </p:cTn>
                                        <p:tgtEl>
                                          <p:spTgt spid="23"/>
                                        </p:tgtEl>
                                        <p:attrNameLst>
                                          <p:attrName>r</p:attrName>
                                        </p:attrNameLst>
                                      </p:cBhvr>
                                    </p:animRot>
                                  </p:childTnLst>
                                </p:cTn>
                              </p:par>
                              <p:par>
                                <p:cTn id="48" presetID="10" presetClass="entr" presetSubtype="0" fill="hold" grpId="4"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childTnLst>
                                </p:cTn>
                              </p:par>
                            </p:childTnLst>
                          </p:cTn>
                        </p:par>
                        <p:par>
                          <p:cTn id="51" fill="hold">
                            <p:stCondLst>
                              <p:cond delay="1000"/>
                            </p:stCondLst>
                            <p:childTnLst>
                              <p:par>
                                <p:cTn id="52" presetID="10" presetClass="exit" presetSubtype="0" fill="hold" grpId="5" nodeType="afterEffect">
                                  <p:stCondLst>
                                    <p:cond delay="0"/>
                                  </p:stCondLst>
                                  <p:childTnLst>
                                    <p:animEffect transition="out" filter="fade">
                                      <p:cBhvr>
                                        <p:cTn id="53" dur="500"/>
                                        <p:tgtEl>
                                          <p:spTgt spid="31"/>
                                        </p:tgtEl>
                                      </p:cBhvr>
                                    </p:animEffect>
                                    <p:set>
                                      <p:cBhvr>
                                        <p:cTn id="54"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5" restart="whenNotActive" fill="hold" evtFilter="cancelBubble" nodeType="interactiveSeq">
                <p:stCondLst>
                  <p:cond evt="onClick" delay="0">
                    <p:tgtEl>
                      <p:spTgt spid="21"/>
                    </p:tgtEl>
                  </p:cond>
                </p:stCondLst>
                <p:endSync evt="end" delay="0">
                  <p:rtn val="all"/>
                </p:endSync>
                <p:childTnLst>
                  <p:par>
                    <p:cTn id="56" fill="hold">
                      <p:stCondLst>
                        <p:cond delay="0"/>
                      </p:stCondLst>
                      <p:childTnLst>
                        <p:par>
                          <p:cTn id="57" fill="hold">
                            <p:stCondLst>
                              <p:cond delay="0"/>
                            </p:stCondLst>
                            <p:childTnLst>
                              <p:par>
                                <p:cTn id="58" presetID="21" presetClass="entr" presetSubtype="1"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heel(1)">
                                      <p:cBhvr>
                                        <p:cTn id="60" dur="1000"/>
                                        <p:tgtEl>
                                          <p:spTgt spid="2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childTnLst>
                          </p:cTn>
                        </p:par>
                        <p:par>
                          <p:cTn id="64" fill="hold">
                            <p:stCondLst>
                              <p:cond delay="1000"/>
                            </p:stCondLst>
                            <p:childTnLst>
                              <p:par>
                                <p:cTn id="65" presetID="10" presetClass="exit" presetSubtype="0" fill="hold" grpId="1" nodeType="afterEffect">
                                  <p:stCondLst>
                                    <p:cond delay="0"/>
                                  </p:stCondLst>
                                  <p:childTnLst>
                                    <p:animEffect transition="out" filter="fade">
                                      <p:cBhvr>
                                        <p:cTn id="66" dur="500"/>
                                        <p:tgtEl>
                                          <p:spTgt spid="32"/>
                                        </p:tgtEl>
                                      </p:cBhvr>
                                    </p:animEffect>
                                    <p:set>
                                      <p:cBhvr>
                                        <p:cTn id="67"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8" restart="whenNotActive" fill="hold" evtFilter="cancelBubble" nodeType="interactiveSeq">
                <p:stCondLst>
                  <p:cond evt="onClick" delay="0">
                    <p:tgtEl>
                      <p:spTgt spid="19"/>
                    </p:tgtEl>
                  </p:cond>
                </p:stCondLst>
                <p:endSync evt="end" delay="0">
                  <p:rtn val="all"/>
                </p:endSync>
                <p:childTnLst>
                  <p:par>
                    <p:cTn id="69" fill="hold">
                      <p:stCondLst>
                        <p:cond delay="0"/>
                      </p:stCondLst>
                      <p:childTnLst>
                        <p:par>
                          <p:cTn id="70" fill="hold">
                            <p:stCondLst>
                              <p:cond delay="0"/>
                            </p:stCondLst>
                            <p:childTnLst>
                              <p:par>
                                <p:cTn id="71" presetID="32" presetClass="emph" presetSubtype="0" fill="hold" grpId="0" nodeType="clickEffect">
                                  <p:stCondLst>
                                    <p:cond delay="0"/>
                                  </p:stCondLst>
                                  <p:childTnLst>
                                    <p:animRot by="120000">
                                      <p:cBhvr>
                                        <p:cTn id="72" dur="100" fill="hold">
                                          <p:stCondLst>
                                            <p:cond delay="0"/>
                                          </p:stCondLst>
                                        </p:cTn>
                                        <p:tgtEl>
                                          <p:spTgt spid="19"/>
                                        </p:tgtEl>
                                        <p:attrNameLst>
                                          <p:attrName>r</p:attrName>
                                        </p:attrNameLst>
                                      </p:cBhvr>
                                    </p:animRot>
                                    <p:animRot by="-240000">
                                      <p:cBhvr>
                                        <p:cTn id="73" dur="200" fill="hold">
                                          <p:stCondLst>
                                            <p:cond delay="200"/>
                                          </p:stCondLst>
                                        </p:cTn>
                                        <p:tgtEl>
                                          <p:spTgt spid="19"/>
                                        </p:tgtEl>
                                        <p:attrNameLst>
                                          <p:attrName>r</p:attrName>
                                        </p:attrNameLst>
                                      </p:cBhvr>
                                    </p:animRot>
                                    <p:animRot by="240000">
                                      <p:cBhvr>
                                        <p:cTn id="74" dur="200" fill="hold">
                                          <p:stCondLst>
                                            <p:cond delay="400"/>
                                          </p:stCondLst>
                                        </p:cTn>
                                        <p:tgtEl>
                                          <p:spTgt spid="19"/>
                                        </p:tgtEl>
                                        <p:attrNameLst>
                                          <p:attrName>r</p:attrName>
                                        </p:attrNameLst>
                                      </p:cBhvr>
                                    </p:animRot>
                                    <p:animRot by="-240000">
                                      <p:cBhvr>
                                        <p:cTn id="75" dur="200" fill="hold">
                                          <p:stCondLst>
                                            <p:cond delay="600"/>
                                          </p:stCondLst>
                                        </p:cTn>
                                        <p:tgtEl>
                                          <p:spTgt spid="19"/>
                                        </p:tgtEl>
                                        <p:attrNameLst>
                                          <p:attrName>r</p:attrName>
                                        </p:attrNameLst>
                                      </p:cBhvr>
                                    </p:animRot>
                                    <p:animRot by="120000">
                                      <p:cBhvr>
                                        <p:cTn id="76" dur="200" fill="hold">
                                          <p:stCondLst>
                                            <p:cond delay="800"/>
                                          </p:stCondLst>
                                        </p:cTn>
                                        <p:tgtEl>
                                          <p:spTgt spid="19"/>
                                        </p:tgtEl>
                                        <p:attrNameLst>
                                          <p:attrName>r</p:attrName>
                                        </p:attrNameLst>
                                      </p:cBhvr>
                                    </p:animRot>
                                  </p:childTnLst>
                                </p:cTn>
                              </p:par>
                              <p:par>
                                <p:cTn id="77" presetID="10" presetClass="entr" presetSubtype="0" fill="hold" grpId="2"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500"/>
                                        <p:tgtEl>
                                          <p:spTgt spid="31"/>
                                        </p:tgtEl>
                                      </p:cBhvr>
                                    </p:animEffect>
                                  </p:childTnLst>
                                </p:cTn>
                              </p:par>
                            </p:childTnLst>
                          </p:cTn>
                        </p:par>
                        <p:par>
                          <p:cTn id="80" fill="hold">
                            <p:stCondLst>
                              <p:cond delay="1000"/>
                            </p:stCondLst>
                            <p:childTnLst>
                              <p:par>
                                <p:cTn id="81" presetID="10" presetClass="exit" presetSubtype="0" fill="hold" grpId="3" nodeType="afterEffect">
                                  <p:stCondLst>
                                    <p:cond delay="0"/>
                                  </p:stCondLst>
                                  <p:childTnLst>
                                    <p:animEffect transition="out" filter="fade">
                                      <p:cBhvr>
                                        <p:cTn id="82" dur="500"/>
                                        <p:tgtEl>
                                          <p:spTgt spid="31"/>
                                        </p:tgtEl>
                                      </p:cBhvr>
                                    </p:animEffect>
                                    <p:set>
                                      <p:cBhvr>
                                        <p:cTn id="83"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4" restart="whenNotActive" fill="hold" evtFilter="cancelBubble" nodeType="interactiveSeq">
                <p:stCondLst>
                  <p:cond evt="onClick" delay="0">
                    <p:tgtEl>
                      <p:spTgt spid="18"/>
                    </p:tgtEl>
                  </p:cond>
                </p:stCondLst>
                <p:endSync evt="end" delay="0">
                  <p:rtn val="all"/>
                </p:endSync>
                <p:childTnLst>
                  <p:par>
                    <p:cTn id="85" fill="hold">
                      <p:stCondLst>
                        <p:cond delay="0"/>
                      </p:stCondLst>
                      <p:childTnLst>
                        <p:par>
                          <p:cTn id="86" fill="hold">
                            <p:stCondLst>
                              <p:cond delay="0"/>
                            </p:stCondLst>
                            <p:childTnLst>
                              <p:par>
                                <p:cTn id="87" presetID="32" presetClass="emph" presetSubtype="0" fill="hold" grpId="0" nodeType="clickEffect">
                                  <p:stCondLst>
                                    <p:cond delay="0"/>
                                  </p:stCondLst>
                                  <p:childTnLst>
                                    <p:animRot by="120000">
                                      <p:cBhvr>
                                        <p:cTn id="88" dur="100" fill="hold">
                                          <p:stCondLst>
                                            <p:cond delay="0"/>
                                          </p:stCondLst>
                                        </p:cTn>
                                        <p:tgtEl>
                                          <p:spTgt spid="18"/>
                                        </p:tgtEl>
                                        <p:attrNameLst>
                                          <p:attrName>r</p:attrName>
                                        </p:attrNameLst>
                                      </p:cBhvr>
                                    </p:animRot>
                                    <p:animRot by="-240000">
                                      <p:cBhvr>
                                        <p:cTn id="89" dur="200" fill="hold">
                                          <p:stCondLst>
                                            <p:cond delay="200"/>
                                          </p:stCondLst>
                                        </p:cTn>
                                        <p:tgtEl>
                                          <p:spTgt spid="18"/>
                                        </p:tgtEl>
                                        <p:attrNameLst>
                                          <p:attrName>r</p:attrName>
                                        </p:attrNameLst>
                                      </p:cBhvr>
                                    </p:animRot>
                                    <p:animRot by="240000">
                                      <p:cBhvr>
                                        <p:cTn id="90" dur="200" fill="hold">
                                          <p:stCondLst>
                                            <p:cond delay="400"/>
                                          </p:stCondLst>
                                        </p:cTn>
                                        <p:tgtEl>
                                          <p:spTgt spid="18"/>
                                        </p:tgtEl>
                                        <p:attrNameLst>
                                          <p:attrName>r</p:attrName>
                                        </p:attrNameLst>
                                      </p:cBhvr>
                                    </p:animRot>
                                    <p:animRot by="-240000">
                                      <p:cBhvr>
                                        <p:cTn id="91" dur="200" fill="hold">
                                          <p:stCondLst>
                                            <p:cond delay="600"/>
                                          </p:stCondLst>
                                        </p:cTn>
                                        <p:tgtEl>
                                          <p:spTgt spid="18"/>
                                        </p:tgtEl>
                                        <p:attrNameLst>
                                          <p:attrName>r</p:attrName>
                                        </p:attrNameLst>
                                      </p:cBhvr>
                                    </p:animRot>
                                    <p:animRot by="120000">
                                      <p:cBhvr>
                                        <p:cTn id="92" dur="200" fill="hold">
                                          <p:stCondLst>
                                            <p:cond delay="800"/>
                                          </p:stCondLst>
                                        </p:cTn>
                                        <p:tgtEl>
                                          <p:spTgt spid="18"/>
                                        </p:tgtEl>
                                        <p:attrNameLst>
                                          <p:attrName>r</p:attrName>
                                        </p:attrNameLst>
                                      </p:cBhvr>
                                    </p:animRot>
                                  </p:childTnLst>
                                </p:cTn>
                              </p:par>
                              <p:par>
                                <p:cTn id="93" presetID="10" presetClass="entr" presetSubtype="0" fill="hold" grpId="0" nodeType="with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fade">
                                      <p:cBhvr>
                                        <p:cTn id="95" dur="500"/>
                                        <p:tgtEl>
                                          <p:spTgt spid="31"/>
                                        </p:tgtEl>
                                      </p:cBhvr>
                                    </p:animEffect>
                                  </p:childTnLst>
                                </p:cTn>
                              </p:par>
                            </p:childTnLst>
                          </p:cTn>
                        </p:par>
                        <p:par>
                          <p:cTn id="96" fill="hold">
                            <p:stCondLst>
                              <p:cond delay="1000"/>
                            </p:stCondLst>
                            <p:childTnLst>
                              <p:par>
                                <p:cTn id="97" presetID="10" presetClass="exit" presetSubtype="0" fill="hold" grpId="1" nodeType="afterEffect">
                                  <p:stCondLst>
                                    <p:cond delay="0"/>
                                  </p:stCondLst>
                                  <p:childTnLst>
                                    <p:animEffect transition="out" filter="fade">
                                      <p:cBhvr>
                                        <p:cTn id="98" dur="500"/>
                                        <p:tgtEl>
                                          <p:spTgt spid="31"/>
                                        </p:tgtEl>
                                      </p:cBhvr>
                                    </p:animEffect>
                                    <p:set>
                                      <p:cBhvr>
                                        <p:cTn id="99"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3" grpId="0" animBg="1"/>
      <p:bldP spid="23" grpId="0" animBg="1"/>
      <p:bldP spid="23" grpId="1" animBg="1"/>
      <p:bldP spid="21" grpId="1" animBg="1"/>
      <p:bldP spid="18" grpId="0" animBg="1"/>
      <p:bldP spid="18" grpId="1" animBg="1"/>
      <p:bldP spid="19" grpId="0" animBg="1"/>
      <p:bldP spid="19" grpId="1" animBg="1"/>
      <p:bldP spid="9" grpId="0" animBg="1"/>
      <p:bldP spid="10" grpId="0" animBg="1"/>
      <p:bldP spid="31" grpId="0"/>
      <p:bldP spid="31" grpId="1"/>
      <p:bldP spid="31" grpId="2"/>
      <p:bldP spid="31" grpId="3"/>
      <p:bldP spid="31" grpId="4"/>
      <p:bldP spid="31" grpId="5"/>
      <p:bldP spid="32" grpId="0"/>
      <p:bldP spid="32" grpId="1"/>
      <p:bldP spid="2" grpId="0"/>
      <p:bldP spid="2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242454" y="2922538"/>
            <a:ext cx="659091" cy="659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nswer A">
            <a:extLst>
              <a:ext uri="{FF2B5EF4-FFF2-40B4-BE49-F238E27FC236}">
                <a16:creationId xmlns:a16="http://schemas.microsoft.com/office/drawing/2014/main" id="{B99A81FD-082F-4B15-A80E-1815A4412B24}"/>
              </a:ext>
            </a:extLst>
          </p:cNvPr>
          <p:cNvSpPr/>
          <p:nvPr/>
        </p:nvSpPr>
        <p:spPr>
          <a:xfrm>
            <a:off x="2745886" y="4453072"/>
            <a:ext cx="1535987" cy="646332"/>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&lt;</a:t>
            </a:r>
          </a:p>
        </p:txBody>
      </p:sp>
      <p:sp>
        <p:nvSpPr>
          <p:cNvPr id="21" name="Answer B">
            <a:extLst>
              <a:ext uri="{FF2B5EF4-FFF2-40B4-BE49-F238E27FC236}">
                <a16:creationId xmlns:a16="http://schemas.microsoft.com/office/drawing/2014/main" id="{F4AD4401-434D-4F67-B657-77D3F621D278}"/>
              </a:ext>
            </a:extLst>
          </p:cNvPr>
          <p:cNvSpPr/>
          <p:nvPr/>
        </p:nvSpPr>
        <p:spPr>
          <a:xfrm>
            <a:off x="4845507" y="4451738"/>
            <a:ext cx="1535987" cy="646332"/>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&gt;</a:t>
            </a:r>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Quiz</a:t>
            </a:r>
          </a:p>
        </p:txBody>
      </p:sp>
      <p:sp>
        <p:nvSpPr>
          <p:cNvPr id="31" name="Try Again!">
            <a:extLst>
              <a:ext uri="{FF2B5EF4-FFF2-40B4-BE49-F238E27FC236}">
                <a16:creationId xmlns:a16="http://schemas.microsoft.com/office/drawing/2014/main" id="{3784DBBA-BA0C-4D88-B64F-C69898662580}"/>
              </a:ext>
            </a:extLst>
          </p:cNvPr>
          <p:cNvSpPr txBox="1"/>
          <p:nvPr/>
        </p:nvSpPr>
        <p:spPr>
          <a:xfrm>
            <a:off x="864240" y="5589871"/>
            <a:ext cx="7394575" cy="461665"/>
          </a:xfrm>
          <a:prstGeom prst="rect">
            <a:avLst/>
          </a:prstGeom>
          <a:noFill/>
        </p:spPr>
        <p:txBody>
          <a:bodyPr wrap="square" rtlCol="0">
            <a:spAutoFit/>
          </a:bodyPr>
          <a:lstStyle/>
          <a:p>
            <a:pPr algn="ctr"/>
            <a:r>
              <a:rPr lang="en-GB" sz="2400" dirty="0"/>
              <a:t>Try again!</a:t>
            </a:r>
          </a:p>
        </p:txBody>
      </p:sp>
      <p:sp>
        <p:nvSpPr>
          <p:cNvPr id="32" name="Correct!">
            <a:extLst>
              <a:ext uri="{FF2B5EF4-FFF2-40B4-BE49-F238E27FC236}">
                <a16:creationId xmlns:a16="http://schemas.microsoft.com/office/drawing/2014/main" id="{47D62B31-A843-4711-A22B-0A520861B3A2}"/>
              </a:ext>
            </a:extLst>
          </p:cNvPr>
          <p:cNvSpPr txBox="1"/>
          <p:nvPr/>
        </p:nvSpPr>
        <p:spPr>
          <a:xfrm>
            <a:off x="865658" y="5581060"/>
            <a:ext cx="7394575" cy="461665"/>
          </a:xfrm>
          <a:prstGeom prst="rect">
            <a:avLst/>
          </a:prstGeom>
          <a:noFill/>
        </p:spPr>
        <p:txBody>
          <a:bodyPr wrap="square" rtlCol="0">
            <a:spAutoFit/>
          </a:bodyPr>
          <a:lstStyle/>
          <a:p>
            <a:pPr algn="ctr"/>
            <a:r>
              <a:rPr lang="en-GB" sz="2400" dirty="0"/>
              <a:t>Correct!</a:t>
            </a:r>
          </a:p>
        </p:txBody>
      </p:sp>
      <p:sp>
        <p:nvSpPr>
          <p:cNvPr id="14" name="TextBox 13"/>
          <p:cNvSpPr txBox="1"/>
          <p:nvPr/>
        </p:nvSpPr>
        <p:spPr>
          <a:xfrm>
            <a:off x="1956621" y="2898140"/>
            <a:ext cx="2207267" cy="707886"/>
          </a:xfrm>
          <a:prstGeom prst="rect">
            <a:avLst/>
          </a:prstGeom>
          <a:noFill/>
        </p:spPr>
        <p:txBody>
          <a:bodyPr wrap="square" rtlCol="0">
            <a:spAutoFit/>
          </a:bodyPr>
          <a:lstStyle/>
          <a:p>
            <a:pPr algn="r"/>
            <a:r>
              <a:rPr lang="en-GB" sz="4000" b="1" dirty="0"/>
              <a:t>0.013</a:t>
            </a:r>
          </a:p>
        </p:txBody>
      </p:sp>
      <p:sp>
        <p:nvSpPr>
          <p:cNvPr id="2" name="Rectangle 1"/>
          <p:cNvSpPr/>
          <p:nvPr/>
        </p:nvSpPr>
        <p:spPr>
          <a:xfrm>
            <a:off x="755650" y="1722779"/>
            <a:ext cx="7632700" cy="400110"/>
          </a:xfrm>
          <a:prstGeom prst="rect">
            <a:avLst/>
          </a:prstGeom>
        </p:spPr>
        <p:txBody>
          <a:bodyPr wrap="square">
            <a:spAutoFit/>
          </a:bodyPr>
          <a:lstStyle/>
          <a:p>
            <a:pPr lvl="0" algn="ctr">
              <a:defRPr/>
            </a:pPr>
            <a:r>
              <a:rPr lang="en-GB" sz="2000" dirty="0">
                <a:solidFill>
                  <a:srgbClr val="1C1C1C"/>
                </a:solidFill>
              </a:rPr>
              <a:t>Choose the correct symbol to compare these decimal numbers.</a:t>
            </a:r>
          </a:p>
        </p:txBody>
      </p:sp>
      <p:sp>
        <p:nvSpPr>
          <p:cNvPr id="20" name="Answer B">
            <a:extLst>
              <a:ext uri="{FF2B5EF4-FFF2-40B4-BE49-F238E27FC236}">
                <a16:creationId xmlns:a16="http://schemas.microsoft.com/office/drawing/2014/main" id="{F4AD4401-434D-4F67-B657-77D3F621D278}"/>
              </a:ext>
            </a:extLst>
          </p:cNvPr>
          <p:cNvSpPr/>
          <p:nvPr/>
        </p:nvSpPr>
        <p:spPr>
          <a:xfrm>
            <a:off x="2745886" y="4450281"/>
            <a:ext cx="1535987" cy="646332"/>
          </a:xfrm>
          <a:prstGeom prst="roundRect">
            <a:avLst>
              <a:gd name="adj" fmla="val 0"/>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p:txBody>
      </p:sp>
      <p:sp>
        <p:nvSpPr>
          <p:cNvPr id="4" name="Rectangle 3"/>
          <p:cNvSpPr/>
          <p:nvPr/>
        </p:nvSpPr>
        <p:spPr>
          <a:xfrm>
            <a:off x="4404220" y="3084304"/>
            <a:ext cx="335559" cy="33555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entagon 12">
            <a:extLst>
              <a:ext uri="{FF2B5EF4-FFF2-40B4-BE49-F238E27FC236}">
                <a16:creationId xmlns:a16="http://schemas.microsoft.com/office/drawing/2014/main" id="{81476A7B-076C-49A9-BF9B-8C4E92AFD1A7}"/>
              </a:ext>
            </a:extLst>
          </p:cNvPr>
          <p:cNvSpPr/>
          <p:nvPr/>
        </p:nvSpPr>
        <p:spPr>
          <a:xfrm flipH="1">
            <a:off x="4572000" y="765175"/>
            <a:ext cx="4125472"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Order and compare numbers </a:t>
            </a:r>
          </a:p>
          <a:p>
            <a:pPr algn="r">
              <a:spcBef>
                <a:spcPct val="0"/>
              </a:spcBef>
            </a:pPr>
            <a:r>
              <a:rPr lang="en-GB" altLang="en-US" sz="2000" b="1" dirty="0">
                <a:solidFill>
                  <a:schemeClr val="bg1"/>
                </a:solidFill>
                <a:cs typeface="Sassoon Infant Rg" pitchFamily="50" charset="0"/>
              </a:rPr>
              <a:t>with up to three decimal places</a:t>
            </a:r>
          </a:p>
        </p:txBody>
      </p:sp>
      <p:sp>
        <p:nvSpPr>
          <p:cNvPr id="19" name="TextBox 18"/>
          <p:cNvSpPr txBox="1"/>
          <p:nvPr/>
        </p:nvSpPr>
        <p:spPr>
          <a:xfrm>
            <a:off x="4958830" y="2898140"/>
            <a:ext cx="2207267" cy="707886"/>
          </a:xfrm>
          <a:prstGeom prst="rect">
            <a:avLst/>
          </a:prstGeom>
          <a:noFill/>
        </p:spPr>
        <p:txBody>
          <a:bodyPr wrap="square" rtlCol="0">
            <a:spAutoFit/>
          </a:bodyPr>
          <a:lstStyle/>
          <a:p>
            <a:r>
              <a:rPr lang="en-GB" sz="4000" b="1" dirty="0"/>
              <a:t>0.103</a:t>
            </a:r>
          </a:p>
        </p:txBody>
      </p:sp>
    </p:spTree>
    <p:extLst>
      <p:ext uri="{BB962C8B-B14F-4D97-AF65-F5344CB8AC3E}">
        <p14:creationId xmlns:p14="http://schemas.microsoft.com/office/powerpoint/2010/main" val="326361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right)">
                                      <p:cBhvr>
                                        <p:cTn id="10" dur="500"/>
                                        <p:tgtEl>
                                          <p:spTgt spid="1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par>
                          <p:cTn id="29" fill="hold">
                            <p:stCondLst>
                              <p:cond delay="500"/>
                            </p:stCondLst>
                            <p:childTnLst>
                              <p:par>
                                <p:cTn id="30" presetID="10" presetClass="entr" presetSubtype="0" fill="hold" grpId="1"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23"/>
                    </p:tgtEl>
                  </p:cond>
                </p:stCondLst>
                <p:endSync evt="end" delay="0">
                  <p:rtn val="all"/>
                </p:endSync>
                <p:childTnLst>
                  <p:par>
                    <p:cTn id="38" fill="hold">
                      <p:stCondLst>
                        <p:cond delay="0"/>
                      </p:stCondLst>
                      <p:childTnLst>
                        <p:par>
                          <p:cTn id="39" fill="hold">
                            <p:stCondLst>
                              <p:cond delay="0"/>
                            </p:stCondLst>
                            <p:childTnLst>
                              <p:par>
                                <p:cTn id="40" presetID="21" presetClass="entr" presetSubtype="1"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heel(1)">
                                      <p:cBhvr>
                                        <p:cTn id="42" dur="1000"/>
                                        <p:tgtEl>
                                          <p:spTgt spid="2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childTnLst>
                          </p:cTn>
                        </p:par>
                        <p:par>
                          <p:cTn id="46" fill="hold">
                            <p:stCondLst>
                              <p:cond delay="1000"/>
                            </p:stCondLst>
                            <p:childTnLst>
                              <p:par>
                                <p:cTn id="47" presetID="10" presetClass="exit" presetSubtype="0" fill="hold" grpId="1" nodeType="afterEffect">
                                  <p:stCondLst>
                                    <p:cond delay="0"/>
                                  </p:stCondLst>
                                  <p:childTnLst>
                                    <p:animEffect transition="out" filter="fade">
                                      <p:cBhvr>
                                        <p:cTn id="48" dur="500"/>
                                        <p:tgtEl>
                                          <p:spTgt spid="32"/>
                                        </p:tgtEl>
                                      </p:cBhvr>
                                    </p:animEffect>
                                    <p:set>
                                      <p:cBhvr>
                                        <p:cTn id="49"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0" restart="whenNotActive" fill="hold" evtFilter="cancelBubble" nodeType="interactiveSeq">
                <p:stCondLst>
                  <p:cond evt="onClick" delay="0">
                    <p:tgtEl>
                      <p:spTgt spid="21"/>
                    </p:tgtEl>
                  </p:cond>
                </p:stCondLst>
                <p:endSync evt="end" delay="0">
                  <p:rtn val="all"/>
                </p:endSync>
                <p:childTnLst>
                  <p:par>
                    <p:cTn id="51" fill="hold">
                      <p:stCondLst>
                        <p:cond delay="0"/>
                      </p:stCondLst>
                      <p:childTnLst>
                        <p:par>
                          <p:cTn id="52" fill="hold">
                            <p:stCondLst>
                              <p:cond delay="0"/>
                            </p:stCondLst>
                            <p:childTnLst>
                              <p:par>
                                <p:cTn id="53" presetID="32" presetClass="emph" presetSubtype="0" fill="hold" grpId="1" nodeType="clickEffect">
                                  <p:stCondLst>
                                    <p:cond delay="0"/>
                                  </p:stCondLst>
                                  <p:childTnLst>
                                    <p:animRot by="120000">
                                      <p:cBhvr>
                                        <p:cTn id="54" dur="100" fill="hold">
                                          <p:stCondLst>
                                            <p:cond delay="0"/>
                                          </p:stCondLst>
                                        </p:cTn>
                                        <p:tgtEl>
                                          <p:spTgt spid="21"/>
                                        </p:tgtEl>
                                        <p:attrNameLst>
                                          <p:attrName>r</p:attrName>
                                        </p:attrNameLst>
                                      </p:cBhvr>
                                    </p:animRot>
                                    <p:animRot by="-240000">
                                      <p:cBhvr>
                                        <p:cTn id="55" dur="200" fill="hold">
                                          <p:stCondLst>
                                            <p:cond delay="200"/>
                                          </p:stCondLst>
                                        </p:cTn>
                                        <p:tgtEl>
                                          <p:spTgt spid="21"/>
                                        </p:tgtEl>
                                        <p:attrNameLst>
                                          <p:attrName>r</p:attrName>
                                        </p:attrNameLst>
                                      </p:cBhvr>
                                    </p:animRot>
                                    <p:animRot by="240000">
                                      <p:cBhvr>
                                        <p:cTn id="56" dur="200" fill="hold">
                                          <p:stCondLst>
                                            <p:cond delay="400"/>
                                          </p:stCondLst>
                                        </p:cTn>
                                        <p:tgtEl>
                                          <p:spTgt spid="21"/>
                                        </p:tgtEl>
                                        <p:attrNameLst>
                                          <p:attrName>r</p:attrName>
                                        </p:attrNameLst>
                                      </p:cBhvr>
                                    </p:animRot>
                                    <p:animRot by="-240000">
                                      <p:cBhvr>
                                        <p:cTn id="57" dur="200" fill="hold">
                                          <p:stCondLst>
                                            <p:cond delay="600"/>
                                          </p:stCondLst>
                                        </p:cTn>
                                        <p:tgtEl>
                                          <p:spTgt spid="21"/>
                                        </p:tgtEl>
                                        <p:attrNameLst>
                                          <p:attrName>r</p:attrName>
                                        </p:attrNameLst>
                                      </p:cBhvr>
                                    </p:animRot>
                                    <p:animRot by="120000">
                                      <p:cBhvr>
                                        <p:cTn id="58" dur="200" fill="hold">
                                          <p:stCondLst>
                                            <p:cond delay="800"/>
                                          </p:stCondLst>
                                        </p:cTn>
                                        <p:tgtEl>
                                          <p:spTgt spid="21"/>
                                        </p:tgtEl>
                                        <p:attrNameLst>
                                          <p:attrName>r</p:attrName>
                                        </p:attrNameLst>
                                      </p:cBhvr>
                                    </p:animRot>
                                  </p:childTnLst>
                                </p:cTn>
                              </p:par>
                              <p:par>
                                <p:cTn id="59" presetID="10"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par>
                                <p:cTn id="62" presetID="10" presetClass="exit" presetSubtype="0" fill="hold" grpId="1" nodeType="withEffect">
                                  <p:stCondLst>
                                    <p:cond delay="1000"/>
                                  </p:stCondLst>
                                  <p:childTnLst>
                                    <p:animEffect transition="out" filter="fade">
                                      <p:cBhvr>
                                        <p:cTn id="63" dur="500"/>
                                        <p:tgtEl>
                                          <p:spTgt spid="31"/>
                                        </p:tgtEl>
                                      </p:cBhvr>
                                    </p:animEffect>
                                    <p:set>
                                      <p:cBhvr>
                                        <p:cTn id="64"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3" grpId="0" animBg="1"/>
      <p:bldP spid="23" grpId="1" animBg="1"/>
      <p:bldP spid="21" grpId="0" animBg="1"/>
      <p:bldP spid="21" grpId="1" animBg="1"/>
      <p:bldP spid="10" grpId="0" animBg="1"/>
      <p:bldP spid="31" grpId="0"/>
      <p:bldP spid="31" grpId="1"/>
      <p:bldP spid="32" grpId="0"/>
      <p:bldP spid="32" grpId="1"/>
      <p:bldP spid="14" grpId="0"/>
      <p:bldP spid="2" grpId="0"/>
      <p:bldP spid="20" grpId="0" animBg="1"/>
      <p:bldP spid="4" grpId="0" animBg="1"/>
      <p:bldP spid="18" grpId="0" animBg="1"/>
      <p:bldP spid="1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242454" y="2922538"/>
            <a:ext cx="659091" cy="659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nswer A">
            <a:extLst>
              <a:ext uri="{FF2B5EF4-FFF2-40B4-BE49-F238E27FC236}">
                <a16:creationId xmlns:a16="http://schemas.microsoft.com/office/drawing/2014/main" id="{B99A81FD-082F-4B15-A80E-1815A4412B24}"/>
              </a:ext>
            </a:extLst>
          </p:cNvPr>
          <p:cNvSpPr/>
          <p:nvPr/>
        </p:nvSpPr>
        <p:spPr>
          <a:xfrm>
            <a:off x="2745886" y="4453072"/>
            <a:ext cx="1535987" cy="646332"/>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&lt;</a:t>
            </a:r>
          </a:p>
        </p:txBody>
      </p:sp>
      <p:sp>
        <p:nvSpPr>
          <p:cNvPr id="21" name="Answer B">
            <a:extLst>
              <a:ext uri="{FF2B5EF4-FFF2-40B4-BE49-F238E27FC236}">
                <a16:creationId xmlns:a16="http://schemas.microsoft.com/office/drawing/2014/main" id="{F4AD4401-434D-4F67-B657-77D3F621D278}"/>
              </a:ext>
            </a:extLst>
          </p:cNvPr>
          <p:cNvSpPr/>
          <p:nvPr/>
        </p:nvSpPr>
        <p:spPr>
          <a:xfrm>
            <a:off x="4845507" y="4451738"/>
            <a:ext cx="1535987" cy="646332"/>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&gt;</a:t>
            </a:r>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Quiz</a:t>
            </a:r>
          </a:p>
        </p:txBody>
      </p:sp>
      <p:sp>
        <p:nvSpPr>
          <p:cNvPr id="31" name="Try Again!">
            <a:extLst>
              <a:ext uri="{FF2B5EF4-FFF2-40B4-BE49-F238E27FC236}">
                <a16:creationId xmlns:a16="http://schemas.microsoft.com/office/drawing/2014/main" id="{3784DBBA-BA0C-4D88-B64F-C69898662580}"/>
              </a:ext>
            </a:extLst>
          </p:cNvPr>
          <p:cNvSpPr txBox="1"/>
          <p:nvPr/>
        </p:nvSpPr>
        <p:spPr>
          <a:xfrm>
            <a:off x="864240" y="5589871"/>
            <a:ext cx="7394575" cy="461665"/>
          </a:xfrm>
          <a:prstGeom prst="rect">
            <a:avLst/>
          </a:prstGeom>
          <a:noFill/>
        </p:spPr>
        <p:txBody>
          <a:bodyPr wrap="square" rtlCol="0">
            <a:spAutoFit/>
          </a:bodyPr>
          <a:lstStyle/>
          <a:p>
            <a:pPr algn="ctr"/>
            <a:r>
              <a:rPr lang="en-GB" sz="2400" dirty="0"/>
              <a:t>Try again!</a:t>
            </a:r>
          </a:p>
        </p:txBody>
      </p:sp>
      <p:sp>
        <p:nvSpPr>
          <p:cNvPr id="32" name="Correct!">
            <a:extLst>
              <a:ext uri="{FF2B5EF4-FFF2-40B4-BE49-F238E27FC236}">
                <a16:creationId xmlns:a16="http://schemas.microsoft.com/office/drawing/2014/main" id="{47D62B31-A843-4711-A22B-0A520861B3A2}"/>
              </a:ext>
            </a:extLst>
          </p:cNvPr>
          <p:cNvSpPr txBox="1"/>
          <p:nvPr/>
        </p:nvSpPr>
        <p:spPr>
          <a:xfrm>
            <a:off x="865658" y="5581060"/>
            <a:ext cx="7394575" cy="461665"/>
          </a:xfrm>
          <a:prstGeom prst="rect">
            <a:avLst/>
          </a:prstGeom>
          <a:noFill/>
        </p:spPr>
        <p:txBody>
          <a:bodyPr wrap="square" rtlCol="0">
            <a:spAutoFit/>
          </a:bodyPr>
          <a:lstStyle/>
          <a:p>
            <a:pPr algn="ctr"/>
            <a:r>
              <a:rPr lang="en-GB" sz="2400" dirty="0"/>
              <a:t>Correct!</a:t>
            </a:r>
          </a:p>
        </p:txBody>
      </p:sp>
      <p:sp>
        <p:nvSpPr>
          <p:cNvPr id="14" name="TextBox 13"/>
          <p:cNvSpPr txBox="1"/>
          <p:nvPr/>
        </p:nvSpPr>
        <p:spPr>
          <a:xfrm>
            <a:off x="1445343" y="2898140"/>
            <a:ext cx="2718546" cy="707886"/>
          </a:xfrm>
          <a:prstGeom prst="rect">
            <a:avLst/>
          </a:prstGeom>
          <a:noFill/>
        </p:spPr>
        <p:txBody>
          <a:bodyPr wrap="square" rtlCol="0">
            <a:spAutoFit/>
          </a:bodyPr>
          <a:lstStyle/>
          <a:p>
            <a:pPr algn="r"/>
            <a:r>
              <a:rPr lang="en-GB" sz="4000" b="1" dirty="0"/>
              <a:t>1024.663</a:t>
            </a:r>
          </a:p>
        </p:txBody>
      </p:sp>
      <p:sp>
        <p:nvSpPr>
          <p:cNvPr id="2" name="Rectangle 1"/>
          <p:cNvSpPr/>
          <p:nvPr/>
        </p:nvSpPr>
        <p:spPr>
          <a:xfrm>
            <a:off x="755650" y="1722779"/>
            <a:ext cx="7632700" cy="400110"/>
          </a:xfrm>
          <a:prstGeom prst="rect">
            <a:avLst/>
          </a:prstGeom>
        </p:spPr>
        <p:txBody>
          <a:bodyPr wrap="square">
            <a:spAutoFit/>
          </a:bodyPr>
          <a:lstStyle/>
          <a:p>
            <a:pPr lvl="0" algn="ctr">
              <a:defRPr/>
            </a:pPr>
            <a:r>
              <a:rPr lang="en-GB" sz="2000" dirty="0">
                <a:solidFill>
                  <a:srgbClr val="1C1C1C"/>
                </a:solidFill>
              </a:rPr>
              <a:t>Choose the correct symbol to compare these decimal numbers.</a:t>
            </a:r>
          </a:p>
        </p:txBody>
      </p:sp>
      <p:sp>
        <p:nvSpPr>
          <p:cNvPr id="20" name="Answer B">
            <a:extLst>
              <a:ext uri="{FF2B5EF4-FFF2-40B4-BE49-F238E27FC236}">
                <a16:creationId xmlns:a16="http://schemas.microsoft.com/office/drawing/2014/main" id="{F4AD4401-434D-4F67-B657-77D3F621D278}"/>
              </a:ext>
            </a:extLst>
          </p:cNvPr>
          <p:cNvSpPr/>
          <p:nvPr/>
        </p:nvSpPr>
        <p:spPr>
          <a:xfrm>
            <a:off x="2745886" y="4450281"/>
            <a:ext cx="1535987" cy="646332"/>
          </a:xfrm>
          <a:prstGeom prst="roundRect">
            <a:avLst>
              <a:gd name="adj" fmla="val 0"/>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p:txBody>
      </p:sp>
      <p:sp>
        <p:nvSpPr>
          <p:cNvPr id="4" name="Rectangle 3"/>
          <p:cNvSpPr/>
          <p:nvPr/>
        </p:nvSpPr>
        <p:spPr>
          <a:xfrm>
            <a:off x="4404220" y="3084304"/>
            <a:ext cx="335559" cy="33555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entagon 12">
            <a:extLst>
              <a:ext uri="{FF2B5EF4-FFF2-40B4-BE49-F238E27FC236}">
                <a16:creationId xmlns:a16="http://schemas.microsoft.com/office/drawing/2014/main" id="{81476A7B-076C-49A9-BF9B-8C4E92AFD1A7}"/>
              </a:ext>
            </a:extLst>
          </p:cNvPr>
          <p:cNvSpPr/>
          <p:nvPr/>
        </p:nvSpPr>
        <p:spPr>
          <a:xfrm flipH="1">
            <a:off x="4572000" y="765175"/>
            <a:ext cx="4125472"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Order and compare numbers </a:t>
            </a:r>
          </a:p>
          <a:p>
            <a:pPr algn="r">
              <a:spcBef>
                <a:spcPct val="0"/>
              </a:spcBef>
            </a:pPr>
            <a:r>
              <a:rPr lang="en-GB" altLang="en-US" sz="2000" b="1" dirty="0">
                <a:solidFill>
                  <a:schemeClr val="bg1"/>
                </a:solidFill>
                <a:cs typeface="Sassoon Infant Rg" pitchFamily="50" charset="0"/>
              </a:rPr>
              <a:t>with up to three decimal places</a:t>
            </a:r>
          </a:p>
        </p:txBody>
      </p:sp>
      <p:sp>
        <p:nvSpPr>
          <p:cNvPr id="19" name="TextBox 18"/>
          <p:cNvSpPr txBox="1"/>
          <p:nvPr/>
        </p:nvSpPr>
        <p:spPr>
          <a:xfrm>
            <a:off x="4958830" y="2898140"/>
            <a:ext cx="2592344" cy="707886"/>
          </a:xfrm>
          <a:prstGeom prst="rect">
            <a:avLst/>
          </a:prstGeom>
          <a:noFill/>
        </p:spPr>
        <p:txBody>
          <a:bodyPr wrap="square" rtlCol="0">
            <a:spAutoFit/>
          </a:bodyPr>
          <a:lstStyle/>
          <a:p>
            <a:r>
              <a:rPr lang="en-GB" sz="4000" b="1" dirty="0"/>
              <a:t>1024.673</a:t>
            </a:r>
          </a:p>
        </p:txBody>
      </p:sp>
    </p:spTree>
    <p:extLst>
      <p:ext uri="{BB962C8B-B14F-4D97-AF65-F5344CB8AC3E}">
        <p14:creationId xmlns:p14="http://schemas.microsoft.com/office/powerpoint/2010/main" val="87636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right)">
                                      <p:cBhvr>
                                        <p:cTn id="10" dur="500"/>
                                        <p:tgtEl>
                                          <p:spTgt spid="1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23"/>
                    </p:tgtEl>
                  </p:cond>
                </p:stCondLst>
                <p:endSync evt="end" delay="0">
                  <p:rtn val="all"/>
                </p:endSync>
                <p:childTnLst>
                  <p:par>
                    <p:cTn id="38" fill="hold">
                      <p:stCondLst>
                        <p:cond delay="0"/>
                      </p:stCondLst>
                      <p:childTnLst>
                        <p:par>
                          <p:cTn id="39" fill="hold">
                            <p:stCondLst>
                              <p:cond delay="0"/>
                            </p:stCondLst>
                            <p:childTnLst>
                              <p:par>
                                <p:cTn id="40" presetID="21" presetClass="entr" presetSubtype="1"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heel(1)">
                                      <p:cBhvr>
                                        <p:cTn id="42" dur="1000"/>
                                        <p:tgtEl>
                                          <p:spTgt spid="2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childTnLst>
                          </p:cTn>
                        </p:par>
                        <p:par>
                          <p:cTn id="46" fill="hold">
                            <p:stCondLst>
                              <p:cond delay="1000"/>
                            </p:stCondLst>
                            <p:childTnLst>
                              <p:par>
                                <p:cTn id="47" presetID="10" presetClass="exit" presetSubtype="0" fill="hold" grpId="1" nodeType="afterEffect">
                                  <p:stCondLst>
                                    <p:cond delay="0"/>
                                  </p:stCondLst>
                                  <p:childTnLst>
                                    <p:animEffect transition="out" filter="fade">
                                      <p:cBhvr>
                                        <p:cTn id="48" dur="500"/>
                                        <p:tgtEl>
                                          <p:spTgt spid="32"/>
                                        </p:tgtEl>
                                      </p:cBhvr>
                                    </p:animEffect>
                                    <p:set>
                                      <p:cBhvr>
                                        <p:cTn id="49"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0" restart="whenNotActive" fill="hold" evtFilter="cancelBubble" nodeType="interactiveSeq">
                <p:stCondLst>
                  <p:cond evt="onClick" delay="0">
                    <p:tgtEl>
                      <p:spTgt spid="21"/>
                    </p:tgtEl>
                  </p:cond>
                </p:stCondLst>
                <p:endSync evt="end" delay="0">
                  <p:rtn val="all"/>
                </p:endSync>
                <p:childTnLst>
                  <p:par>
                    <p:cTn id="51" fill="hold">
                      <p:stCondLst>
                        <p:cond delay="0"/>
                      </p:stCondLst>
                      <p:childTnLst>
                        <p:par>
                          <p:cTn id="52" fill="hold">
                            <p:stCondLst>
                              <p:cond delay="0"/>
                            </p:stCondLst>
                            <p:childTnLst>
                              <p:par>
                                <p:cTn id="53" presetID="32" presetClass="emph" presetSubtype="0" fill="hold" grpId="1" nodeType="clickEffect">
                                  <p:stCondLst>
                                    <p:cond delay="0"/>
                                  </p:stCondLst>
                                  <p:childTnLst>
                                    <p:animRot by="120000">
                                      <p:cBhvr>
                                        <p:cTn id="54" dur="100" fill="hold">
                                          <p:stCondLst>
                                            <p:cond delay="0"/>
                                          </p:stCondLst>
                                        </p:cTn>
                                        <p:tgtEl>
                                          <p:spTgt spid="21"/>
                                        </p:tgtEl>
                                        <p:attrNameLst>
                                          <p:attrName>r</p:attrName>
                                        </p:attrNameLst>
                                      </p:cBhvr>
                                    </p:animRot>
                                    <p:animRot by="-240000">
                                      <p:cBhvr>
                                        <p:cTn id="55" dur="200" fill="hold">
                                          <p:stCondLst>
                                            <p:cond delay="200"/>
                                          </p:stCondLst>
                                        </p:cTn>
                                        <p:tgtEl>
                                          <p:spTgt spid="21"/>
                                        </p:tgtEl>
                                        <p:attrNameLst>
                                          <p:attrName>r</p:attrName>
                                        </p:attrNameLst>
                                      </p:cBhvr>
                                    </p:animRot>
                                    <p:animRot by="240000">
                                      <p:cBhvr>
                                        <p:cTn id="56" dur="200" fill="hold">
                                          <p:stCondLst>
                                            <p:cond delay="400"/>
                                          </p:stCondLst>
                                        </p:cTn>
                                        <p:tgtEl>
                                          <p:spTgt spid="21"/>
                                        </p:tgtEl>
                                        <p:attrNameLst>
                                          <p:attrName>r</p:attrName>
                                        </p:attrNameLst>
                                      </p:cBhvr>
                                    </p:animRot>
                                    <p:animRot by="-240000">
                                      <p:cBhvr>
                                        <p:cTn id="57" dur="200" fill="hold">
                                          <p:stCondLst>
                                            <p:cond delay="600"/>
                                          </p:stCondLst>
                                        </p:cTn>
                                        <p:tgtEl>
                                          <p:spTgt spid="21"/>
                                        </p:tgtEl>
                                        <p:attrNameLst>
                                          <p:attrName>r</p:attrName>
                                        </p:attrNameLst>
                                      </p:cBhvr>
                                    </p:animRot>
                                    <p:animRot by="120000">
                                      <p:cBhvr>
                                        <p:cTn id="58" dur="200" fill="hold">
                                          <p:stCondLst>
                                            <p:cond delay="800"/>
                                          </p:stCondLst>
                                        </p:cTn>
                                        <p:tgtEl>
                                          <p:spTgt spid="21"/>
                                        </p:tgtEl>
                                        <p:attrNameLst>
                                          <p:attrName>r</p:attrName>
                                        </p:attrNameLst>
                                      </p:cBhvr>
                                    </p:animRot>
                                  </p:childTnLst>
                                </p:cTn>
                              </p:par>
                              <p:par>
                                <p:cTn id="59" presetID="10"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par>
                                <p:cTn id="62" presetID="10" presetClass="exit" presetSubtype="0" fill="hold" grpId="1" nodeType="withEffect">
                                  <p:stCondLst>
                                    <p:cond delay="1000"/>
                                  </p:stCondLst>
                                  <p:childTnLst>
                                    <p:animEffect transition="out" filter="fade">
                                      <p:cBhvr>
                                        <p:cTn id="63" dur="500"/>
                                        <p:tgtEl>
                                          <p:spTgt spid="31"/>
                                        </p:tgtEl>
                                      </p:cBhvr>
                                    </p:animEffect>
                                    <p:set>
                                      <p:cBhvr>
                                        <p:cTn id="64"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3" grpId="0" animBg="1"/>
      <p:bldP spid="23" grpId="0" animBg="1"/>
      <p:bldP spid="21" grpId="0" animBg="1"/>
      <p:bldP spid="21" grpId="1" animBg="1"/>
      <p:bldP spid="10" grpId="0" animBg="1"/>
      <p:bldP spid="31" grpId="0"/>
      <p:bldP spid="31" grpId="1"/>
      <p:bldP spid="32" grpId="0"/>
      <p:bldP spid="32" grpId="1"/>
      <p:bldP spid="14" grpId="0"/>
      <p:bldP spid="2" grpId="0"/>
      <p:bldP spid="20" grpId="0" animBg="1"/>
      <p:bldP spid="4" grpId="0" animBg="1"/>
      <p:bldP spid="18" grpId="0" animBg="1"/>
      <p:bldP spid="1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Quiz</a:t>
            </a:r>
          </a:p>
        </p:txBody>
      </p:sp>
      <p:sp>
        <p:nvSpPr>
          <p:cNvPr id="31" name="Try Again!">
            <a:extLst>
              <a:ext uri="{FF2B5EF4-FFF2-40B4-BE49-F238E27FC236}">
                <a16:creationId xmlns:a16="http://schemas.microsoft.com/office/drawing/2014/main" id="{3784DBBA-BA0C-4D88-B64F-C69898662580}"/>
              </a:ext>
            </a:extLst>
          </p:cNvPr>
          <p:cNvSpPr txBox="1"/>
          <p:nvPr/>
        </p:nvSpPr>
        <p:spPr>
          <a:xfrm>
            <a:off x="864240" y="5589871"/>
            <a:ext cx="7394575" cy="461665"/>
          </a:xfrm>
          <a:prstGeom prst="rect">
            <a:avLst/>
          </a:prstGeom>
          <a:noFill/>
        </p:spPr>
        <p:txBody>
          <a:bodyPr wrap="square" rtlCol="0">
            <a:spAutoFit/>
          </a:bodyPr>
          <a:lstStyle/>
          <a:p>
            <a:pPr algn="ctr"/>
            <a:r>
              <a:rPr lang="en-GB" sz="2400" dirty="0"/>
              <a:t>Try again!</a:t>
            </a:r>
          </a:p>
        </p:txBody>
      </p:sp>
      <p:sp>
        <p:nvSpPr>
          <p:cNvPr id="32" name="Correct!">
            <a:extLst>
              <a:ext uri="{FF2B5EF4-FFF2-40B4-BE49-F238E27FC236}">
                <a16:creationId xmlns:a16="http://schemas.microsoft.com/office/drawing/2014/main" id="{47D62B31-A843-4711-A22B-0A520861B3A2}"/>
              </a:ext>
            </a:extLst>
          </p:cNvPr>
          <p:cNvSpPr txBox="1"/>
          <p:nvPr/>
        </p:nvSpPr>
        <p:spPr>
          <a:xfrm>
            <a:off x="865658" y="5581060"/>
            <a:ext cx="7394575" cy="461665"/>
          </a:xfrm>
          <a:prstGeom prst="rect">
            <a:avLst/>
          </a:prstGeom>
          <a:noFill/>
        </p:spPr>
        <p:txBody>
          <a:bodyPr wrap="square" rtlCol="0">
            <a:spAutoFit/>
          </a:bodyPr>
          <a:lstStyle/>
          <a:p>
            <a:pPr algn="ctr"/>
            <a:r>
              <a:rPr lang="en-GB" sz="2400" dirty="0"/>
              <a:t>Correct!</a:t>
            </a:r>
          </a:p>
        </p:txBody>
      </p:sp>
      <p:sp>
        <p:nvSpPr>
          <p:cNvPr id="2" name="Rectangle 1"/>
          <p:cNvSpPr/>
          <p:nvPr/>
        </p:nvSpPr>
        <p:spPr>
          <a:xfrm>
            <a:off x="755650" y="1722779"/>
            <a:ext cx="7632700" cy="430887"/>
          </a:xfrm>
          <a:prstGeom prst="rect">
            <a:avLst/>
          </a:prstGeom>
        </p:spPr>
        <p:txBody>
          <a:bodyPr wrap="square">
            <a:spAutoFit/>
          </a:bodyPr>
          <a:lstStyle/>
          <a:p>
            <a:pPr lvl="0" algn="ctr">
              <a:defRPr/>
            </a:pPr>
            <a:r>
              <a:rPr lang="en-GB" sz="2200" dirty="0">
                <a:solidFill>
                  <a:srgbClr val="1C1C1C"/>
                </a:solidFill>
              </a:rPr>
              <a:t>Which of these decimal numbers is the smallest?</a:t>
            </a:r>
          </a:p>
        </p:txBody>
      </p:sp>
      <p:sp>
        <p:nvSpPr>
          <p:cNvPr id="24" name="Answer 1"/>
          <p:cNvSpPr/>
          <p:nvPr/>
        </p:nvSpPr>
        <p:spPr>
          <a:xfrm>
            <a:off x="2001024" y="2915133"/>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2800" b="1" dirty="0">
                <a:solidFill>
                  <a:schemeClr val="tx1"/>
                </a:solidFill>
              </a:rPr>
              <a:t>0.574</a:t>
            </a:r>
          </a:p>
        </p:txBody>
      </p:sp>
      <p:sp>
        <p:nvSpPr>
          <p:cNvPr id="28" name="Answer 2"/>
          <p:cNvSpPr/>
          <p:nvPr/>
        </p:nvSpPr>
        <p:spPr>
          <a:xfrm>
            <a:off x="3778379" y="2915133"/>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2800" b="1" dirty="0">
                <a:solidFill>
                  <a:schemeClr val="tx1"/>
                </a:solidFill>
              </a:rPr>
              <a:t>0.572</a:t>
            </a:r>
          </a:p>
        </p:txBody>
      </p:sp>
      <p:sp>
        <p:nvSpPr>
          <p:cNvPr id="34" name="Answer 3"/>
          <p:cNvSpPr/>
          <p:nvPr/>
        </p:nvSpPr>
        <p:spPr>
          <a:xfrm>
            <a:off x="5555733" y="2915133"/>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2800" b="1" dirty="0">
                <a:solidFill>
                  <a:schemeClr val="tx1"/>
                </a:solidFill>
              </a:rPr>
              <a:t>0.507</a:t>
            </a:r>
          </a:p>
        </p:txBody>
      </p:sp>
      <p:sp>
        <p:nvSpPr>
          <p:cNvPr id="21" name="Pentagon 12">
            <a:extLst>
              <a:ext uri="{FF2B5EF4-FFF2-40B4-BE49-F238E27FC236}">
                <a16:creationId xmlns:a16="http://schemas.microsoft.com/office/drawing/2014/main" id="{81476A7B-076C-49A9-BF9B-8C4E92AFD1A7}"/>
              </a:ext>
            </a:extLst>
          </p:cNvPr>
          <p:cNvSpPr/>
          <p:nvPr/>
        </p:nvSpPr>
        <p:spPr>
          <a:xfrm flipH="1">
            <a:off x="4572000" y="765175"/>
            <a:ext cx="4125472"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Order and compare numbers </a:t>
            </a:r>
          </a:p>
          <a:p>
            <a:pPr algn="r">
              <a:spcBef>
                <a:spcPct val="0"/>
              </a:spcBef>
            </a:pPr>
            <a:r>
              <a:rPr lang="en-GB" altLang="en-US" sz="2000" b="1" dirty="0">
                <a:solidFill>
                  <a:schemeClr val="bg1"/>
                </a:solidFill>
                <a:cs typeface="Sassoon Infant Rg" pitchFamily="50" charset="0"/>
              </a:rPr>
              <a:t>with up to three decimal places</a:t>
            </a:r>
          </a:p>
        </p:txBody>
      </p:sp>
    </p:spTree>
    <p:extLst>
      <p:ext uri="{BB962C8B-B14F-4D97-AF65-F5344CB8AC3E}">
        <p14:creationId xmlns:p14="http://schemas.microsoft.com/office/powerpoint/2010/main" val="55705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right)">
                                      <p:cBhvr>
                                        <p:cTn id="10" dur="500"/>
                                        <p:tgtEl>
                                          <p:spTgt spid="2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34"/>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1000" fill="hold"/>
                                        <p:tgtEl>
                                          <p:spTgt spid="34"/>
                                        </p:tgtEl>
                                        <p:attrNameLst>
                                          <p:attrName>fillcolor</p:attrName>
                                        </p:attrNameLst>
                                      </p:cBhvr>
                                      <p:to>
                                        <a:srgbClr val="79AD42"/>
                                      </p:to>
                                    </p:animClr>
                                    <p:set>
                                      <p:cBhvr>
                                        <p:cTn id="33" dur="1000" fill="hold"/>
                                        <p:tgtEl>
                                          <p:spTgt spid="34"/>
                                        </p:tgtEl>
                                        <p:attrNameLst>
                                          <p:attrName>fill.type</p:attrName>
                                        </p:attrNameLst>
                                      </p:cBhvr>
                                      <p:to>
                                        <p:strVal val="solid"/>
                                      </p:to>
                                    </p:set>
                                    <p:set>
                                      <p:cBhvr>
                                        <p:cTn id="34" dur="1000" fill="hold"/>
                                        <p:tgtEl>
                                          <p:spTgt spid="34"/>
                                        </p:tgtEl>
                                        <p:attrNameLst>
                                          <p:attrName>fill.on</p:attrName>
                                        </p:attrNameLst>
                                      </p:cBhvr>
                                      <p:to>
                                        <p:strVal val="true"/>
                                      </p:to>
                                    </p:set>
                                  </p:childTnLst>
                                </p:cTn>
                              </p:par>
                              <p:par>
                                <p:cTn id="35" presetID="10"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par>
                                <p:cTn id="38" presetID="10" presetClass="exit" presetSubtype="0" fill="hold" grpId="1" nodeType="withEffect">
                                  <p:stCondLst>
                                    <p:cond delay="1000"/>
                                  </p:stCondLst>
                                  <p:childTnLst>
                                    <p:animEffect transition="out" filter="fade">
                                      <p:cBhvr>
                                        <p:cTn id="39" dur="500"/>
                                        <p:tgtEl>
                                          <p:spTgt spid="32"/>
                                        </p:tgtEl>
                                      </p:cBhvr>
                                    </p:animEffect>
                                    <p:set>
                                      <p:cBhvr>
                                        <p:cTn id="40"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41" restart="whenNotActive" fill="hold" evtFilter="cancelBubble" nodeType="interactiveSeq">
                <p:stCondLst>
                  <p:cond evt="onClick" delay="0">
                    <p:tgtEl>
                      <p:spTgt spid="28"/>
                    </p:tgtEl>
                  </p:cond>
                </p:stCondLst>
                <p:endSync evt="end" delay="0">
                  <p:rtn val="all"/>
                </p:endSync>
                <p:childTnLst>
                  <p:par>
                    <p:cTn id="42" fill="hold">
                      <p:stCondLst>
                        <p:cond delay="0"/>
                      </p:stCondLst>
                      <p:childTnLst>
                        <p:par>
                          <p:cTn id="43" fill="hold">
                            <p:stCondLst>
                              <p:cond delay="0"/>
                            </p:stCondLst>
                            <p:childTnLst>
                              <p:par>
                                <p:cTn id="44" presetID="32" presetClass="emph" presetSubtype="0" fill="hold" grpId="1" nodeType="clickEffect">
                                  <p:stCondLst>
                                    <p:cond delay="0"/>
                                  </p:stCondLst>
                                  <p:childTnLst>
                                    <p:animRot by="120000">
                                      <p:cBhvr>
                                        <p:cTn id="45" dur="100" fill="hold">
                                          <p:stCondLst>
                                            <p:cond delay="0"/>
                                          </p:stCondLst>
                                        </p:cTn>
                                        <p:tgtEl>
                                          <p:spTgt spid="28"/>
                                        </p:tgtEl>
                                        <p:attrNameLst>
                                          <p:attrName>r</p:attrName>
                                        </p:attrNameLst>
                                      </p:cBhvr>
                                    </p:animRot>
                                    <p:animRot by="-240000">
                                      <p:cBhvr>
                                        <p:cTn id="46" dur="200" fill="hold">
                                          <p:stCondLst>
                                            <p:cond delay="200"/>
                                          </p:stCondLst>
                                        </p:cTn>
                                        <p:tgtEl>
                                          <p:spTgt spid="28"/>
                                        </p:tgtEl>
                                        <p:attrNameLst>
                                          <p:attrName>r</p:attrName>
                                        </p:attrNameLst>
                                      </p:cBhvr>
                                    </p:animRot>
                                    <p:animRot by="240000">
                                      <p:cBhvr>
                                        <p:cTn id="47" dur="200" fill="hold">
                                          <p:stCondLst>
                                            <p:cond delay="400"/>
                                          </p:stCondLst>
                                        </p:cTn>
                                        <p:tgtEl>
                                          <p:spTgt spid="28"/>
                                        </p:tgtEl>
                                        <p:attrNameLst>
                                          <p:attrName>r</p:attrName>
                                        </p:attrNameLst>
                                      </p:cBhvr>
                                    </p:animRot>
                                    <p:animRot by="-240000">
                                      <p:cBhvr>
                                        <p:cTn id="48" dur="200" fill="hold">
                                          <p:stCondLst>
                                            <p:cond delay="600"/>
                                          </p:stCondLst>
                                        </p:cTn>
                                        <p:tgtEl>
                                          <p:spTgt spid="28"/>
                                        </p:tgtEl>
                                        <p:attrNameLst>
                                          <p:attrName>r</p:attrName>
                                        </p:attrNameLst>
                                      </p:cBhvr>
                                    </p:animRot>
                                    <p:animRot by="120000">
                                      <p:cBhvr>
                                        <p:cTn id="49" dur="200" fill="hold">
                                          <p:stCondLst>
                                            <p:cond delay="800"/>
                                          </p:stCondLst>
                                        </p:cTn>
                                        <p:tgtEl>
                                          <p:spTgt spid="28"/>
                                        </p:tgtEl>
                                        <p:attrNameLst>
                                          <p:attrName>r</p:attrName>
                                        </p:attrNameLst>
                                      </p:cBhvr>
                                    </p:animRot>
                                  </p:childTnLst>
                                </p:cTn>
                              </p:par>
                              <p:par>
                                <p:cTn id="50" presetID="10" presetClass="entr" presetSubtype="0" fill="hold" grpId="2"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par>
                                <p:cTn id="53" presetID="10" presetClass="exit" presetSubtype="0" fill="hold" grpId="3" nodeType="withEffect">
                                  <p:stCondLst>
                                    <p:cond delay="1000"/>
                                  </p:stCondLst>
                                  <p:childTnLst>
                                    <p:animEffect transition="out" filter="fade">
                                      <p:cBhvr>
                                        <p:cTn id="54" dur="500"/>
                                        <p:tgtEl>
                                          <p:spTgt spid="31"/>
                                        </p:tgtEl>
                                      </p:cBhvr>
                                    </p:animEffect>
                                    <p:set>
                                      <p:cBhvr>
                                        <p:cTn id="55"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56" restart="whenNotActive" fill="hold" evtFilter="cancelBubble" nodeType="interactiveSeq">
                <p:stCondLst>
                  <p:cond evt="onClick" delay="0">
                    <p:tgtEl>
                      <p:spTgt spid="24"/>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1" nodeType="clickEffect">
                                  <p:stCondLst>
                                    <p:cond delay="0"/>
                                  </p:stCondLst>
                                  <p:childTnLst>
                                    <p:animRot by="120000">
                                      <p:cBhvr>
                                        <p:cTn id="60" dur="100" fill="hold">
                                          <p:stCondLst>
                                            <p:cond delay="0"/>
                                          </p:stCondLst>
                                        </p:cTn>
                                        <p:tgtEl>
                                          <p:spTgt spid="24"/>
                                        </p:tgtEl>
                                        <p:attrNameLst>
                                          <p:attrName>r</p:attrName>
                                        </p:attrNameLst>
                                      </p:cBhvr>
                                    </p:animRot>
                                    <p:animRot by="-240000">
                                      <p:cBhvr>
                                        <p:cTn id="61" dur="200" fill="hold">
                                          <p:stCondLst>
                                            <p:cond delay="200"/>
                                          </p:stCondLst>
                                        </p:cTn>
                                        <p:tgtEl>
                                          <p:spTgt spid="24"/>
                                        </p:tgtEl>
                                        <p:attrNameLst>
                                          <p:attrName>r</p:attrName>
                                        </p:attrNameLst>
                                      </p:cBhvr>
                                    </p:animRot>
                                    <p:animRot by="240000">
                                      <p:cBhvr>
                                        <p:cTn id="62" dur="200" fill="hold">
                                          <p:stCondLst>
                                            <p:cond delay="400"/>
                                          </p:stCondLst>
                                        </p:cTn>
                                        <p:tgtEl>
                                          <p:spTgt spid="24"/>
                                        </p:tgtEl>
                                        <p:attrNameLst>
                                          <p:attrName>r</p:attrName>
                                        </p:attrNameLst>
                                      </p:cBhvr>
                                    </p:animRot>
                                    <p:animRot by="-240000">
                                      <p:cBhvr>
                                        <p:cTn id="63" dur="200" fill="hold">
                                          <p:stCondLst>
                                            <p:cond delay="600"/>
                                          </p:stCondLst>
                                        </p:cTn>
                                        <p:tgtEl>
                                          <p:spTgt spid="24"/>
                                        </p:tgtEl>
                                        <p:attrNameLst>
                                          <p:attrName>r</p:attrName>
                                        </p:attrNameLst>
                                      </p:cBhvr>
                                    </p:animRot>
                                    <p:animRot by="120000">
                                      <p:cBhvr>
                                        <p:cTn id="64" dur="200" fill="hold">
                                          <p:stCondLst>
                                            <p:cond delay="800"/>
                                          </p:stCondLst>
                                        </p:cTn>
                                        <p:tgtEl>
                                          <p:spTgt spid="24"/>
                                        </p:tgtEl>
                                        <p:attrNameLst>
                                          <p:attrName>r</p:attrName>
                                        </p:attrNameLst>
                                      </p:cBhvr>
                                    </p:animRot>
                                  </p:childTnLst>
                                </p:cTn>
                              </p:par>
                              <p:par>
                                <p:cTn id="65" presetID="10"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par>
                                <p:cTn id="68" presetID="10" presetClass="exit" presetSubtype="0" fill="hold" grpId="1" nodeType="withEffect">
                                  <p:stCondLst>
                                    <p:cond delay="1000"/>
                                  </p:stCondLst>
                                  <p:childTnLst>
                                    <p:animEffect transition="out" filter="fade">
                                      <p:cBhvr>
                                        <p:cTn id="69" dur="500"/>
                                        <p:tgtEl>
                                          <p:spTgt spid="31"/>
                                        </p:tgtEl>
                                      </p:cBhvr>
                                    </p:animEffect>
                                    <p:set>
                                      <p:cBhvr>
                                        <p:cTn id="70"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10" grpId="0" animBg="1"/>
      <p:bldP spid="31" grpId="0"/>
      <p:bldP spid="31" grpId="1"/>
      <p:bldP spid="31" grpId="2"/>
      <p:bldP spid="31" grpId="3"/>
      <p:bldP spid="32" grpId="0"/>
      <p:bldP spid="32" grpId="1"/>
      <p:bldP spid="2" grpId="0"/>
      <p:bldP spid="24" grpId="0" animBg="1"/>
      <p:bldP spid="24" grpId="1" animBg="1"/>
      <p:bldP spid="28" grpId="0" animBg="1"/>
      <p:bldP spid="28" grpId="1" animBg="1"/>
      <p:bldP spid="34" grpId="0" animBg="1"/>
      <p:bldP spid="2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Quiz</a:t>
            </a:r>
          </a:p>
        </p:txBody>
      </p:sp>
      <p:sp>
        <p:nvSpPr>
          <p:cNvPr id="31" name="Try Again!">
            <a:extLst>
              <a:ext uri="{FF2B5EF4-FFF2-40B4-BE49-F238E27FC236}">
                <a16:creationId xmlns:a16="http://schemas.microsoft.com/office/drawing/2014/main" id="{3784DBBA-BA0C-4D88-B64F-C69898662580}"/>
              </a:ext>
            </a:extLst>
          </p:cNvPr>
          <p:cNvSpPr txBox="1"/>
          <p:nvPr/>
        </p:nvSpPr>
        <p:spPr>
          <a:xfrm>
            <a:off x="864240" y="5589871"/>
            <a:ext cx="7394575" cy="461665"/>
          </a:xfrm>
          <a:prstGeom prst="rect">
            <a:avLst/>
          </a:prstGeom>
          <a:noFill/>
        </p:spPr>
        <p:txBody>
          <a:bodyPr wrap="square" rtlCol="0">
            <a:spAutoFit/>
          </a:bodyPr>
          <a:lstStyle/>
          <a:p>
            <a:pPr algn="ctr"/>
            <a:r>
              <a:rPr lang="en-GB" sz="2400" dirty="0"/>
              <a:t>Try again!</a:t>
            </a:r>
          </a:p>
        </p:txBody>
      </p:sp>
      <p:sp>
        <p:nvSpPr>
          <p:cNvPr id="32" name="Correct!">
            <a:extLst>
              <a:ext uri="{FF2B5EF4-FFF2-40B4-BE49-F238E27FC236}">
                <a16:creationId xmlns:a16="http://schemas.microsoft.com/office/drawing/2014/main" id="{47D62B31-A843-4711-A22B-0A520861B3A2}"/>
              </a:ext>
            </a:extLst>
          </p:cNvPr>
          <p:cNvSpPr txBox="1"/>
          <p:nvPr/>
        </p:nvSpPr>
        <p:spPr>
          <a:xfrm>
            <a:off x="865658" y="5581060"/>
            <a:ext cx="7394575" cy="461665"/>
          </a:xfrm>
          <a:prstGeom prst="rect">
            <a:avLst/>
          </a:prstGeom>
          <a:noFill/>
        </p:spPr>
        <p:txBody>
          <a:bodyPr wrap="square" rtlCol="0">
            <a:spAutoFit/>
          </a:bodyPr>
          <a:lstStyle/>
          <a:p>
            <a:pPr algn="ctr"/>
            <a:r>
              <a:rPr lang="en-GB" sz="2400" dirty="0"/>
              <a:t>Correct!</a:t>
            </a:r>
          </a:p>
        </p:txBody>
      </p:sp>
      <p:sp>
        <p:nvSpPr>
          <p:cNvPr id="2" name="Rectangle 1"/>
          <p:cNvSpPr/>
          <p:nvPr/>
        </p:nvSpPr>
        <p:spPr>
          <a:xfrm>
            <a:off x="755650" y="1722779"/>
            <a:ext cx="7632700" cy="430887"/>
          </a:xfrm>
          <a:prstGeom prst="rect">
            <a:avLst/>
          </a:prstGeom>
        </p:spPr>
        <p:txBody>
          <a:bodyPr wrap="square">
            <a:spAutoFit/>
          </a:bodyPr>
          <a:lstStyle/>
          <a:p>
            <a:pPr lvl="0" algn="ctr">
              <a:defRPr/>
            </a:pPr>
            <a:r>
              <a:rPr lang="en-GB" sz="2200" dirty="0">
                <a:solidFill>
                  <a:srgbClr val="1C1C1C"/>
                </a:solidFill>
              </a:rPr>
              <a:t>Which of these decimal numbers is the largest?</a:t>
            </a:r>
          </a:p>
        </p:txBody>
      </p:sp>
      <p:sp>
        <p:nvSpPr>
          <p:cNvPr id="24" name="Answer 1"/>
          <p:cNvSpPr/>
          <p:nvPr/>
        </p:nvSpPr>
        <p:spPr>
          <a:xfrm>
            <a:off x="2001024" y="2915133"/>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2800" b="1" dirty="0">
                <a:solidFill>
                  <a:schemeClr val="tx1"/>
                </a:solidFill>
              </a:rPr>
              <a:t>12.638</a:t>
            </a:r>
          </a:p>
        </p:txBody>
      </p:sp>
      <p:sp>
        <p:nvSpPr>
          <p:cNvPr id="28" name="Answer 2"/>
          <p:cNvSpPr/>
          <p:nvPr/>
        </p:nvSpPr>
        <p:spPr>
          <a:xfrm>
            <a:off x="3778379" y="2915133"/>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2800" b="1" dirty="0">
                <a:solidFill>
                  <a:schemeClr val="tx1"/>
                </a:solidFill>
              </a:rPr>
              <a:t>14.618</a:t>
            </a:r>
          </a:p>
        </p:txBody>
      </p:sp>
      <p:sp>
        <p:nvSpPr>
          <p:cNvPr id="34" name="Answer 3"/>
          <p:cNvSpPr/>
          <p:nvPr/>
        </p:nvSpPr>
        <p:spPr>
          <a:xfrm>
            <a:off x="5555733" y="2915133"/>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800" b="1" dirty="0">
                <a:solidFill>
                  <a:schemeClr val="tx1"/>
                </a:solidFill>
              </a:rPr>
              <a:t>14.068</a:t>
            </a:r>
          </a:p>
        </p:txBody>
      </p:sp>
      <p:sp>
        <p:nvSpPr>
          <p:cNvPr id="11" name="Pentagon 12">
            <a:extLst>
              <a:ext uri="{FF2B5EF4-FFF2-40B4-BE49-F238E27FC236}">
                <a16:creationId xmlns:a16="http://schemas.microsoft.com/office/drawing/2014/main" id="{81476A7B-076C-49A9-BF9B-8C4E92AFD1A7}"/>
              </a:ext>
            </a:extLst>
          </p:cNvPr>
          <p:cNvSpPr/>
          <p:nvPr/>
        </p:nvSpPr>
        <p:spPr>
          <a:xfrm flipH="1">
            <a:off x="4572000" y="765175"/>
            <a:ext cx="4125472"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Order and compare numbers </a:t>
            </a:r>
          </a:p>
          <a:p>
            <a:pPr algn="r">
              <a:spcBef>
                <a:spcPct val="0"/>
              </a:spcBef>
            </a:pPr>
            <a:r>
              <a:rPr lang="en-GB" altLang="en-US" sz="2000" b="1" dirty="0">
                <a:solidFill>
                  <a:schemeClr val="bg1"/>
                </a:solidFill>
                <a:cs typeface="Sassoon Infant Rg" pitchFamily="50" charset="0"/>
              </a:rPr>
              <a:t>with up to three decimal places</a:t>
            </a:r>
          </a:p>
        </p:txBody>
      </p:sp>
      <p:sp>
        <p:nvSpPr>
          <p:cNvPr id="12" name="Rectangle 11">
            <a:hlinkClick r:id="rId2" action="ppaction://hlinksldjump"/>
          </p:cNvPr>
          <p:cNvSpPr/>
          <p:nvPr/>
        </p:nvSpPr>
        <p:spPr>
          <a:xfrm>
            <a:off x="444616" y="5624739"/>
            <a:ext cx="2852766" cy="468086"/>
          </a:xfrm>
          <a:prstGeom prst="rect">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3"/>
                </a:solidFill>
              </a:rPr>
              <a:t>Choose another objective</a:t>
            </a:r>
          </a:p>
        </p:txBody>
      </p:sp>
    </p:spTree>
    <p:extLst>
      <p:ext uri="{BB962C8B-B14F-4D97-AF65-F5344CB8AC3E}">
        <p14:creationId xmlns:p14="http://schemas.microsoft.com/office/powerpoint/2010/main" val="188498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500"/>
                                        <p:tgtEl>
                                          <p:spTgt spid="1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34"/>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34"/>
                                        </p:tgtEl>
                                        <p:attrNameLst>
                                          <p:attrName>r</p:attrName>
                                        </p:attrNameLst>
                                      </p:cBhvr>
                                    </p:animRot>
                                    <p:animRot by="-240000">
                                      <p:cBhvr>
                                        <p:cTn id="33" dur="200" fill="hold">
                                          <p:stCondLst>
                                            <p:cond delay="200"/>
                                          </p:stCondLst>
                                        </p:cTn>
                                        <p:tgtEl>
                                          <p:spTgt spid="34"/>
                                        </p:tgtEl>
                                        <p:attrNameLst>
                                          <p:attrName>r</p:attrName>
                                        </p:attrNameLst>
                                      </p:cBhvr>
                                    </p:animRot>
                                    <p:animRot by="240000">
                                      <p:cBhvr>
                                        <p:cTn id="34" dur="200" fill="hold">
                                          <p:stCondLst>
                                            <p:cond delay="400"/>
                                          </p:stCondLst>
                                        </p:cTn>
                                        <p:tgtEl>
                                          <p:spTgt spid="34"/>
                                        </p:tgtEl>
                                        <p:attrNameLst>
                                          <p:attrName>r</p:attrName>
                                        </p:attrNameLst>
                                      </p:cBhvr>
                                    </p:animRot>
                                    <p:animRot by="-240000">
                                      <p:cBhvr>
                                        <p:cTn id="35" dur="200" fill="hold">
                                          <p:stCondLst>
                                            <p:cond delay="600"/>
                                          </p:stCondLst>
                                        </p:cTn>
                                        <p:tgtEl>
                                          <p:spTgt spid="34"/>
                                        </p:tgtEl>
                                        <p:attrNameLst>
                                          <p:attrName>r</p:attrName>
                                        </p:attrNameLst>
                                      </p:cBhvr>
                                    </p:animRot>
                                    <p:animRot by="120000">
                                      <p:cBhvr>
                                        <p:cTn id="36" dur="200" fill="hold">
                                          <p:stCondLst>
                                            <p:cond delay="800"/>
                                          </p:stCondLst>
                                        </p:cTn>
                                        <p:tgtEl>
                                          <p:spTgt spid="34"/>
                                        </p:tgtEl>
                                        <p:attrNameLst>
                                          <p:attrName>r</p:attrName>
                                        </p:attrNameLst>
                                      </p:cBhvr>
                                    </p:animRot>
                                  </p:childTnLst>
                                </p:cTn>
                              </p:par>
                              <p:par>
                                <p:cTn id="37" presetID="10" presetClass="entr" presetSubtype="0" fill="hold" grpId="2"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par>
                                <p:cTn id="40" presetID="10" presetClass="exit" presetSubtype="0" fill="hold" grpId="3" nodeType="withEffect">
                                  <p:stCondLst>
                                    <p:cond delay="1000"/>
                                  </p:stCondLst>
                                  <p:childTnLst>
                                    <p:animEffect transition="out" filter="fade">
                                      <p:cBhvr>
                                        <p:cTn id="41" dur="500"/>
                                        <p:tgtEl>
                                          <p:spTgt spid="31"/>
                                        </p:tgtEl>
                                      </p:cBhvr>
                                    </p:animEffect>
                                    <p:set>
                                      <p:cBhvr>
                                        <p:cTn id="42"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43" restart="whenNotActive" fill="hold" evtFilter="cancelBubble" nodeType="interactiveSeq">
                <p:stCondLst>
                  <p:cond evt="onClick" delay="0">
                    <p:tgtEl>
                      <p:spTgt spid="28"/>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grpId="1" nodeType="clickEffect">
                                  <p:stCondLst>
                                    <p:cond delay="0"/>
                                  </p:stCondLst>
                                  <p:childTnLst>
                                    <p:animClr clrSpc="rgb" dir="cw">
                                      <p:cBhvr>
                                        <p:cTn id="47" dur="1000" fill="hold"/>
                                        <p:tgtEl>
                                          <p:spTgt spid="28"/>
                                        </p:tgtEl>
                                        <p:attrNameLst>
                                          <p:attrName>fillcolor</p:attrName>
                                        </p:attrNameLst>
                                      </p:cBhvr>
                                      <p:to>
                                        <a:srgbClr val="79AD42"/>
                                      </p:to>
                                    </p:animClr>
                                    <p:set>
                                      <p:cBhvr>
                                        <p:cTn id="48" dur="1000" fill="hold"/>
                                        <p:tgtEl>
                                          <p:spTgt spid="28"/>
                                        </p:tgtEl>
                                        <p:attrNameLst>
                                          <p:attrName>fill.type</p:attrName>
                                        </p:attrNameLst>
                                      </p:cBhvr>
                                      <p:to>
                                        <p:strVal val="solid"/>
                                      </p:to>
                                    </p:set>
                                    <p:set>
                                      <p:cBhvr>
                                        <p:cTn id="49" dur="1000" fill="hold"/>
                                        <p:tgtEl>
                                          <p:spTgt spid="28"/>
                                        </p:tgtEl>
                                        <p:attrNameLst>
                                          <p:attrName>fill.on</p:attrName>
                                        </p:attrNameLst>
                                      </p:cBhvr>
                                      <p:to>
                                        <p:strVal val="true"/>
                                      </p:to>
                                    </p:set>
                                  </p:childTnLst>
                                </p:cTn>
                              </p:par>
                              <p:par>
                                <p:cTn id="50" presetID="10" presetClass="entr" presetSubtype="0"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par>
                                <p:cTn id="53" presetID="10" presetClass="exit" presetSubtype="0" fill="hold" grpId="1" nodeType="withEffect">
                                  <p:stCondLst>
                                    <p:cond delay="1000"/>
                                  </p:stCondLst>
                                  <p:childTnLst>
                                    <p:animEffect transition="out" filter="fade">
                                      <p:cBhvr>
                                        <p:cTn id="54" dur="500"/>
                                        <p:tgtEl>
                                          <p:spTgt spid="32"/>
                                        </p:tgtEl>
                                      </p:cBhvr>
                                    </p:animEffect>
                                    <p:set>
                                      <p:cBhvr>
                                        <p:cTn id="55" dur="1" fill="hold">
                                          <p:stCondLst>
                                            <p:cond delay="499"/>
                                          </p:stCondLst>
                                        </p:cTn>
                                        <p:tgtEl>
                                          <p:spTgt spid="32"/>
                                        </p:tgtEl>
                                        <p:attrNameLst>
                                          <p:attrName>style.visibility</p:attrName>
                                        </p:attrNameLst>
                                      </p:cBhvr>
                                      <p:to>
                                        <p:strVal val="hidden"/>
                                      </p:to>
                                    </p:set>
                                  </p:childTnLst>
                                </p:cTn>
                              </p:par>
                            </p:childTnLst>
                          </p:cTn>
                        </p:par>
                        <p:par>
                          <p:cTn id="56" fill="hold">
                            <p:stCondLst>
                              <p:cond delay="1500"/>
                            </p:stCondLst>
                            <p:childTnLst>
                              <p:par>
                                <p:cTn id="57" presetID="22" presetClass="entr" presetSubtype="8" fill="hold" grpId="1"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left)">
                                      <p:cBhvr>
                                        <p:cTn id="59" dur="500"/>
                                        <p:tgtEl>
                                          <p:spTgt spid="12"/>
                                        </p:tgtEl>
                                      </p:cBhvr>
                                    </p:animEffect>
                                  </p:childTnLst>
                                </p:cTn>
                              </p:par>
                            </p:childTnLst>
                          </p:cTn>
                        </p:par>
                      </p:childTnLst>
                    </p:cTn>
                  </p:par>
                </p:childTnLst>
              </p:cTn>
              <p:nextCondLst>
                <p:cond evt="onClick" delay="0">
                  <p:tgtEl>
                    <p:spTgt spid="28"/>
                  </p:tgtEl>
                </p:cond>
              </p:nextCondLst>
            </p:seq>
            <p:seq concurrent="1" nextAc="seek">
              <p:cTn id="60" restart="whenNotActive" fill="hold" evtFilter="cancelBubble" nodeType="interactiveSeq">
                <p:stCondLst>
                  <p:cond evt="onClick" delay="0">
                    <p:tgtEl>
                      <p:spTgt spid="24"/>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hold" grpId="1" nodeType="clickEffect">
                                  <p:stCondLst>
                                    <p:cond delay="0"/>
                                  </p:stCondLst>
                                  <p:childTnLst>
                                    <p:animRot by="120000">
                                      <p:cBhvr>
                                        <p:cTn id="64" dur="100" fill="hold">
                                          <p:stCondLst>
                                            <p:cond delay="0"/>
                                          </p:stCondLst>
                                        </p:cTn>
                                        <p:tgtEl>
                                          <p:spTgt spid="24"/>
                                        </p:tgtEl>
                                        <p:attrNameLst>
                                          <p:attrName>r</p:attrName>
                                        </p:attrNameLst>
                                      </p:cBhvr>
                                    </p:animRot>
                                    <p:animRot by="-240000">
                                      <p:cBhvr>
                                        <p:cTn id="65" dur="200" fill="hold">
                                          <p:stCondLst>
                                            <p:cond delay="200"/>
                                          </p:stCondLst>
                                        </p:cTn>
                                        <p:tgtEl>
                                          <p:spTgt spid="24"/>
                                        </p:tgtEl>
                                        <p:attrNameLst>
                                          <p:attrName>r</p:attrName>
                                        </p:attrNameLst>
                                      </p:cBhvr>
                                    </p:animRot>
                                    <p:animRot by="240000">
                                      <p:cBhvr>
                                        <p:cTn id="66" dur="200" fill="hold">
                                          <p:stCondLst>
                                            <p:cond delay="400"/>
                                          </p:stCondLst>
                                        </p:cTn>
                                        <p:tgtEl>
                                          <p:spTgt spid="24"/>
                                        </p:tgtEl>
                                        <p:attrNameLst>
                                          <p:attrName>r</p:attrName>
                                        </p:attrNameLst>
                                      </p:cBhvr>
                                    </p:animRot>
                                    <p:animRot by="-240000">
                                      <p:cBhvr>
                                        <p:cTn id="67" dur="200" fill="hold">
                                          <p:stCondLst>
                                            <p:cond delay="600"/>
                                          </p:stCondLst>
                                        </p:cTn>
                                        <p:tgtEl>
                                          <p:spTgt spid="24"/>
                                        </p:tgtEl>
                                        <p:attrNameLst>
                                          <p:attrName>r</p:attrName>
                                        </p:attrNameLst>
                                      </p:cBhvr>
                                    </p:animRot>
                                    <p:animRot by="120000">
                                      <p:cBhvr>
                                        <p:cTn id="68" dur="200" fill="hold">
                                          <p:stCondLst>
                                            <p:cond delay="800"/>
                                          </p:stCondLst>
                                        </p:cTn>
                                        <p:tgtEl>
                                          <p:spTgt spid="24"/>
                                        </p:tgtEl>
                                        <p:attrNameLst>
                                          <p:attrName>r</p:attrName>
                                        </p:attrNameLst>
                                      </p:cBhvr>
                                    </p:animRot>
                                  </p:childTnLst>
                                </p:cTn>
                              </p:par>
                              <p:par>
                                <p:cTn id="69" presetID="10" presetClass="entr" presetSubtype="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500"/>
                                        <p:tgtEl>
                                          <p:spTgt spid="31"/>
                                        </p:tgtEl>
                                      </p:cBhvr>
                                    </p:animEffect>
                                  </p:childTnLst>
                                </p:cTn>
                              </p:par>
                              <p:par>
                                <p:cTn id="72" presetID="10" presetClass="exit" presetSubtype="0" fill="hold" grpId="1" nodeType="withEffect">
                                  <p:stCondLst>
                                    <p:cond delay="1000"/>
                                  </p:stCondLst>
                                  <p:childTnLst>
                                    <p:animEffect transition="out" filter="fade">
                                      <p:cBhvr>
                                        <p:cTn id="73" dur="500"/>
                                        <p:tgtEl>
                                          <p:spTgt spid="31"/>
                                        </p:tgtEl>
                                      </p:cBhvr>
                                    </p:animEffect>
                                    <p:set>
                                      <p:cBhvr>
                                        <p:cTn id="74"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75" restart="whenNotActive" fill="hold" evtFilter="cancelBubble" nodeType="interactiveSeq">
                <p:stCondLst>
                  <p:cond evt="onClick" delay="0">
                    <p:tgtEl>
                      <p:spTgt spid="12"/>
                    </p:tgtEl>
                  </p:cond>
                </p:stCondLst>
                <p:endSync evt="end" delay="0">
                  <p:rtn val="all"/>
                </p:endSync>
                <p:childTnLst>
                  <p:par>
                    <p:cTn id="76" fill="hold">
                      <p:stCondLst>
                        <p:cond delay="0"/>
                      </p:stCondLst>
                      <p:childTnLst>
                        <p:par>
                          <p:cTn id="77" fill="hold">
                            <p:stCondLst>
                              <p:cond delay="0"/>
                            </p:stCondLst>
                            <p:childTnLst>
                              <p:par>
                                <p:cTn id="78" presetID="3" presetClass="emph" presetSubtype="2" fill="hold" grpId="0" nodeType="clickEffect">
                                  <p:stCondLst>
                                    <p:cond delay="0"/>
                                  </p:stCondLst>
                                  <p:childTnLst>
                                    <p:animClr clrSpc="rgb" dir="cw">
                                      <p:cBhvr override="childStyle">
                                        <p:cTn id="79" dur="2000" fill="hold"/>
                                        <p:tgtEl>
                                          <p:spTgt spid="12"/>
                                        </p:tgtEl>
                                        <p:attrNameLst>
                                          <p:attrName>style.color</p:attrName>
                                        </p:attrNameLst>
                                      </p:cBhvr>
                                      <p:to>
                                        <a:srgbClr val="AED289"/>
                                      </p:to>
                                    </p:animClr>
                                  </p:childTnLst>
                                </p:cTn>
                              </p:par>
                            </p:childTnLst>
                          </p:cTn>
                        </p:par>
                      </p:childTnLst>
                    </p:cTn>
                  </p:par>
                </p:childTnLst>
              </p:cTn>
              <p:nextCondLst>
                <p:cond evt="onClick" delay="0">
                  <p:tgtEl>
                    <p:spTgt spid="12"/>
                  </p:tgtEl>
                </p:cond>
              </p:nextCondLst>
            </p:seq>
          </p:childTnLst>
        </p:cTn>
      </p:par>
    </p:tnLst>
    <p:bldLst>
      <p:bldP spid="10" grpId="0" animBg="1"/>
      <p:bldP spid="31" grpId="0"/>
      <p:bldP spid="31" grpId="1"/>
      <p:bldP spid="31" grpId="2"/>
      <p:bldP spid="31" grpId="3"/>
      <p:bldP spid="32" grpId="0"/>
      <p:bldP spid="32" grpId="1"/>
      <p:bldP spid="2" grpId="0"/>
      <p:bldP spid="24" grpId="0" animBg="1"/>
      <p:bldP spid="24" grpId="1" animBg="1"/>
      <p:bldP spid="28" grpId="0" animBg="1"/>
      <p:bldP spid="28" grpId="1" animBg="1"/>
      <p:bldP spid="34" grpId="0" animBg="1"/>
      <p:bldP spid="11" grpId="0" animBg="1"/>
      <p:bldP spid="12" grpId="0" animBg="1"/>
      <p:bldP spid="12"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a:extLst>
              <a:ext uri="{FF2B5EF4-FFF2-40B4-BE49-F238E27FC236}">
                <a16:creationId xmlns:a16="http://schemas.microsoft.com/office/drawing/2014/main" id="{A8439EC1-A61B-4AA7-AA47-78106ADF0FFB}"/>
              </a:ext>
            </a:extLst>
          </p:cNvPr>
          <p:cNvSpPr>
            <a:spLocks noChangeArrowheads="1"/>
          </p:cNvSpPr>
          <p:nvPr/>
        </p:nvSpPr>
        <p:spPr bwMode="auto">
          <a:xfrm>
            <a:off x="784225" y="1591143"/>
            <a:ext cx="76469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50" charset="0"/>
                <a:ea typeface="Sassoon Infant Rg" panose="02000503030000020003" charset="0"/>
                <a:cs typeface="Twinkl"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50" charset="0"/>
                <a:ea typeface="Sassoon Infant Rg" panose="02000503030000020003" charset="0"/>
                <a:cs typeface="Twinkl"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9pPr>
          </a:lstStyle>
          <a:p>
            <a:pPr>
              <a:lnSpc>
                <a:spcPct val="100000"/>
              </a:lnSpc>
              <a:spcBef>
                <a:spcPct val="0"/>
              </a:spcBef>
              <a:buFontTx/>
              <a:buNone/>
            </a:pPr>
            <a:r>
              <a:rPr lang="en-GB" altLang="en-US" sz="1600" b="1" dirty="0">
                <a:solidFill>
                  <a:schemeClr val="tx1"/>
                </a:solidFill>
                <a:ea typeface="Twinkl" pitchFamily="50" charset="0"/>
              </a:rPr>
              <a:t>Short Multiplication</a:t>
            </a:r>
          </a:p>
          <a:p>
            <a:pPr>
              <a:lnSpc>
                <a:spcPct val="100000"/>
              </a:lnSpc>
              <a:spcBef>
                <a:spcPct val="0"/>
              </a:spcBef>
              <a:buFontTx/>
              <a:buNone/>
            </a:pPr>
            <a:r>
              <a:rPr lang="en-GB" altLang="en-US" sz="1600" dirty="0">
                <a:solidFill>
                  <a:schemeClr val="tx1"/>
                </a:solidFill>
                <a:ea typeface="Twinkl" pitchFamily="50" charset="0"/>
              </a:rPr>
              <a:t>We use short multiplication when we are multiplying a decimal number by a </a:t>
            </a:r>
            <a:r>
              <a:rPr lang="en-GB" altLang="en-US" sz="1600" b="1" dirty="0">
                <a:solidFill>
                  <a:schemeClr val="accent6"/>
                </a:solidFill>
                <a:ea typeface="Twinkl" pitchFamily="50" charset="0"/>
              </a:rPr>
              <a:t>one-digit</a:t>
            </a:r>
            <a:r>
              <a:rPr lang="en-GB" altLang="en-US" sz="1600" dirty="0">
                <a:solidFill>
                  <a:schemeClr val="tx1"/>
                </a:solidFill>
                <a:ea typeface="Twinkl" pitchFamily="50" charset="0"/>
              </a:rPr>
              <a:t> number.</a:t>
            </a:r>
          </a:p>
        </p:txBody>
      </p:sp>
      <p:sp>
        <p:nvSpPr>
          <p:cNvPr id="12" name="Rectangle 1">
            <a:extLst>
              <a:ext uri="{FF2B5EF4-FFF2-40B4-BE49-F238E27FC236}">
                <a16:creationId xmlns:a16="http://schemas.microsoft.com/office/drawing/2014/main" id="{FE9B366F-51D9-4DBB-9917-46A9CDE23238}"/>
              </a:ext>
            </a:extLst>
          </p:cNvPr>
          <p:cNvSpPr>
            <a:spLocks noChangeArrowheads="1"/>
          </p:cNvSpPr>
          <p:nvPr/>
        </p:nvSpPr>
        <p:spPr bwMode="auto">
          <a:xfrm>
            <a:off x="784225" y="3044470"/>
            <a:ext cx="76469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50" charset="0"/>
                <a:ea typeface="Sassoon Infant Rg" panose="02000503030000020003" charset="0"/>
                <a:cs typeface="Twinkl"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50" charset="0"/>
                <a:ea typeface="Sassoon Infant Rg" panose="02000503030000020003" charset="0"/>
                <a:cs typeface="Twinkl"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9pPr>
          </a:lstStyle>
          <a:p>
            <a:pPr>
              <a:lnSpc>
                <a:spcPct val="100000"/>
              </a:lnSpc>
              <a:spcBef>
                <a:spcPct val="0"/>
              </a:spcBef>
              <a:buFontTx/>
              <a:buNone/>
            </a:pPr>
            <a:r>
              <a:rPr lang="en-GB" altLang="en-US" sz="1600" dirty="0">
                <a:solidFill>
                  <a:schemeClr val="tx1"/>
                </a:solidFill>
              </a:rPr>
              <a:t>Starting at the right-hand side, multiply each digit in the decimal number by the one-digit number. </a:t>
            </a:r>
          </a:p>
        </p:txBody>
      </p:sp>
      <p:sp>
        <p:nvSpPr>
          <p:cNvPr id="8" name="Pentagon 12">
            <a:extLst>
              <a:ext uri="{FF2B5EF4-FFF2-40B4-BE49-F238E27FC236}">
                <a16:creationId xmlns:a16="http://schemas.microsoft.com/office/drawing/2014/main" id="{81476A7B-076C-49A9-BF9B-8C4E92AFD1A7}"/>
              </a:ext>
            </a:extLst>
          </p:cNvPr>
          <p:cNvSpPr/>
          <p:nvPr/>
        </p:nvSpPr>
        <p:spPr>
          <a:xfrm flipH="1">
            <a:off x="3746090" y="765175"/>
            <a:ext cx="4951382"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Multiply one-digit numbers with up to two decimal places by whole numbers</a:t>
            </a:r>
          </a:p>
        </p:txBody>
      </p:sp>
      <p:sp>
        <p:nvSpPr>
          <p:cNvPr id="9"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Revise</a:t>
            </a:r>
          </a:p>
        </p:txBody>
      </p:sp>
      <p:sp>
        <p:nvSpPr>
          <p:cNvPr id="2" name="Rectangle 1"/>
          <p:cNvSpPr/>
          <p:nvPr/>
        </p:nvSpPr>
        <p:spPr>
          <a:xfrm>
            <a:off x="792162" y="2438044"/>
            <a:ext cx="7596187" cy="584775"/>
          </a:xfrm>
          <a:prstGeom prst="rect">
            <a:avLst/>
          </a:prstGeom>
        </p:spPr>
        <p:txBody>
          <a:bodyPr wrap="square">
            <a:spAutoFit/>
          </a:bodyPr>
          <a:lstStyle/>
          <a:p>
            <a:pPr>
              <a:lnSpc>
                <a:spcPct val="100000"/>
              </a:lnSpc>
              <a:spcBef>
                <a:spcPct val="0"/>
              </a:spcBef>
              <a:buFontTx/>
              <a:buNone/>
            </a:pPr>
            <a:r>
              <a:rPr lang="en-GB" altLang="en-US" sz="1600" dirty="0">
                <a:latin typeface="Twinkl" pitchFamily="50" charset="0"/>
              </a:rPr>
              <a:t>Position the decimal number above the one-digit number. Make sure that the place value columns are correct.</a:t>
            </a:r>
          </a:p>
        </p:txBody>
      </p:sp>
      <p:sp>
        <p:nvSpPr>
          <p:cNvPr id="11" name="Rectangle 1">
            <a:extLst>
              <a:ext uri="{FF2B5EF4-FFF2-40B4-BE49-F238E27FC236}">
                <a16:creationId xmlns:a16="http://schemas.microsoft.com/office/drawing/2014/main" id="{FE9B366F-51D9-4DBB-9917-46A9CDE23238}"/>
              </a:ext>
            </a:extLst>
          </p:cNvPr>
          <p:cNvSpPr>
            <a:spLocks noChangeArrowheads="1"/>
          </p:cNvSpPr>
          <p:nvPr/>
        </p:nvSpPr>
        <p:spPr bwMode="auto">
          <a:xfrm>
            <a:off x="784226" y="3647879"/>
            <a:ext cx="471895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50" charset="0"/>
                <a:ea typeface="Sassoon Infant Rg" panose="02000503030000020003" charset="0"/>
                <a:cs typeface="Twinkl"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50" charset="0"/>
                <a:ea typeface="Sassoon Infant Rg" panose="02000503030000020003" charset="0"/>
                <a:cs typeface="Twinkl"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9pPr>
          </a:lstStyle>
          <a:p>
            <a:pPr>
              <a:lnSpc>
                <a:spcPct val="100000"/>
              </a:lnSpc>
              <a:spcBef>
                <a:spcPct val="0"/>
              </a:spcBef>
              <a:buFontTx/>
              <a:buNone/>
            </a:pPr>
            <a:r>
              <a:rPr lang="en-GB" altLang="en-US" sz="1600" dirty="0">
                <a:solidFill>
                  <a:schemeClr val="tx1"/>
                </a:solidFill>
              </a:rPr>
              <a:t>We can only write a single digit in each column, so if the product is a two-digit number, we have to regroup the number and place into the next column. </a:t>
            </a:r>
            <a:r>
              <a:rPr lang="en-GB" sz="1600" dirty="0"/>
              <a:t>We do this by writing the number above the digits in the next place holder.</a:t>
            </a:r>
            <a:endParaRPr lang="en-GB" altLang="en-US" sz="1600" dirty="0">
              <a:solidFill>
                <a:schemeClr val="tx1"/>
              </a:solidFill>
            </a:endParaRPr>
          </a:p>
        </p:txBody>
      </p:sp>
      <p:sp>
        <p:nvSpPr>
          <p:cNvPr id="15" name="Rectangle 1">
            <a:extLst>
              <a:ext uri="{FF2B5EF4-FFF2-40B4-BE49-F238E27FC236}">
                <a16:creationId xmlns:a16="http://schemas.microsoft.com/office/drawing/2014/main" id="{FE9B366F-51D9-4DBB-9917-46A9CDE23238}"/>
              </a:ext>
            </a:extLst>
          </p:cNvPr>
          <p:cNvSpPr>
            <a:spLocks noChangeArrowheads="1"/>
          </p:cNvSpPr>
          <p:nvPr/>
        </p:nvSpPr>
        <p:spPr bwMode="auto">
          <a:xfrm>
            <a:off x="784224" y="5282400"/>
            <a:ext cx="79132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50" charset="0"/>
                <a:ea typeface="Sassoon Infant Rg" panose="02000503030000020003" charset="0"/>
                <a:cs typeface="Twinkl"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50" charset="0"/>
                <a:ea typeface="Sassoon Infant Rg" panose="02000503030000020003" charset="0"/>
                <a:cs typeface="Twinkl"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9pPr>
          </a:lstStyle>
          <a:p>
            <a:pPr>
              <a:lnSpc>
                <a:spcPct val="100000"/>
              </a:lnSpc>
              <a:spcBef>
                <a:spcPct val="0"/>
              </a:spcBef>
              <a:buFontTx/>
              <a:buNone/>
            </a:pPr>
            <a:r>
              <a:rPr lang="en-GB" altLang="en-US" sz="1600" dirty="0">
                <a:solidFill>
                  <a:schemeClr val="tx1"/>
                </a:solidFill>
              </a:rPr>
              <a:t>When we regroup, we must remember to add this number to the multiplication answer of the next digit. Make sure you give your answer as a decimal.</a:t>
            </a:r>
          </a:p>
        </p:txBody>
      </p:sp>
      <p:graphicFrame>
        <p:nvGraphicFramePr>
          <p:cNvPr id="16" name="Table 15">
            <a:extLst>
              <a:ext uri="{FF2B5EF4-FFF2-40B4-BE49-F238E27FC236}">
                <a16:creationId xmlns:a16="http://schemas.microsoft.com/office/drawing/2014/main" id="{5AA4F7A3-867D-46B7-9FC2-F344BF8A908A}"/>
              </a:ext>
            </a:extLst>
          </p:cNvPr>
          <p:cNvGraphicFramePr>
            <a:graphicFrameLocks noGrp="1"/>
          </p:cNvGraphicFramePr>
          <p:nvPr>
            <p:extLst>
              <p:ext uri="{D42A27DB-BD31-4B8C-83A1-F6EECF244321}">
                <p14:modId xmlns:p14="http://schemas.microsoft.com/office/powerpoint/2010/main" val="2007254271"/>
              </p:ext>
            </p:extLst>
          </p:nvPr>
        </p:nvGraphicFramePr>
        <p:xfrm>
          <a:off x="5796009" y="3518253"/>
          <a:ext cx="2146014" cy="1582690"/>
        </p:xfrm>
        <a:graphic>
          <a:graphicData uri="http://schemas.openxmlformats.org/drawingml/2006/table">
            <a:tbl>
              <a:tblPr firstRow="1" bandRow="1">
                <a:tableStyleId>{5C22544A-7EE6-4342-B048-85BDC9FD1C3A}</a:tableStyleId>
              </a:tblPr>
              <a:tblGrid>
                <a:gridCol w="310566">
                  <a:extLst>
                    <a:ext uri="{9D8B030D-6E8A-4147-A177-3AD203B41FA5}">
                      <a16:colId xmlns:a16="http://schemas.microsoft.com/office/drawing/2014/main" val="2781699038"/>
                    </a:ext>
                  </a:extLst>
                </a:gridCol>
                <a:gridCol w="410094">
                  <a:extLst>
                    <a:ext uri="{9D8B030D-6E8A-4147-A177-3AD203B41FA5}">
                      <a16:colId xmlns:a16="http://schemas.microsoft.com/office/drawing/2014/main" val="2609248441"/>
                    </a:ext>
                  </a:extLst>
                </a:gridCol>
                <a:gridCol w="475118">
                  <a:extLst>
                    <a:ext uri="{9D8B030D-6E8A-4147-A177-3AD203B41FA5}">
                      <a16:colId xmlns:a16="http://schemas.microsoft.com/office/drawing/2014/main" val="20000"/>
                    </a:ext>
                  </a:extLst>
                </a:gridCol>
                <a:gridCol w="475118">
                  <a:extLst>
                    <a:ext uri="{9D8B030D-6E8A-4147-A177-3AD203B41FA5}">
                      <a16:colId xmlns:a16="http://schemas.microsoft.com/office/drawing/2014/main" val="20001"/>
                    </a:ext>
                  </a:extLst>
                </a:gridCol>
                <a:gridCol w="475118">
                  <a:extLst>
                    <a:ext uri="{9D8B030D-6E8A-4147-A177-3AD203B41FA5}">
                      <a16:colId xmlns:a16="http://schemas.microsoft.com/office/drawing/2014/main" val="20002"/>
                    </a:ext>
                  </a:extLst>
                </a:gridCol>
              </a:tblGrid>
              <a:tr h="2753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baseline="10000" dirty="0">
                        <a:solidFill>
                          <a:srgbClr val="ED7F4D"/>
                        </a:solidFill>
                        <a:latin typeface="Twinkl" pitchFamily="50" charset="0"/>
                      </a:endParaRPr>
                    </a:p>
                  </a:txBody>
                  <a:tcPr marL="54477" marR="54477" marT="27205" marB="272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aseline="10000" dirty="0">
                          <a:solidFill>
                            <a:srgbClr val="ED7F4D"/>
                          </a:solidFill>
                          <a:latin typeface="Twinkl" pitchFamily="50" charset="0"/>
                        </a:rPr>
                        <a:t>4</a:t>
                      </a:r>
                    </a:p>
                  </a:txBody>
                  <a:tcPr marL="54477" marR="54477" marT="27205" marB="272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aseline="10000" dirty="0">
                          <a:solidFill>
                            <a:srgbClr val="ED7F4D"/>
                          </a:solidFill>
                          <a:latin typeface="Twinkl" pitchFamily="50" charset="0"/>
                        </a:rPr>
                        <a:t>3</a:t>
                      </a:r>
                    </a:p>
                  </a:txBody>
                  <a:tcPr marL="54477" marR="54477" marT="27205" marB="272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aseline="10000" dirty="0">
                          <a:solidFill>
                            <a:srgbClr val="ED7F4D"/>
                          </a:solidFill>
                          <a:latin typeface="Twinkl" pitchFamily="50" charset="0"/>
                        </a:rPr>
                        <a:t>5</a:t>
                      </a:r>
                    </a:p>
                  </a:txBody>
                  <a:tcPr marL="54477" marR="54477" marT="27205" marB="272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marL="54477" marR="54477" marT="27205" marB="272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75376">
                <a:tc>
                  <a:txBody>
                    <a:bodyPr/>
                    <a:lstStyle/>
                    <a:p>
                      <a:pPr algn="ctr"/>
                      <a:endParaRPr lang="en-GB" sz="1400" b="1" dirty="0">
                        <a:solidFill>
                          <a:sysClr val="windowText" lastClr="000000"/>
                        </a:solidFill>
                        <a:latin typeface="Twinkl" pitchFamily="50" charset="0"/>
                      </a:endParaRPr>
                    </a:p>
                  </a:txBody>
                  <a:tcPr marL="54477" marR="54477" marT="27205" marB="272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b="1" dirty="0">
                        <a:solidFill>
                          <a:sysClr val="windowText" lastClr="000000"/>
                        </a:solidFill>
                        <a:latin typeface="Twinkl" pitchFamily="50" charset="0"/>
                      </a:endParaRPr>
                    </a:p>
                  </a:txBody>
                  <a:tcPr marL="54477" marR="54477" marT="27205" marB="272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dirty="0">
                          <a:solidFill>
                            <a:schemeClr val="tx1"/>
                          </a:solidFill>
                          <a:latin typeface="Twinkl" pitchFamily="50" charset="0"/>
                        </a:rPr>
                        <a:t>5</a:t>
                      </a:r>
                    </a:p>
                  </a:txBody>
                  <a:tcPr marL="54477" marR="54477" marT="27205" marB="272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dirty="0">
                          <a:solidFill>
                            <a:schemeClr val="tx1"/>
                          </a:solidFill>
                          <a:latin typeface="Twinkl" pitchFamily="50" charset="0"/>
                        </a:rPr>
                        <a:t>3</a:t>
                      </a:r>
                    </a:p>
                  </a:txBody>
                  <a:tcPr marL="54477" marR="54477" marT="27205" marB="272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dirty="0">
                          <a:solidFill>
                            <a:schemeClr val="tx1"/>
                          </a:solidFill>
                          <a:latin typeface="Twinkl" pitchFamily="50" charset="0"/>
                        </a:rPr>
                        <a:t>6</a:t>
                      </a:r>
                    </a:p>
                  </a:txBody>
                  <a:tcPr marL="54477" marR="54477" marT="27205" marB="272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8597357"/>
                  </a:ext>
                </a:extLst>
              </a:tr>
              <a:tr h="275376">
                <a:tc>
                  <a:txBody>
                    <a:bodyPr/>
                    <a:lstStyle/>
                    <a:p>
                      <a:pPr algn="ctr"/>
                      <a:r>
                        <a:rPr lang="en-GB" sz="1800" b="1" dirty="0">
                          <a:solidFill>
                            <a:sysClr val="windowText" lastClr="000000"/>
                          </a:solidFill>
                          <a:latin typeface="Twinkl" pitchFamily="50" charset="0"/>
                        </a:rPr>
                        <a:t>×</a:t>
                      </a:r>
                    </a:p>
                  </a:txBody>
                  <a:tcPr marL="54477" marR="54477" marT="27205" marB="272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1" dirty="0">
                        <a:solidFill>
                          <a:sysClr val="windowText" lastClr="000000"/>
                        </a:solidFill>
                        <a:latin typeface="Twinkl" pitchFamily="50" charset="0"/>
                      </a:endParaRPr>
                    </a:p>
                  </a:txBody>
                  <a:tcPr marL="54477" marR="54477" marT="27205" marB="272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dirty="0">
                          <a:solidFill>
                            <a:sysClr val="windowText" lastClr="000000"/>
                          </a:solidFill>
                          <a:latin typeface="Twinkl" pitchFamily="50" charset="0"/>
                        </a:rPr>
                        <a:t>9</a:t>
                      </a:r>
                    </a:p>
                  </a:txBody>
                  <a:tcPr marL="54477" marR="54477" marT="27205" marB="272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0" dirty="0">
                        <a:solidFill>
                          <a:sysClr val="windowText" lastClr="000000"/>
                        </a:solidFill>
                        <a:latin typeface="Twinkl" pitchFamily="50" charset="0"/>
                      </a:endParaRPr>
                    </a:p>
                  </a:txBody>
                  <a:tcPr marL="54477" marR="54477" marT="27205" marB="272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0" dirty="0">
                        <a:solidFill>
                          <a:sysClr val="windowText" lastClr="000000"/>
                        </a:solidFill>
                        <a:latin typeface="Twinkl" pitchFamily="50" charset="0"/>
                      </a:endParaRPr>
                    </a:p>
                  </a:txBody>
                  <a:tcPr marL="54477" marR="54477" marT="27205" marB="272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5376">
                <a:tc>
                  <a:txBody>
                    <a:bodyPr/>
                    <a:lstStyle/>
                    <a:p>
                      <a:pPr algn="ctr"/>
                      <a:endParaRPr lang="en-GB" sz="1800" b="1" dirty="0">
                        <a:solidFill>
                          <a:srgbClr val="ED7F4D"/>
                        </a:solidFill>
                        <a:latin typeface="Twinkl" pitchFamily="50" charset="0"/>
                      </a:endParaRPr>
                    </a:p>
                  </a:txBody>
                  <a:tcPr marL="54477" marR="54477" marT="27205" marB="272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a:solidFill>
                            <a:srgbClr val="ED7F4D"/>
                          </a:solidFill>
                          <a:latin typeface="Twinkl" pitchFamily="50" charset="0"/>
                        </a:rPr>
                        <a:t>4</a:t>
                      </a:r>
                    </a:p>
                  </a:txBody>
                  <a:tcPr marL="54477" marR="54477" marT="27205" marB="272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a:solidFill>
                            <a:srgbClr val="ED7F4D"/>
                          </a:solidFill>
                          <a:latin typeface="Twinkl" pitchFamily="50" charset="0"/>
                        </a:rPr>
                        <a:t>8</a:t>
                      </a:r>
                      <a:endParaRPr lang="en-GB" sz="1800" b="1" dirty="0">
                        <a:solidFill>
                          <a:srgbClr val="ED7F4D"/>
                        </a:solidFill>
                        <a:latin typeface="Twinkl" pitchFamily="50" charset="0"/>
                      </a:endParaRPr>
                    </a:p>
                  </a:txBody>
                  <a:tcPr marL="54477" marR="54477" marT="27205" marB="272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a:solidFill>
                            <a:srgbClr val="ED7F4D"/>
                          </a:solidFill>
                          <a:latin typeface="Twinkl" pitchFamily="50" charset="0"/>
                        </a:rPr>
                        <a:t>2</a:t>
                      </a:r>
                      <a:endParaRPr lang="en-GB" sz="1800" b="1" dirty="0">
                        <a:solidFill>
                          <a:srgbClr val="ED7F4D"/>
                        </a:solidFill>
                        <a:latin typeface="Twinkl" pitchFamily="50" charset="0"/>
                      </a:endParaRPr>
                    </a:p>
                  </a:txBody>
                  <a:tcPr marL="54477" marR="54477" marT="27205" marB="272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a:solidFill>
                            <a:srgbClr val="ED7F4D"/>
                          </a:solidFill>
                          <a:latin typeface="Twinkl" pitchFamily="50" charset="0"/>
                        </a:rPr>
                        <a:t>4</a:t>
                      </a:r>
                      <a:endParaRPr lang="en-GB" sz="1800" b="1" dirty="0">
                        <a:solidFill>
                          <a:srgbClr val="ED7F4D"/>
                        </a:solidFill>
                        <a:latin typeface="Twinkl" pitchFamily="50" charset="0"/>
                      </a:endParaRPr>
                    </a:p>
                  </a:txBody>
                  <a:tcPr marL="54477" marR="54477" marT="27205" marB="272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24310">
                <a:tc>
                  <a:txBody>
                    <a:bodyPr/>
                    <a:lstStyle/>
                    <a:p>
                      <a:pPr algn="ctr"/>
                      <a:endParaRPr lang="en-GB" sz="1800" baseline="10000" dirty="0">
                        <a:solidFill>
                          <a:srgbClr val="ED7F4D"/>
                        </a:solidFill>
                        <a:latin typeface="Twinkl" pitchFamily="50" charset="0"/>
                      </a:endParaRPr>
                    </a:p>
                  </a:txBody>
                  <a:tcPr marL="54477" marR="54477" marT="27205" marB="27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aseline="10000" dirty="0">
                        <a:solidFill>
                          <a:srgbClr val="ED7F4D"/>
                        </a:solidFill>
                        <a:latin typeface="Twinkl" pitchFamily="50" charset="0"/>
                      </a:endParaRPr>
                    </a:p>
                  </a:txBody>
                  <a:tcPr marL="54477" marR="54477" marT="27205" marB="27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aseline="10000" dirty="0">
                        <a:solidFill>
                          <a:srgbClr val="ED7F4D"/>
                        </a:solidFill>
                        <a:latin typeface="Twinkl" pitchFamily="50" charset="0"/>
                      </a:endParaRPr>
                    </a:p>
                  </a:txBody>
                  <a:tcPr marL="54477" marR="54477" marT="27205" marB="27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aseline="10000" dirty="0">
                        <a:solidFill>
                          <a:srgbClr val="ED7F4D"/>
                        </a:solidFill>
                        <a:latin typeface="Twinkl" pitchFamily="50" charset="0"/>
                      </a:endParaRPr>
                    </a:p>
                  </a:txBody>
                  <a:tcPr marL="54477" marR="54477" marT="27205" marB="27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b="1" dirty="0">
                        <a:solidFill>
                          <a:srgbClr val="ED7F4D"/>
                        </a:solidFill>
                        <a:latin typeface="Twinkl" pitchFamily="50" charset="0"/>
                      </a:endParaRPr>
                    </a:p>
                  </a:txBody>
                  <a:tcPr marL="54477" marR="54477" marT="27205" marB="272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cxnSp>
        <p:nvCxnSpPr>
          <p:cNvPr id="17" name="Straight Connector 16">
            <a:extLst>
              <a:ext uri="{FF2B5EF4-FFF2-40B4-BE49-F238E27FC236}">
                <a16:creationId xmlns:a16="http://schemas.microsoft.com/office/drawing/2014/main" id="{48D32D47-8118-45A6-9708-2EFE49B98346}"/>
              </a:ext>
            </a:extLst>
          </p:cNvPr>
          <p:cNvCxnSpPr>
            <a:cxnSpLocks/>
          </p:cNvCxnSpPr>
          <p:nvPr/>
        </p:nvCxnSpPr>
        <p:spPr>
          <a:xfrm>
            <a:off x="6124916" y="4505985"/>
            <a:ext cx="1817107" cy="2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76D42E-4F46-40E4-B3ED-D2FB877B7829}"/>
              </a:ext>
            </a:extLst>
          </p:cNvPr>
          <p:cNvCxnSpPr>
            <a:cxnSpLocks/>
          </p:cNvCxnSpPr>
          <p:nvPr/>
        </p:nvCxnSpPr>
        <p:spPr>
          <a:xfrm>
            <a:off x="6124916" y="4828261"/>
            <a:ext cx="1809486" cy="59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998C9EA4-6E31-43A1-A70F-769A24BBFF0F}"/>
              </a:ext>
            </a:extLst>
          </p:cNvPr>
          <p:cNvSpPr/>
          <p:nvPr/>
        </p:nvSpPr>
        <p:spPr>
          <a:xfrm>
            <a:off x="6956046" y="4709284"/>
            <a:ext cx="60960" cy="609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998C9EA4-6E31-43A1-A70F-769A24BBFF0F}"/>
              </a:ext>
            </a:extLst>
          </p:cNvPr>
          <p:cNvSpPr/>
          <p:nvPr/>
        </p:nvSpPr>
        <p:spPr>
          <a:xfrm>
            <a:off x="6956046" y="4060668"/>
            <a:ext cx="60960" cy="609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0619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8" grpId="0" animBg="1"/>
      <p:bldP spid="9" grpId="0" animBg="1"/>
      <p:bldP spid="2" grpId="0"/>
      <p:bldP spid="11" grpId="0"/>
      <p:bldP spid="15" grpId="0"/>
      <p:bldP spid="20" grpId="0" animBg="1"/>
      <p:bldP spid="2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a:extLst>
              <a:ext uri="{FF2B5EF4-FFF2-40B4-BE49-F238E27FC236}">
                <a16:creationId xmlns:a16="http://schemas.microsoft.com/office/drawing/2014/main" id="{A8439EC1-A61B-4AA7-AA47-78106ADF0FFB}"/>
              </a:ext>
            </a:extLst>
          </p:cNvPr>
          <p:cNvSpPr>
            <a:spLocks noChangeArrowheads="1"/>
          </p:cNvSpPr>
          <p:nvPr/>
        </p:nvSpPr>
        <p:spPr bwMode="auto">
          <a:xfrm>
            <a:off x="784225" y="1591143"/>
            <a:ext cx="76469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50" charset="0"/>
                <a:ea typeface="Sassoon Infant Rg" panose="02000503030000020003" charset="0"/>
                <a:cs typeface="Twinkl"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50" charset="0"/>
                <a:ea typeface="Sassoon Infant Rg" panose="02000503030000020003" charset="0"/>
                <a:cs typeface="Twinkl"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9pPr>
          </a:lstStyle>
          <a:p>
            <a:pPr>
              <a:lnSpc>
                <a:spcPct val="100000"/>
              </a:lnSpc>
              <a:spcBef>
                <a:spcPct val="0"/>
              </a:spcBef>
              <a:buFontTx/>
              <a:buNone/>
            </a:pPr>
            <a:r>
              <a:rPr lang="en-GB" altLang="en-US" sz="1600" b="1" dirty="0">
                <a:solidFill>
                  <a:schemeClr val="tx1"/>
                </a:solidFill>
                <a:ea typeface="Twinkl" pitchFamily="50" charset="0"/>
              </a:rPr>
              <a:t>Long Multiplication</a:t>
            </a:r>
          </a:p>
          <a:p>
            <a:pPr>
              <a:lnSpc>
                <a:spcPct val="100000"/>
              </a:lnSpc>
              <a:spcBef>
                <a:spcPct val="0"/>
              </a:spcBef>
              <a:buFontTx/>
              <a:buNone/>
            </a:pPr>
            <a:r>
              <a:rPr lang="en-GB" altLang="en-US" sz="1600" dirty="0">
                <a:solidFill>
                  <a:schemeClr val="tx1"/>
                </a:solidFill>
                <a:ea typeface="Twinkl" pitchFamily="50" charset="0"/>
              </a:rPr>
              <a:t>We can use long multiplication when we are multiplying a decimal number by a </a:t>
            </a:r>
            <a:r>
              <a:rPr lang="en-GB" altLang="en-US" sz="1600" b="1" dirty="0">
                <a:solidFill>
                  <a:schemeClr val="accent6"/>
                </a:solidFill>
                <a:ea typeface="Twinkl" pitchFamily="50" charset="0"/>
              </a:rPr>
              <a:t>two-digit number </a:t>
            </a:r>
            <a:r>
              <a:rPr lang="en-GB" altLang="en-US" sz="1600" dirty="0">
                <a:solidFill>
                  <a:schemeClr val="tx1"/>
                </a:solidFill>
                <a:ea typeface="Twinkl" pitchFamily="50" charset="0"/>
              </a:rPr>
              <a:t>or </a:t>
            </a:r>
            <a:r>
              <a:rPr lang="en-GB" altLang="en-US" sz="1600" b="1" dirty="0">
                <a:solidFill>
                  <a:schemeClr val="accent6"/>
                </a:solidFill>
                <a:ea typeface="Twinkl" pitchFamily="50" charset="0"/>
              </a:rPr>
              <a:t>larger</a:t>
            </a:r>
            <a:r>
              <a:rPr lang="en-GB" altLang="en-US" sz="1600" dirty="0">
                <a:solidFill>
                  <a:schemeClr val="tx1"/>
                </a:solidFill>
                <a:ea typeface="Twinkl" pitchFamily="50" charset="0"/>
              </a:rPr>
              <a:t>.</a:t>
            </a:r>
          </a:p>
        </p:txBody>
      </p:sp>
      <p:sp>
        <p:nvSpPr>
          <p:cNvPr id="12" name="Rectangle 1">
            <a:extLst>
              <a:ext uri="{FF2B5EF4-FFF2-40B4-BE49-F238E27FC236}">
                <a16:creationId xmlns:a16="http://schemas.microsoft.com/office/drawing/2014/main" id="{FE9B366F-51D9-4DBB-9917-46A9CDE23238}"/>
              </a:ext>
            </a:extLst>
          </p:cNvPr>
          <p:cNvSpPr>
            <a:spLocks noChangeArrowheads="1"/>
          </p:cNvSpPr>
          <p:nvPr/>
        </p:nvSpPr>
        <p:spPr bwMode="auto">
          <a:xfrm>
            <a:off x="784225" y="3038069"/>
            <a:ext cx="528227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50" charset="0"/>
                <a:ea typeface="Sassoon Infant Rg" panose="02000503030000020003" charset="0"/>
                <a:cs typeface="Twinkl"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50" charset="0"/>
                <a:ea typeface="Sassoon Infant Rg" panose="02000503030000020003" charset="0"/>
                <a:cs typeface="Twinkl"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9pPr>
          </a:lstStyle>
          <a:p>
            <a:pPr>
              <a:lnSpc>
                <a:spcPct val="100000"/>
              </a:lnSpc>
              <a:spcBef>
                <a:spcPct val="0"/>
              </a:spcBef>
              <a:buFontTx/>
              <a:buNone/>
            </a:pPr>
            <a:r>
              <a:rPr lang="en-GB" altLang="en-US" sz="1600" dirty="0">
                <a:solidFill>
                  <a:schemeClr val="tx1"/>
                </a:solidFill>
              </a:rPr>
              <a:t>Starting at the right-hand side, multiply each digit in the decimal number by the ones digit, </a:t>
            </a:r>
            <a:r>
              <a:rPr lang="en-GB" sz="1600" dirty="0"/>
              <a:t>regrouping and placing into the next column if necessary</a:t>
            </a:r>
            <a:r>
              <a:rPr lang="en-GB" altLang="en-US" sz="1600" dirty="0">
                <a:solidFill>
                  <a:schemeClr val="tx1"/>
                </a:solidFill>
              </a:rPr>
              <a:t>. Strike the regrouped numbers once you have your first answer so that you don’t confuse any new regroupings.</a:t>
            </a:r>
          </a:p>
        </p:txBody>
      </p:sp>
      <p:sp>
        <p:nvSpPr>
          <p:cNvPr id="8" name="Pentagon 12">
            <a:extLst>
              <a:ext uri="{FF2B5EF4-FFF2-40B4-BE49-F238E27FC236}">
                <a16:creationId xmlns:a16="http://schemas.microsoft.com/office/drawing/2014/main" id="{81476A7B-076C-49A9-BF9B-8C4E92AFD1A7}"/>
              </a:ext>
            </a:extLst>
          </p:cNvPr>
          <p:cNvSpPr/>
          <p:nvPr/>
        </p:nvSpPr>
        <p:spPr>
          <a:xfrm flipH="1">
            <a:off x="3746090" y="765175"/>
            <a:ext cx="4951382"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Multiply one-digit numbers with up to two decimal places by whole numbers</a:t>
            </a:r>
          </a:p>
        </p:txBody>
      </p:sp>
      <p:sp>
        <p:nvSpPr>
          <p:cNvPr id="9"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Revise</a:t>
            </a:r>
          </a:p>
        </p:txBody>
      </p:sp>
      <p:sp>
        <p:nvSpPr>
          <p:cNvPr id="2" name="Rectangle 1"/>
          <p:cNvSpPr/>
          <p:nvPr/>
        </p:nvSpPr>
        <p:spPr>
          <a:xfrm>
            <a:off x="792162" y="2437717"/>
            <a:ext cx="5411993" cy="584775"/>
          </a:xfrm>
          <a:prstGeom prst="rect">
            <a:avLst/>
          </a:prstGeom>
        </p:spPr>
        <p:txBody>
          <a:bodyPr wrap="square">
            <a:spAutoFit/>
          </a:bodyPr>
          <a:lstStyle/>
          <a:p>
            <a:pPr>
              <a:lnSpc>
                <a:spcPct val="100000"/>
              </a:lnSpc>
              <a:spcBef>
                <a:spcPct val="0"/>
              </a:spcBef>
              <a:buNone/>
            </a:pPr>
            <a:r>
              <a:rPr lang="en-GB" altLang="en-US" sz="1600" dirty="0">
                <a:latin typeface="Twinkl" pitchFamily="50" charset="0"/>
              </a:rPr>
              <a:t>Position the decimal number above the two-digit number. Make sure that the place value columns are correct.</a:t>
            </a:r>
          </a:p>
        </p:txBody>
      </p:sp>
      <p:sp>
        <p:nvSpPr>
          <p:cNvPr id="11" name="Rectangle 1">
            <a:extLst>
              <a:ext uri="{FF2B5EF4-FFF2-40B4-BE49-F238E27FC236}">
                <a16:creationId xmlns:a16="http://schemas.microsoft.com/office/drawing/2014/main" id="{FE9B366F-51D9-4DBB-9917-46A9CDE23238}"/>
              </a:ext>
            </a:extLst>
          </p:cNvPr>
          <p:cNvSpPr>
            <a:spLocks noChangeArrowheads="1"/>
          </p:cNvSpPr>
          <p:nvPr/>
        </p:nvSpPr>
        <p:spPr bwMode="auto">
          <a:xfrm>
            <a:off x="784225" y="4377085"/>
            <a:ext cx="521345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50" charset="0"/>
                <a:ea typeface="Sassoon Infant Rg" panose="02000503030000020003" charset="0"/>
                <a:cs typeface="Twinkl"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50" charset="0"/>
                <a:ea typeface="Sassoon Infant Rg" panose="02000503030000020003" charset="0"/>
                <a:cs typeface="Twinkl"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9pPr>
          </a:lstStyle>
          <a:p>
            <a:pPr>
              <a:buNone/>
            </a:pPr>
            <a:r>
              <a:rPr lang="en-GB" altLang="en-US" sz="1600" dirty="0"/>
              <a:t>Place a zero in the furthest right-hand column on the next row down to show we are now going to multiply by a power of ten.</a:t>
            </a:r>
          </a:p>
        </p:txBody>
      </p:sp>
      <p:sp>
        <p:nvSpPr>
          <p:cNvPr id="15" name="Rectangle 1">
            <a:extLst>
              <a:ext uri="{FF2B5EF4-FFF2-40B4-BE49-F238E27FC236}">
                <a16:creationId xmlns:a16="http://schemas.microsoft.com/office/drawing/2014/main" id="{FE9B366F-51D9-4DBB-9917-46A9CDE23238}"/>
              </a:ext>
            </a:extLst>
          </p:cNvPr>
          <p:cNvSpPr>
            <a:spLocks noChangeArrowheads="1"/>
          </p:cNvSpPr>
          <p:nvPr/>
        </p:nvSpPr>
        <p:spPr bwMode="auto">
          <a:xfrm>
            <a:off x="784224" y="5149792"/>
            <a:ext cx="779338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50" charset="0"/>
                <a:ea typeface="Sassoon Infant Rg" panose="02000503030000020003" charset="0"/>
                <a:cs typeface="Twinkl"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50" charset="0"/>
                <a:ea typeface="Sassoon Infant Rg" panose="02000503030000020003" charset="0"/>
                <a:cs typeface="Twinkl"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9pPr>
          </a:lstStyle>
          <a:p>
            <a:pPr>
              <a:buNone/>
            </a:pPr>
            <a:r>
              <a:rPr lang="en-GB" altLang="en-US" sz="1600" dirty="0"/>
              <a:t>Starting at the right-hand side multiply each digit in the decimal number by the tens digit, </a:t>
            </a:r>
            <a:r>
              <a:rPr lang="en-GB" sz="1600" dirty="0"/>
              <a:t>regrouping and placing into the next column if necessary</a:t>
            </a:r>
            <a:r>
              <a:rPr lang="en-GB" altLang="en-US" sz="1600" dirty="0"/>
              <a:t>. </a:t>
            </a:r>
          </a:p>
        </p:txBody>
      </p:sp>
      <p:sp>
        <p:nvSpPr>
          <p:cNvPr id="13" name="Rectangle 1">
            <a:extLst>
              <a:ext uri="{FF2B5EF4-FFF2-40B4-BE49-F238E27FC236}">
                <a16:creationId xmlns:a16="http://schemas.microsoft.com/office/drawing/2014/main" id="{FE9B366F-51D9-4DBB-9917-46A9CDE23238}"/>
              </a:ext>
            </a:extLst>
          </p:cNvPr>
          <p:cNvSpPr>
            <a:spLocks noChangeArrowheads="1"/>
          </p:cNvSpPr>
          <p:nvPr/>
        </p:nvSpPr>
        <p:spPr bwMode="auto">
          <a:xfrm>
            <a:off x="784224" y="5700901"/>
            <a:ext cx="79132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50" charset="0"/>
                <a:ea typeface="Sassoon Infant Rg" panose="02000503030000020003" charset="0"/>
                <a:cs typeface="Twinkl"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50" charset="0"/>
                <a:ea typeface="Sassoon Infant Rg" panose="02000503030000020003" charset="0"/>
                <a:cs typeface="Twinkl"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9pPr>
          </a:lstStyle>
          <a:p>
            <a:pPr>
              <a:lnSpc>
                <a:spcPct val="100000"/>
              </a:lnSpc>
              <a:spcBef>
                <a:spcPct val="0"/>
              </a:spcBef>
              <a:buFontTx/>
              <a:buNone/>
            </a:pPr>
            <a:r>
              <a:rPr lang="en-GB" altLang="en-US" sz="1600" dirty="0">
                <a:solidFill>
                  <a:schemeClr val="tx1"/>
                </a:solidFill>
              </a:rPr>
              <a:t>Finally, add the digits in each column using column addition to find the answer. </a:t>
            </a:r>
          </a:p>
        </p:txBody>
      </p:sp>
      <p:graphicFrame>
        <p:nvGraphicFramePr>
          <p:cNvPr id="14" name="Table 13">
            <a:extLst>
              <a:ext uri="{FF2B5EF4-FFF2-40B4-BE49-F238E27FC236}">
                <a16:creationId xmlns:a16="http://schemas.microsoft.com/office/drawing/2014/main" id="{EE447D6D-418B-49BE-9ADB-D9F6795916F9}"/>
              </a:ext>
            </a:extLst>
          </p:cNvPr>
          <p:cNvGraphicFramePr>
            <a:graphicFrameLocks noGrp="1"/>
          </p:cNvGraphicFramePr>
          <p:nvPr>
            <p:extLst>
              <p:ext uri="{D42A27DB-BD31-4B8C-83A1-F6EECF244321}">
                <p14:modId xmlns:p14="http://schemas.microsoft.com/office/powerpoint/2010/main" val="2857306553"/>
              </p:ext>
            </p:extLst>
          </p:nvPr>
        </p:nvGraphicFramePr>
        <p:xfrm>
          <a:off x="6233318" y="2434245"/>
          <a:ext cx="2197895" cy="2443453"/>
        </p:xfrm>
        <a:graphic>
          <a:graphicData uri="http://schemas.openxmlformats.org/drawingml/2006/table">
            <a:tbl>
              <a:tblPr firstRow="1" bandRow="1">
                <a:tableStyleId>{5C22544A-7EE6-4342-B048-85BDC9FD1C3A}</a:tableStyleId>
              </a:tblPr>
              <a:tblGrid>
                <a:gridCol w="294736">
                  <a:extLst>
                    <a:ext uri="{9D8B030D-6E8A-4147-A177-3AD203B41FA5}">
                      <a16:colId xmlns:a16="http://schemas.microsoft.com/office/drawing/2014/main" val="3605573954"/>
                    </a:ext>
                  </a:extLst>
                </a:gridCol>
                <a:gridCol w="304245">
                  <a:extLst>
                    <a:ext uri="{9D8B030D-6E8A-4147-A177-3AD203B41FA5}">
                      <a16:colId xmlns:a16="http://schemas.microsoft.com/office/drawing/2014/main" val="1531001938"/>
                    </a:ext>
                  </a:extLst>
                </a:gridCol>
                <a:gridCol w="280177">
                  <a:extLst>
                    <a:ext uri="{9D8B030D-6E8A-4147-A177-3AD203B41FA5}">
                      <a16:colId xmlns:a16="http://schemas.microsoft.com/office/drawing/2014/main" val="2781699038"/>
                    </a:ext>
                  </a:extLst>
                </a:gridCol>
                <a:gridCol w="439579">
                  <a:extLst>
                    <a:ext uri="{9D8B030D-6E8A-4147-A177-3AD203B41FA5}">
                      <a16:colId xmlns:a16="http://schemas.microsoft.com/office/drawing/2014/main" val="20000"/>
                    </a:ext>
                  </a:extLst>
                </a:gridCol>
                <a:gridCol w="439579">
                  <a:extLst>
                    <a:ext uri="{9D8B030D-6E8A-4147-A177-3AD203B41FA5}">
                      <a16:colId xmlns:a16="http://schemas.microsoft.com/office/drawing/2014/main" val="20001"/>
                    </a:ext>
                  </a:extLst>
                </a:gridCol>
                <a:gridCol w="439579">
                  <a:extLst>
                    <a:ext uri="{9D8B030D-6E8A-4147-A177-3AD203B41FA5}">
                      <a16:colId xmlns:a16="http://schemas.microsoft.com/office/drawing/2014/main" val="20002"/>
                    </a:ext>
                  </a:extLst>
                </a:gridCol>
              </a:tblGrid>
              <a:tr h="161661">
                <a:tc>
                  <a:txBody>
                    <a:bodyPr/>
                    <a:lstStyle/>
                    <a:p>
                      <a:pPr algn="ctr"/>
                      <a:endParaRPr lang="en-GB" sz="1800" b="1" dirty="0">
                        <a:solidFill>
                          <a:sysClr val="windowText" lastClr="000000"/>
                        </a:solidFill>
                        <a:latin typeface="Twinkl" pitchFamily="50" charset="0"/>
                      </a:endParaRPr>
                    </a:p>
                  </a:txBody>
                  <a:tcPr marL="47721" marR="47721" marT="23832" marB="23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baseline="-25000" dirty="0">
                          <a:solidFill>
                            <a:srgbClr val="ED7F4D"/>
                          </a:solidFill>
                          <a:latin typeface="Twinkl" pitchFamily="50" charset="0"/>
                        </a:rPr>
                        <a:t>2</a:t>
                      </a:r>
                    </a:p>
                    <a:p>
                      <a:pPr algn="ctr"/>
                      <a:endParaRPr lang="en-GB" sz="1800" b="1" dirty="0">
                        <a:solidFill>
                          <a:sysClr val="windowText" lastClr="000000"/>
                        </a:solidFill>
                        <a:latin typeface="Twinkl" pitchFamily="50" charset="0"/>
                      </a:endParaRPr>
                    </a:p>
                  </a:txBody>
                  <a:tcPr marL="47721" marR="47721" marT="23832" marB="23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800" b="0" baseline="-25000" dirty="0">
                        <a:solidFill>
                          <a:srgbClr val="ED7F4D"/>
                        </a:solidFill>
                        <a:latin typeface="Twinkl" pitchFamily="50"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800" b="0" baseline="-25000" dirty="0">
                          <a:solidFill>
                            <a:srgbClr val="ED7F4D"/>
                          </a:solidFill>
                          <a:latin typeface="Twinkl" pitchFamily="50" charset="0"/>
                        </a:rPr>
                        <a:t>4</a:t>
                      </a:r>
                      <a:endParaRPr lang="en-GB" dirty="0"/>
                    </a:p>
                  </a:txBody>
                  <a:tcPr marL="47721" marR="47721" marT="23832" marB="23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baseline="-25000" dirty="0">
                          <a:solidFill>
                            <a:srgbClr val="ED7F4D"/>
                          </a:solidFill>
                          <a:latin typeface="Twinkl" pitchFamily="50" charset="0"/>
                        </a:rPr>
                        <a:t>2</a:t>
                      </a:r>
                    </a:p>
                    <a:p>
                      <a:pPr algn="ctr"/>
                      <a:r>
                        <a:rPr lang="en-GB" sz="1800" b="0" baseline="-25000" dirty="0">
                          <a:solidFill>
                            <a:srgbClr val="ED7F4D"/>
                          </a:solidFill>
                          <a:latin typeface="Twinkl" pitchFamily="50" charset="0"/>
                        </a:rPr>
                        <a:t>1</a:t>
                      </a:r>
                      <a:endParaRPr lang="en-GB" sz="1800" b="0" dirty="0">
                        <a:solidFill>
                          <a:schemeClr val="tx1"/>
                        </a:solidFill>
                        <a:latin typeface="Twinkl" pitchFamily="50" charset="0"/>
                      </a:endParaRPr>
                    </a:p>
                  </a:txBody>
                  <a:tcPr marL="47721" marR="47721" marT="23832" marB="23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0" baseline="-25000" dirty="0">
                        <a:solidFill>
                          <a:srgbClr val="ED7F4D"/>
                        </a:solidFill>
                        <a:latin typeface="Twinkl" pitchFamily="50" charset="0"/>
                      </a:endParaRPr>
                    </a:p>
                    <a:p>
                      <a:pPr algn="ctr"/>
                      <a:r>
                        <a:rPr lang="en-GB" sz="1800" b="0" baseline="-25000" dirty="0">
                          <a:solidFill>
                            <a:srgbClr val="ED7F4D"/>
                          </a:solidFill>
                          <a:latin typeface="Twinkl" pitchFamily="50" charset="0"/>
                        </a:rPr>
                        <a:t>4</a:t>
                      </a:r>
                      <a:endParaRPr lang="en-GB" dirty="0"/>
                    </a:p>
                  </a:txBody>
                  <a:tcPr marL="47721" marR="47721" marT="23832" marB="23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marL="47721" marR="47721" marT="23832" marB="23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61661">
                <a:tc>
                  <a:txBody>
                    <a:bodyPr/>
                    <a:lstStyle/>
                    <a:p>
                      <a:pPr algn="ctr"/>
                      <a:endParaRPr lang="en-GB" sz="1800" b="1" dirty="0">
                        <a:solidFill>
                          <a:sysClr val="windowText" lastClr="000000"/>
                        </a:solidFill>
                        <a:latin typeface="Twinkl" pitchFamily="50" charset="0"/>
                      </a:endParaRPr>
                    </a:p>
                  </a:txBody>
                  <a:tcPr marL="47721" marR="47721" marT="23832" marB="23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1" dirty="0">
                        <a:solidFill>
                          <a:sysClr val="windowText" lastClr="000000"/>
                        </a:solidFill>
                        <a:latin typeface="Twinkl" pitchFamily="50" charset="0"/>
                      </a:endParaRPr>
                    </a:p>
                  </a:txBody>
                  <a:tcPr marL="47721" marR="47721" marT="23832" marB="23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1" dirty="0">
                        <a:solidFill>
                          <a:sysClr val="windowText" lastClr="000000"/>
                        </a:solidFill>
                        <a:latin typeface="Twinkl" pitchFamily="50" charset="0"/>
                      </a:endParaRPr>
                    </a:p>
                  </a:txBody>
                  <a:tcPr marL="47721" marR="47721" marT="23832" marB="23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Twinkl" pitchFamily="50" charset="0"/>
                        </a:rPr>
                        <a:t>7</a:t>
                      </a:r>
                    </a:p>
                  </a:txBody>
                  <a:tcPr marL="47721" marR="47721" marT="23832" marB="23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dirty="0">
                          <a:solidFill>
                            <a:schemeClr val="tx1"/>
                          </a:solidFill>
                          <a:latin typeface="Twinkl" pitchFamily="50" charset="0"/>
                        </a:rPr>
                        <a:t>2</a:t>
                      </a:r>
                    </a:p>
                  </a:txBody>
                  <a:tcPr marL="47721" marR="47721" marT="23832" marB="23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dirty="0">
                          <a:solidFill>
                            <a:schemeClr val="tx1"/>
                          </a:solidFill>
                          <a:latin typeface="Twinkl" pitchFamily="50" charset="0"/>
                        </a:rPr>
                        <a:t>8</a:t>
                      </a:r>
                    </a:p>
                  </a:txBody>
                  <a:tcPr marL="47721" marR="47721" marT="23832" marB="23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4669292"/>
                  </a:ext>
                </a:extLst>
              </a:tr>
              <a:tr h="3233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a:solidFill>
                            <a:sysClr val="windowText" lastClr="000000"/>
                          </a:solidFill>
                          <a:latin typeface="Twinkl" pitchFamily="50" charset="0"/>
                        </a:rPr>
                        <a:t>×</a:t>
                      </a:r>
                    </a:p>
                  </a:txBody>
                  <a:tcPr marL="47721" marR="47721" marT="23832" marB="23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1" dirty="0">
                        <a:solidFill>
                          <a:sysClr val="windowText" lastClr="000000"/>
                        </a:solidFill>
                        <a:latin typeface="Twinkl" pitchFamily="50" charset="0"/>
                      </a:endParaRPr>
                    </a:p>
                  </a:txBody>
                  <a:tcPr marL="47721" marR="47721" marT="23832" marB="23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dirty="0">
                          <a:solidFill>
                            <a:sysClr val="windowText" lastClr="000000"/>
                          </a:solidFill>
                          <a:latin typeface="Twinkl" pitchFamily="50" charset="0"/>
                        </a:rPr>
                        <a:t>3</a:t>
                      </a:r>
                    </a:p>
                  </a:txBody>
                  <a:tcPr marL="47721" marR="47721" marT="23832" marB="23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dirty="0">
                          <a:solidFill>
                            <a:sysClr val="windowText" lastClr="000000"/>
                          </a:solidFill>
                          <a:latin typeface="Twinkl" pitchFamily="50" charset="0"/>
                        </a:rPr>
                        <a:t>6</a:t>
                      </a:r>
                    </a:p>
                  </a:txBody>
                  <a:tcPr marL="47721" marR="47721" marT="23832" marB="23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marL="47721" marR="47721" marT="23832" marB="23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marL="47721" marR="47721" marT="23832" marB="23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23321">
                <a:tc>
                  <a:txBody>
                    <a:bodyPr/>
                    <a:lstStyle/>
                    <a:p>
                      <a:pPr algn="ctr"/>
                      <a:endParaRPr lang="en-GB" sz="1800" b="0" baseline="-25000" dirty="0">
                        <a:solidFill>
                          <a:srgbClr val="ED7F4D"/>
                        </a:solidFill>
                        <a:latin typeface="Twinkl" pitchFamily="50" charset="0"/>
                      </a:endParaRPr>
                    </a:p>
                  </a:txBody>
                  <a:tcPr marL="47721" marR="47721" marT="23832" marB="23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0" baseline="-25000" dirty="0">
                        <a:solidFill>
                          <a:srgbClr val="ED7F4D"/>
                        </a:solidFill>
                        <a:latin typeface="Twinkl" pitchFamily="50" charset="0"/>
                      </a:endParaRPr>
                    </a:p>
                  </a:txBody>
                  <a:tcPr marL="47721" marR="47721" marT="23832" marB="23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baseline="0">
                          <a:solidFill>
                            <a:srgbClr val="ED7F4D"/>
                          </a:solidFill>
                          <a:latin typeface="Twinkl" pitchFamily="50" charset="0"/>
                        </a:rPr>
                        <a:t>4</a:t>
                      </a:r>
                      <a:endParaRPr lang="en-GB" sz="1800" b="0" baseline="0" dirty="0">
                        <a:solidFill>
                          <a:srgbClr val="ED7F4D"/>
                        </a:solidFill>
                        <a:latin typeface="Twinkl" pitchFamily="50" charset="0"/>
                      </a:endParaRPr>
                    </a:p>
                  </a:txBody>
                  <a:tcPr marL="47721" marR="47721" marT="23832" marB="23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dirty="0">
                          <a:solidFill>
                            <a:srgbClr val="ED7F4D"/>
                          </a:solidFill>
                          <a:latin typeface="Twinkl" pitchFamily="50" charset="0"/>
                        </a:rPr>
                        <a:t>3</a:t>
                      </a:r>
                      <a:endParaRPr lang="en-GB" sz="1800" b="0" baseline="-25000" dirty="0">
                        <a:solidFill>
                          <a:srgbClr val="ED7F4D"/>
                        </a:solidFill>
                        <a:latin typeface="Twinkl" pitchFamily="50" charset="0"/>
                      </a:endParaRPr>
                    </a:p>
                  </a:txBody>
                  <a:tcPr marL="47721" marR="47721" marT="23832" marB="23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dirty="0">
                          <a:solidFill>
                            <a:srgbClr val="ED7F4D"/>
                          </a:solidFill>
                          <a:latin typeface="Twinkl" pitchFamily="50" charset="0"/>
                        </a:rPr>
                        <a:t>6</a:t>
                      </a:r>
                      <a:endParaRPr lang="en-GB" sz="1800" b="0" baseline="-25000" dirty="0">
                        <a:solidFill>
                          <a:srgbClr val="ED7F4D"/>
                        </a:solidFill>
                        <a:latin typeface="Twinkl" pitchFamily="50" charset="0"/>
                      </a:endParaRPr>
                    </a:p>
                  </a:txBody>
                  <a:tcPr marL="47721" marR="47721" marT="23832" marB="23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a:solidFill>
                            <a:srgbClr val="ED7F4D"/>
                          </a:solidFill>
                          <a:latin typeface="Twinkl" pitchFamily="50" charset="0"/>
                        </a:rPr>
                        <a:t>8</a:t>
                      </a:r>
                      <a:endParaRPr lang="en-GB" sz="1800" b="0" dirty="0">
                        <a:solidFill>
                          <a:srgbClr val="ED7F4D"/>
                        </a:solidFill>
                        <a:latin typeface="Twinkl" pitchFamily="50" charset="0"/>
                      </a:endParaRPr>
                    </a:p>
                  </a:txBody>
                  <a:tcPr marL="47721" marR="47721" marT="23832" marB="23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23321">
                <a:tc>
                  <a:txBody>
                    <a:bodyPr/>
                    <a:lstStyle/>
                    <a:p>
                      <a:pPr algn="ctr"/>
                      <a:endParaRPr lang="en-GB" sz="1800" b="0" dirty="0">
                        <a:solidFill>
                          <a:srgbClr val="ED7F4D"/>
                        </a:solidFill>
                        <a:latin typeface="Twinkl" pitchFamily="50" charset="0"/>
                      </a:endParaRPr>
                    </a:p>
                  </a:txBody>
                  <a:tcPr marL="47721" marR="47721" marT="23832" marB="23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dirty="0">
                          <a:solidFill>
                            <a:srgbClr val="ED7F4D"/>
                          </a:solidFill>
                          <a:latin typeface="Twinkl" pitchFamily="50" charset="0"/>
                        </a:rPr>
                        <a:t>2</a:t>
                      </a:r>
                    </a:p>
                  </a:txBody>
                  <a:tcPr marL="47721" marR="47721" marT="23832" marB="23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a:solidFill>
                            <a:srgbClr val="ED7F4D"/>
                          </a:solidFill>
                          <a:latin typeface="Twinkl" pitchFamily="50" charset="0"/>
                        </a:rPr>
                        <a:t>1</a:t>
                      </a:r>
                      <a:endParaRPr lang="en-GB" sz="1800" b="0" baseline="-25000" dirty="0">
                        <a:solidFill>
                          <a:srgbClr val="ED7F4D"/>
                        </a:solidFill>
                        <a:latin typeface="Twinkl" pitchFamily="50" charset="0"/>
                      </a:endParaRPr>
                    </a:p>
                  </a:txBody>
                  <a:tcPr marL="47721" marR="47721" marT="23832" marB="23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dirty="0">
                          <a:solidFill>
                            <a:srgbClr val="ED7F4D"/>
                          </a:solidFill>
                          <a:latin typeface="Twinkl" pitchFamily="50" charset="0"/>
                        </a:rPr>
                        <a:t>8</a:t>
                      </a:r>
                      <a:endParaRPr lang="en-GB" sz="1800" b="0" baseline="-25000" dirty="0">
                        <a:solidFill>
                          <a:srgbClr val="ED7F4D"/>
                        </a:solidFill>
                        <a:latin typeface="Twinkl" pitchFamily="50" charset="0"/>
                      </a:endParaRPr>
                    </a:p>
                  </a:txBody>
                  <a:tcPr marL="47721" marR="47721" marT="23832" marB="23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a:solidFill>
                            <a:srgbClr val="ED7F4D"/>
                          </a:solidFill>
                          <a:latin typeface="Twinkl" pitchFamily="50" charset="0"/>
                        </a:rPr>
                        <a:t>4</a:t>
                      </a:r>
                      <a:endParaRPr lang="en-GB" sz="1800" b="0" dirty="0">
                        <a:solidFill>
                          <a:srgbClr val="ED7F4D"/>
                        </a:solidFill>
                        <a:latin typeface="Twinkl" pitchFamily="50" charset="0"/>
                      </a:endParaRPr>
                    </a:p>
                  </a:txBody>
                  <a:tcPr marL="47721" marR="47721" marT="23832" marB="23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a:solidFill>
                            <a:srgbClr val="ED7F4D"/>
                          </a:solidFill>
                          <a:latin typeface="Twinkl" pitchFamily="50" charset="0"/>
                        </a:rPr>
                        <a:t>0</a:t>
                      </a:r>
                      <a:endParaRPr lang="en-GB" sz="1800" b="0" dirty="0">
                        <a:solidFill>
                          <a:srgbClr val="ED7F4D"/>
                        </a:solidFill>
                        <a:latin typeface="Twinkl" pitchFamily="50" charset="0"/>
                      </a:endParaRPr>
                    </a:p>
                  </a:txBody>
                  <a:tcPr marL="47721" marR="47721" marT="23832" marB="23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0950165"/>
                  </a:ext>
                </a:extLst>
              </a:tr>
              <a:tr h="323321">
                <a:tc>
                  <a:txBody>
                    <a:bodyPr/>
                    <a:lstStyle/>
                    <a:p>
                      <a:pPr algn="ctr"/>
                      <a:endParaRPr lang="en-GB" sz="1800" b="1" baseline="0" dirty="0">
                        <a:solidFill>
                          <a:srgbClr val="ED7F4D"/>
                        </a:solidFill>
                        <a:latin typeface="Twinkl" pitchFamily="50" charset="0"/>
                      </a:endParaRPr>
                    </a:p>
                  </a:txBody>
                  <a:tcPr marL="47721" marR="47721" marT="23832" marB="23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baseline="0" dirty="0">
                          <a:solidFill>
                            <a:srgbClr val="ED7F4D"/>
                          </a:solidFill>
                          <a:latin typeface="Twinkl" pitchFamily="50" charset="0"/>
                        </a:rPr>
                        <a:t>2</a:t>
                      </a:r>
                    </a:p>
                  </a:txBody>
                  <a:tcPr marL="47721" marR="47721" marT="23832" marB="23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baseline="0">
                          <a:solidFill>
                            <a:srgbClr val="ED7F4D"/>
                          </a:solidFill>
                          <a:latin typeface="Twinkl" pitchFamily="50" charset="0"/>
                        </a:rPr>
                        <a:t>6</a:t>
                      </a:r>
                      <a:endParaRPr lang="en-GB" sz="1800" b="1" baseline="0" dirty="0">
                        <a:solidFill>
                          <a:srgbClr val="ED7F4D"/>
                        </a:solidFill>
                        <a:latin typeface="Twinkl" pitchFamily="50" charset="0"/>
                      </a:endParaRPr>
                    </a:p>
                  </a:txBody>
                  <a:tcPr marL="47721" marR="47721" marT="23832" marB="23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baseline="0">
                          <a:solidFill>
                            <a:srgbClr val="ED7F4D"/>
                          </a:solidFill>
                          <a:latin typeface="Twinkl" pitchFamily="50" charset="0"/>
                        </a:rPr>
                        <a:t>2</a:t>
                      </a:r>
                      <a:endParaRPr lang="en-GB" sz="1800" b="1" baseline="0" dirty="0">
                        <a:solidFill>
                          <a:srgbClr val="ED7F4D"/>
                        </a:solidFill>
                        <a:latin typeface="Twinkl" pitchFamily="50" charset="0"/>
                      </a:endParaRPr>
                    </a:p>
                  </a:txBody>
                  <a:tcPr marL="47721" marR="47721" marT="23832" marB="23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baseline="0">
                          <a:solidFill>
                            <a:srgbClr val="ED7F4D"/>
                          </a:solidFill>
                          <a:latin typeface="Twinkl" pitchFamily="50" charset="0"/>
                        </a:rPr>
                        <a:t>0</a:t>
                      </a:r>
                      <a:endParaRPr lang="en-GB" sz="1800" b="1" baseline="0" dirty="0">
                        <a:solidFill>
                          <a:srgbClr val="ED7F4D"/>
                        </a:solidFill>
                        <a:latin typeface="Twinkl" pitchFamily="50" charset="0"/>
                      </a:endParaRPr>
                    </a:p>
                  </a:txBody>
                  <a:tcPr marL="47721" marR="47721" marT="23832" marB="23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baseline="0">
                          <a:solidFill>
                            <a:srgbClr val="ED7F4D"/>
                          </a:solidFill>
                          <a:latin typeface="Twinkl" pitchFamily="50" charset="0"/>
                        </a:rPr>
                        <a:t>8</a:t>
                      </a:r>
                      <a:endParaRPr lang="en-GB" sz="1800" b="1" baseline="0" dirty="0">
                        <a:solidFill>
                          <a:srgbClr val="ED7F4D"/>
                        </a:solidFill>
                        <a:latin typeface="Twinkl" pitchFamily="50" charset="0"/>
                      </a:endParaRPr>
                    </a:p>
                  </a:txBody>
                  <a:tcPr marL="47721" marR="47721" marT="23832" marB="23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23321">
                <a:tc>
                  <a:txBody>
                    <a:bodyPr/>
                    <a:lstStyle/>
                    <a:p>
                      <a:pPr algn="ctr"/>
                      <a:endParaRPr lang="en-GB" sz="700" dirty="0">
                        <a:solidFill>
                          <a:srgbClr val="00B050"/>
                        </a:solidFill>
                        <a:latin typeface="Twinkl" pitchFamily="50" charset="0"/>
                      </a:endParaRPr>
                    </a:p>
                  </a:txBody>
                  <a:tcPr marL="47721" marR="47721" marT="23832" marB="238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700" dirty="0">
                        <a:solidFill>
                          <a:srgbClr val="00B050"/>
                        </a:solidFill>
                        <a:latin typeface="Twinkl" pitchFamily="50" charset="0"/>
                      </a:endParaRPr>
                    </a:p>
                  </a:txBody>
                  <a:tcPr marL="47721" marR="47721" marT="23832" marB="238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a:solidFill>
                            <a:srgbClr val="ED7F4D"/>
                          </a:solidFill>
                          <a:latin typeface="Twinkl" pitchFamily="50" charset="0"/>
                        </a:rPr>
                        <a:t>1</a:t>
                      </a:r>
                      <a:endParaRPr lang="en-GB" sz="1100" dirty="0">
                        <a:solidFill>
                          <a:srgbClr val="ED7F4D"/>
                        </a:solidFill>
                        <a:latin typeface="Twinkl" pitchFamily="50" charset="0"/>
                      </a:endParaRPr>
                    </a:p>
                  </a:txBody>
                  <a:tcPr marL="47721" marR="47721" marT="23832" marB="238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dirty="0">
                          <a:solidFill>
                            <a:srgbClr val="ED7F4D"/>
                          </a:solidFill>
                          <a:latin typeface="Twinkl" pitchFamily="50" charset="0"/>
                        </a:rPr>
                        <a:t>1</a:t>
                      </a:r>
                    </a:p>
                  </a:txBody>
                  <a:tcPr marL="47721" marR="47721" marT="23832" marB="238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700" dirty="0">
                        <a:solidFill>
                          <a:srgbClr val="00B050"/>
                        </a:solidFill>
                        <a:latin typeface="Twinkl" pitchFamily="50" charset="0"/>
                      </a:endParaRPr>
                    </a:p>
                  </a:txBody>
                  <a:tcPr marL="47721" marR="47721" marT="23832" marB="238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700" b="1" dirty="0">
                        <a:solidFill>
                          <a:srgbClr val="00B050"/>
                        </a:solidFill>
                        <a:latin typeface="Twinkl" pitchFamily="50" charset="0"/>
                      </a:endParaRPr>
                    </a:p>
                  </a:txBody>
                  <a:tcPr marL="47721" marR="47721" marT="23832" marB="238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8976144"/>
                  </a:ext>
                </a:extLst>
              </a:tr>
            </a:tbl>
          </a:graphicData>
        </a:graphic>
      </p:graphicFrame>
      <p:sp>
        <p:nvSpPr>
          <p:cNvPr id="19" name="Oval 18">
            <a:extLst>
              <a:ext uri="{FF2B5EF4-FFF2-40B4-BE49-F238E27FC236}">
                <a16:creationId xmlns:a16="http://schemas.microsoft.com/office/drawing/2014/main" id="{1AA16F80-C402-46F7-817A-55BC827F3B8B}"/>
              </a:ext>
            </a:extLst>
          </p:cNvPr>
          <p:cNvSpPr/>
          <p:nvPr/>
        </p:nvSpPr>
        <p:spPr>
          <a:xfrm>
            <a:off x="7517897" y="3158001"/>
            <a:ext cx="60960" cy="609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FD1E1305-AC30-446F-9A92-B211991F8A93}"/>
              </a:ext>
            </a:extLst>
          </p:cNvPr>
          <p:cNvSpPr/>
          <p:nvPr/>
        </p:nvSpPr>
        <p:spPr>
          <a:xfrm>
            <a:off x="7517897" y="3795224"/>
            <a:ext cx="60960" cy="609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83DDD6B0-300F-414C-8DDD-F784AACBA364}"/>
              </a:ext>
            </a:extLst>
          </p:cNvPr>
          <p:cNvSpPr/>
          <p:nvPr/>
        </p:nvSpPr>
        <p:spPr>
          <a:xfrm>
            <a:off x="7517897" y="4114962"/>
            <a:ext cx="60960" cy="609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9CC4A6FE-B6C6-4BBC-9EDF-DB903B9DD4C9}"/>
              </a:ext>
            </a:extLst>
          </p:cNvPr>
          <p:cNvSpPr/>
          <p:nvPr/>
        </p:nvSpPr>
        <p:spPr>
          <a:xfrm>
            <a:off x="7517897" y="4443573"/>
            <a:ext cx="60960" cy="609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Connector 15"/>
          <p:cNvCxnSpPr/>
          <p:nvPr/>
        </p:nvCxnSpPr>
        <p:spPr>
          <a:xfrm>
            <a:off x="7667373" y="2758144"/>
            <a:ext cx="158097" cy="14765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237070" y="2776071"/>
            <a:ext cx="158097" cy="14765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78479" y="2776066"/>
            <a:ext cx="158097" cy="14765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0D6EAC-B526-4BDE-B32F-7A8DEE767950}"/>
              </a:ext>
            </a:extLst>
          </p:cNvPr>
          <p:cNvCxnSpPr/>
          <p:nvPr/>
        </p:nvCxnSpPr>
        <p:spPr>
          <a:xfrm>
            <a:off x="6527619" y="3569053"/>
            <a:ext cx="1914618" cy="8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7CA1A6-0842-433B-87C8-FDE2778CC1F4}"/>
              </a:ext>
            </a:extLst>
          </p:cNvPr>
          <p:cNvCxnSpPr/>
          <p:nvPr/>
        </p:nvCxnSpPr>
        <p:spPr>
          <a:xfrm>
            <a:off x="6512842" y="4193722"/>
            <a:ext cx="1914618" cy="95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3595411-3110-440E-AC09-DB05C43104D8}"/>
              </a:ext>
            </a:extLst>
          </p:cNvPr>
          <p:cNvCxnSpPr/>
          <p:nvPr/>
        </p:nvCxnSpPr>
        <p:spPr>
          <a:xfrm flipV="1">
            <a:off x="6512842" y="4531835"/>
            <a:ext cx="1914618" cy="3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591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8" grpId="0" animBg="1"/>
      <p:bldP spid="9" grpId="0" animBg="1"/>
      <p:bldP spid="2" grpId="0"/>
      <p:bldP spid="11" grpId="0"/>
      <p:bldP spid="15" grpId="0"/>
      <p:bldP spid="1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nswer 2">
            <a:extLst>
              <a:ext uri="{FF2B5EF4-FFF2-40B4-BE49-F238E27FC236}">
                <a16:creationId xmlns:a16="http://schemas.microsoft.com/office/drawing/2014/main" id="{F4AD4401-434D-4F67-B657-77D3F621D278}"/>
              </a:ext>
            </a:extLst>
          </p:cNvPr>
          <p:cNvSpPr/>
          <p:nvPr/>
        </p:nvSpPr>
        <p:spPr>
          <a:xfrm>
            <a:off x="3785192" y="4443744"/>
            <a:ext cx="1535987" cy="580244"/>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10.94</a:t>
            </a:r>
          </a:p>
        </p:txBody>
      </p:sp>
      <p:sp>
        <p:nvSpPr>
          <p:cNvPr id="27" name="Yellow Circle"/>
          <p:cNvSpPr/>
          <p:nvPr/>
        </p:nvSpPr>
        <p:spPr>
          <a:xfrm>
            <a:off x="3791824" y="2330507"/>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Quiz</a:t>
            </a:r>
          </a:p>
        </p:txBody>
      </p:sp>
      <p:sp>
        <p:nvSpPr>
          <p:cNvPr id="31" name="Try Again!">
            <a:extLst>
              <a:ext uri="{FF2B5EF4-FFF2-40B4-BE49-F238E27FC236}">
                <a16:creationId xmlns:a16="http://schemas.microsoft.com/office/drawing/2014/main" id="{3784DBBA-BA0C-4D88-B64F-C69898662580}"/>
              </a:ext>
            </a:extLst>
          </p:cNvPr>
          <p:cNvSpPr txBox="1"/>
          <p:nvPr/>
        </p:nvSpPr>
        <p:spPr>
          <a:xfrm>
            <a:off x="864240" y="5589871"/>
            <a:ext cx="7394575" cy="461665"/>
          </a:xfrm>
          <a:prstGeom prst="rect">
            <a:avLst/>
          </a:prstGeom>
          <a:noFill/>
        </p:spPr>
        <p:txBody>
          <a:bodyPr wrap="square" rtlCol="0">
            <a:spAutoFit/>
          </a:bodyPr>
          <a:lstStyle/>
          <a:p>
            <a:pPr algn="ctr"/>
            <a:r>
              <a:rPr lang="en-GB" sz="2400" dirty="0"/>
              <a:t>Try again!</a:t>
            </a:r>
          </a:p>
        </p:txBody>
      </p:sp>
      <p:sp>
        <p:nvSpPr>
          <p:cNvPr id="32" name="Correct!">
            <a:extLst>
              <a:ext uri="{FF2B5EF4-FFF2-40B4-BE49-F238E27FC236}">
                <a16:creationId xmlns:a16="http://schemas.microsoft.com/office/drawing/2014/main" id="{47D62B31-A843-4711-A22B-0A520861B3A2}"/>
              </a:ext>
            </a:extLst>
          </p:cNvPr>
          <p:cNvSpPr txBox="1"/>
          <p:nvPr/>
        </p:nvSpPr>
        <p:spPr>
          <a:xfrm>
            <a:off x="865658" y="5581060"/>
            <a:ext cx="7394575" cy="461665"/>
          </a:xfrm>
          <a:prstGeom prst="rect">
            <a:avLst/>
          </a:prstGeom>
          <a:noFill/>
        </p:spPr>
        <p:txBody>
          <a:bodyPr wrap="square" rtlCol="0">
            <a:spAutoFit/>
          </a:bodyPr>
          <a:lstStyle/>
          <a:p>
            <a:pPr algn="ctr"/>
            <a:r>
              <a:rPr lang="en-GB" sz="2400" dirty="0"/>
              <a:t>Correct!</a:t>
            </a:r>
          </a:p>
        </p:txBody>
      </p:sp>
      <p:sp>
        <p:nvSpPr>
          <p:cNvPr id="2" name="Rectangle 1"/>
          <p:cNvSpPr/>
          <p:nvPr/>
        </p:nvSpPr>
        <p:spPr>
          <a:xfrm>
            <a:off x="755650" y="1722779"/>
            <a:ext cx="7632700" cy="430887"/>
          </a:xfrm>
          <a:prstGeom prst="rect">
            <a:avLst/>
          </a:prstGeom>
        </p:spPr>
        <p:txBody>
          <a:bodyPr wrap="square">
            <a:spAutoFit/>
          </a:bodyPr>
          <a:lstStyle/>
          <a:p>
            <a:pPr lvl="0" algn="ctr">
              <a:defRPr/>
            </a:pPr>
            <a:r>
              <a:rPr lang="en-GB" sz="2200" dirty="0">
                <a:solidFill>
                  <a:srgbClr val="1C1C1C"/>
                </a:solidFill>
              </a:rPr>
              <a:t>What is the answer to this decimal multiplication?</a:t>
            </a:r>
          </a:p>
        </p:txBody>
      </p:sp>
      <p:sp>
        <p:nvSpPr>
          <p:cNvPr id="20" name="Answer Outline">
            <a:extLst>
              <a:ext uri="{FF2B5EF4-FFF2-40B4-BE49-F238E27FC236}">
                <a16:creationId xmlns:a16="http://schemas.microsoft.com/office/drawing/2014/main" id="{F4AD4401-434D-4F67-B657-77D3F621D278}"/>
              </a:ext>
            </a:extLst>
          </p:cNvPr>
          <p:cNvSpPr/>
          <p:nvPr/>
        </p:nvSpPr>
        <p:spPr>
          <a:xfrm>
            <a:off x="3801114" y="4458417"/>
            <a:ext cx="1535987" cy="565571"/>
          </a:xfrm>
          <a:prstGeom prst="roundRect">
            <a:avLst>
              <a:gd name="adj" fmla="val 0"/>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p:txBody>
      </p:sp>
      <p:sp>
        <p:nvSpPr>
          <p:cNvPr id="17" name="TextBox 16"/>
          <p:cNvSpPr txBox="1"/>
          <p:nvPr/>
        </p:nvSpPr>
        <p:spPr>
          <a:xfrm>
            <a:off x="3692539" y="2861047"/>
            <a:ext cx="1758921" cy="523220"/>
          </a:xfrm>
          <a:prstGeom prst="rect">
            <a:avLst/>
          </a:prstGeom>
          <a:noFill/>
        </p:spPr>
        <p:txBody>
          <a:bodyPr wrap="square" rtlCol="0">
            <a:spAutoFit/>
          </a:bodyPr>
          <a:lstStyle/>
          <a:p>
            <a:pPr algn="ctr"/>
            <a:r>
              <a:rPr lang="en-GB" sz="2800" b="1" dirty="0"/>
              <a:t>5.47 </a:t>
            </a:r>
            <a:r>
              <a:rPr lang="en-GB" sz="2800" dirty="0">
                <a:latin typeface="Twinkl" pitchFamily="50" charset="0"/>
              </a:rPr>
              <a:t>×</a:t>
            </a:r>
            <a:r>
              <a:rPr lang="en-GB" sz="2800" b="1" dirty="0">
                <a:latin typeface="Twinkl" pitchFamily="50" charset="0"/>
              </a:rPr>
              <a:t> 2</a:t>
            </a:r>
            <a:endParaRPr lang="en-GB" sz="2800" b="1" dirty="0"/>
          </a:p>
        </p:txBody>
      </p:sp>
      <p:sp>
        <p:nvSpPr>
          <p:cNvPr id="19" name="Answer 3">
            <a:extLst>
              <a:ext uri="{FF2B5EF4-FFF2-40B4-BE49-F238E27FC236}">
                <a16:creationId xmlns:a16="http://schemas.microsoft.com/office/drawing/2014/main" id="{F4AD4401-434D-4F67-B657-77D3F621D278}"/>
              </a:ext>
            </a:extLst>
          </p:cNvPr>
          <p:cNvSpPr/>
          <p:nvPr/>
        </p:nvSpPr>
        <p:spPr>
          <a:xfrm>
            <a:off x="5884813" y="4443744"/>
            <a:ext cx="1535987" cy="580244"/>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10.82</a:t>
            </a:r>
          </a:p>
        </p:txBody>
      </p:sp>
      <p:sp>
        <p:nvSpPr>
          <p:cNvPr id="23" name="Answer 1">
            <a:extLst>
              <a:ext uri="{FF2B5EF4-FFF2-40B4-BE49-F238E27FC236}">
                <a16:creationId xmlns:a16="http://schemas.microsoft.com/office/drawing/2014/main" id="{B99A81FD-082F-4B15-A80E-1815A4412B24}"/>
              </a:ext>
            </a:extLst>
          </p:cNvPr>
          <p:cNvSpPr/>
          <p:nvPr/>
        </p:nvSpPr>
        <p:spPr>
          <a:xfrm>
            <a:off x="1685571" y="4445078"/>
            <a:ext cx="1535987" cy="580244"/>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10.814</a:t>
            </a:r>
          </a:p>
        </p:txBody>
      </p:sp>
      <p:sp>
        <p:nvSpPr>
          <p:cNvPr id="14" name="Pentagon 12">
            <a:extLst>
              <a:ext uri="{FF2B5EF4-FFF2-40B4-BE49-F238E27FC236}">
                <a16:creationId xmlns:a16="http://schemas.microsoft.com/office/drawing/2014/main" id="{81476A7B-076C-49A9-BF9B-8C4E92AFD1A7}"/>
              </a:ext>
            </a:extLst>
          </p:cNvPr>
          <p:cNvSpPr/>
          <p:nvPr/>
        </p:nvSpPr>
        <p:spPr>
          <a:xfrm flipH="1">
            <a:off x="3746090" y="765175"/>
            <a:ext cx="4951382"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Multiply one-digit numbers with up to two decimal places by whole numbers</a:t>
            </a:r>
          </a:p>
        </p:txBody>
      </p:sp>
    </p:spTree>
    <p:extLst>
      <p:ext uri="{BB962C8B-B14F-4D97-AF65-F5344CB8AC3E}">
        <p14:creationId xmlns:p14="http://schemas.microsoft.com/office/powerpoint/2010/main" val="34098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32" presetClass="emph" presetSubtype="0" fill="hold" grpId="1" nodeType="clickEffect">
                                  <p:stCondLst>
                                    <p:cond delay="0"/>
                                  </p:stCondLst>
                                  <p:childTnLst>
                                    <p:animRot by="120000">
                                      <p:cBhvr>
                                        <p:cTn id="36" dur="100" fill="hold">
                                          <p:stCondLst>
                                            <p:cond delay="0"/>
                                          </p:stCondLst>
                                        </p:cTn>
                                        <p:tgtEl>
                                          <p:spTgt spid="23"/>
                                        </p:tgtEl>
                                        <p:attrNameLst>
                                          <p:attrName>r</p:attrName>
                                        </p:attrNameLst>
                                      </p:cBhvr>
                                    </p:animRot>
                                    <p:animRot by="-240000">
                                      <p:cBhvr>
                                        <p:cTn id="37" dur="200" fill="hold">
                                          <p:stCondLst>
                                            <p:cond delay="200"/>
                                          </p:stCondLst>
                                        </p:cTn>
                                        <p:tgtEl>
                                          <p:spTgt spid="23"/>
                                        </p:tgtEl>
                                        <p:attrNameLst>
                                          <p:attrName>r</p:attrName>
                                        </p:attrNameLst>
                                      </p:cBhvr>
                                    </p:animRot>
                                    <p:animRot by="240000">
                                      <p:cBhvr>
                                        <p:cTn id="38" dur="200" fill="hold">
                                          <p:stCondLst>
                                            <p:cond delay="400"/>
                                          </p:stCondLst>
                                        </p:cTn>
                                        <p:tgtEl>
                                          <p:spTgt spid="23"/>
                                        </p:tgtEl>
                                        <p:attrNameLst>
                                          <p:attrName>r</p:attrName>
                                        </p:attrNameLst>
                                      </p:cBhvr>
                                    </p:animRot>
                                    <p:animRot by="-240000">
                                      <p:cBhvr>
                                        <p:cTn id="39" dur="200" fill="hold">
                                          <p:stCondLst>
                                            <p:cond delay="600"/>
                                          </p:stCondLst>
                                        </p:cTn>
                                        <p:tgtEl>
                                          <p:spTgt spid="23"/>
                                        </p:tgtEl>
                                        <p:attrNameLst>
                                          <p:attrName>r</p:attrName>
                                        </p:attrNameLst>
                                      </p:cBhvr>
                                    </p:animRot>
                                    <p:animRot by="120000">
                                      <p:cBhvr>
                                        <p:cTn id="40" dur="200" fill="hold">
                                          <p:stCondLst>
                                            <p:cond delay="800"/>
                                          </p:stCondLst>
                                        </p:cTn>
                                        <p:tgtEl>
                                          <p:spTgt spid="23"/>
                                        </p:tgtEl>
                                        <p:attrNameLst>
                                          <p:attrName>r</p:attrName>
                                        </p:attrNameLst>
                                      </p:cBhvr>
                                    </p:animRot>
                                  </p:childTnLst>
                                </p:cTn>
                              </p:par>
                              <p:par>
                                <p:cTn id="41" presetID="10" presetClass="entr" presetSubtype="0" fill="hold" grpId="2"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par>
                                <p:cTn id="44" presetID="10" presetClass="exit" presetSubtype="0" fill="hold" grpId="3" nodeType="withEffect">
                                  <p:stCondLst>
                                    <p:cond delay="1000"/>
                                  </p:stCondLst>
                                  <p:childTnLst>
                                    <p:animEffect transition="out" filter="fade">
                                      <p:cBhvr>
                                        <p:cTn id="45" dur="500"/>
                                        <p:tgtEl>
                                          <p:spTgt spid="31"/>
                                        </p:tgtEl>
                                      </p:cBhvr>
                                    </p:animEffect>
                                    <p:set>
                                      <p:cBhvr>
                                        <p:cTn id="46"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7" restart="whenNotActive" fill="hold" evtFilter="cancelBubble" nodeType="interactiveSeq">
                <p:stCondLst>
                  <p:cond evt="onClick" delay="0">
                    <p:tgtEl>
                      <p:spTgt spid="21"/>
                    </p:tgtEl>
                  </p:cond>
                </p:stCondLst>
                <p:endSync evt="end" delay="0">
                  <p:rtn val="all"/>
                </p:endSync>
                <p:childTnLst>
                  <p:par>
                    <p:cTn id="48" fill="hold">
                      <p:stCondLst>
                        <p:cond delay="0"/>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1000"/>
                                        <p:tgtEl>
                                          <p:spTgt spid="2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par>
                                <p:cTn id="56" presetID="10" presetClass="exit" presetSubtype="0" fill="hold" grpId="1" nodeType="withEffect">
                                  <p:stCondLst>
                                    <p:cond delay="1000"/>
                                  </p:stCondLst>
                                  <p:childTnLst>
                                    <p:animEffect transition="out" filter="fade">
                                      <p:cBhvr>
                                        <p:cTn id="57" dur="500"/>
                                        <p:tgtEl>
                                          <p:spTgt spid="32"/>
                                        </p:tgtEl>
                                      </p:cBhvr>
                                    </p:animEffect>
                                    <p:set>
                                      <p:cBhvr>
                                        <p:cTn id="58"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59" restart="whenNotActive" fill="hold" evtFilter="cancelBubble" nodeType="interactiveSeq">
                <p:stCondLst>
                  <p:cond evt="onClick" delay="0">
                    <p:tgtEl>
                      <p:spTgt spid="19"/>
                    </p:tgtEl>
                  </p:cond>
                </p:stCondLst>
                <p:endSync evt="end" delay="0">
                  <p:rtn val="all"/>
                </p:endSync>
                <p:childTnLst>
                  <p:par>
                    <p:cTn id="60" fill="hold">
                      <p:stCondLst>
                        <p:cond delay="0"/>
                      </p:stCondLst>
                      <p:childTnLst>
                        <p:par>
                          <p:cTn id="61" fill="hold">
                            <p:stCondLst>
                              <p:cond delay="0"/>
                            </p:stCondLst>
                            <p:childTnLst>
                              <p:par>
                                <p:cTn id="62" presetID="32" presetClass="emph" presetSubtype="0" fill="hold" grpId="1" nodeType="withEffect">
                                  <p:stCondLst>
                                    <p:cond delay="0"/>
                                  </p:stCondLst>
                                  <p:childTnLst>
                                    <p:animRot by="120000">
                                      <p:cBhvr>
                                        <p:cTn id="63" dur="100" fill="hold">
                                          <p:stCondLst>
                                            <p:cond delay="0"/>
                                          </p:stCondLst>
                                        </p:cTn>
                                        <p:tgtEl>
                                          <p:spTgt spid="19"/>
                                        </p:tgtEl>
                                        <p:attrNameLst>
                                          <p:attrName>r</p:attrName>
                                        </p:attrNameLst>
                                      </p:cBhvr>
                                    </p:animRot>
                                    <p:animRot by="-240000">
                                      <p:cBhvr>
                                        <p:cTn id="64" dur="200" fill="hold">
                                          <p:stCondLst>
                                            <p:cond delay="200"/>
                                          </p:stCondLst>
                                        </p:cTn>
                                        <p:tgtEl>
                                          <p:spTgt spid="19"/>
                                        </p:tgtEl>
                                        <p:attrNameLst>
                                          <p:attrName>r</p:attrName>
                                        </p:attrNameLst>
                                      </p:cBhvr>
                                    </p:animRot>
                                    <p:animRot by="240000">
                                      <p:cBhvr>
                                        <p:cTn id="65" dur="200" fill="hold">
                                          <p:stCondLst>
                                            <p:cond delay="400"/>
                                          </p:stCondLst>
                                        </p:cTn>
                                        <p:tgtEl>
                                          <p:spTgt spid="19"/>
                                        </p:tgtEl>
                                        <p:attrNameLst>
                                          <p:attrName>r</p:attrName>
                                        </p:attrNameLst>
                                      </p:cBhvr>
                                    </p:animRot>
                                    <p:animRot by="-240000">
                                      <p:cBhvr>
                                        <p:cTn id="66" dur="200" fill="hold">
                                          <p:stCondLst>
                                            <p:cond delay="600"/>
                                          </p:stCondLst>
                                        </p:cTn>
                                        <p:tgtEl>
                                          <p:spTgt spid="19"/>
                                        </p:tgtEl>
                                        <p:attrNameLst>
                                          <p:attrName>r</p:attrName>
                                        </p:attrNameLst>
                                      </p:cBhvr>
                                    </p:animRot>
                                    <p:animRot by="120000">
                                      <p:cBhvr>
                                        <p:cTn id="67" dur="200" fill="hold">
                                          <p:stCondLst>
                                            <p:cond delay="800"/>
                                          </p:stCondLst>
                                        </p:cTn>
                                        <p:tgtEl>
                                          <p:spTgt spid="19"/>
                                        </p:tgtEl>
                                        <p:attrNameLst>
                                          <p:attrName>r</p:attrName>
                                        </p:attrNameLst>
                                      </p:cBhvr>
                                    </p:animRot>
                                  </p:childTnLst>
                                </p:cTn>
                              </p:par>
                              <p:par>
                                <p:cTn id="68" presetID="10" presetClass="entr" presetSubtype="0" fill="hold" grpId="0"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childTnLst>
                                </p:cTn>
                              </p:par>
                              <p:par>
                                <p:cTn id="71" presetID="10" presetClass="exit" presetSubtype="0" fill="hold" grpId="1" nodeType="withEffect">
                                  <p:stCondLst>
                                    <p:cond delay="1000"/>
                                  </p:stCondLst>
                                  <p:childTnLst>
                                    <p:animEffect transition="out" filter="fade">
                                      <p:cBhvr>
                                        <p:cTn id="72" dur="500"/>
                                        <p:tgtEl>
                                          <p:spTgt spid="31"/>
                                        </p:tgtEl>
                                      </p:cBhvr>
                                    </p:animEffect>
                                    <p:set>
                                      <p:cBhvr>
                                        <p:cTn id="73"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21" grpId="0" animBg="1"/>
      <p:bldP spid="27" grpId="0" animBg="1"/>
      <p:bldP spid="10" grpId="0" animBg="1"/>
      <p:bldP spid="31" grpId="0"/>
      <p:bldP spid="31" grpId="1"/>
      <p:bldP spid="31" grpId="2"/>
      <p:bldP spid="31" grpId="3"/>
      <p:bldP spid="32" grpId="0"/>
      <p:bldP spid="32" grpId="1"/>
      <p:bldP spid="2" grpId="0"/>
      <p:bldP spid="20" grpId="0" animBg="1"/>
      <p:bldP spid="17" grpId="0"/>
      <p:bldP spid="19" grpId="0" animBg="1"/>
      <p:bldP spid="19" grpId="1" animBg="1"/>
      <p:bldP spid="23" grpId="0" animBg="1"/>
      <p:bldP spid="23" grpId="1" animBg="1"/>
      <p:bldP spid="1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nswer 3">
            <a:extLst>
              <a:ext uri="{FF2B5EF4-FFF2-40B4-BE49-F238E27FC236}">
                <a16:creationId xmlns:a16="http://schemas.microsoft.com/office/drawing/2014/main" id="{F4AD4401-434D-4F67-B657-77D3F621D278}"/>
              </a:ext>
            </a:extLst>
          </p:cNvPr>
          <p:cNvSpPr/>
          <p:nvPr/>
        </p:nvSpPr>
        <p:spPr>
          <a:xfrm>
            <a:off x="5884813" y="4490003"/>
            <a:ext cx="1535987" cy="584996"/>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105.102</a:t>
            </a:r>
          </a:p>
        </p:txBody>
      </p:sp>
      <p:sp>
        <p:nvSpPr>
          <p:cNvPr id="23" name="Answer 1">
            <a:extLst>
              <a:ext uri="{FF2B5EF4-FFF2-40B4-BE49-F238E27FC236}">
                <a16:creationId xmlns:a16="http://schemas.microsoft.com/office/drawing/2014/main" id="{B99A81FD-082F-4B15-A80E-1815A4412B24}"/>
              </a:ext>
            </a:extLst>
          </p:cNvPr>
          <p:cNvSpPr/>
          <p:nvPr/>
        </p:nvSpPr>
        <p:spPr>
          <a:xfrm>
            <a:off x="1685571" y="4491337"/>
            <a:ext cx="1535987" cy="584996"/>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106.2</a:t>
            </a:r>
          </a:p>
        </p:txBody>
      </p:sp>
      <p:sp>
        <p:nvSpPr>
          <p:cNvPr id="21" name="Answer 2">
            <a:extLst>
              <a:ext uri="{FF2B5EF4-FFF2-40B4-BE49-F238E27FC236}">
                <a16:creationId xmlns:a16="http://schemas.microsoft.com/office/drawing/2014/main" id="{F4AD4401-434D-4F67-B657-77D3F621D278}"/>
              </a:ext>
            </a:extLst>
          </p:cNvPr>
          <p:cNvSpPr/>
          <p:nvPr/>
        </p:nvSpPr>
        <p:spPr>
          <a:xfrm>
            <a:off x="3785192" y="4490003"/>
            <a:ext cx="1535987" cy="584996"/>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135.04</a:t>
            </a:r>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Quiz</a:t>
            </a:r>
          </a:p>
        </p:txBody>
      </p:sp>
      <p:sp>
        <p:nvSpPr>
          <p:cNvPr id="31" name="Try Again!">
            <a:extLst>
              <a:ext uri="{FF2B5EF4-FFF2-40B4-BE49-F238E27FC236}">
                <a16:creationId xmlns:a16="http://schemas.microsoft.com/office/drawing/2014/main" id="{3784DBBA-BA0C-4D88-B64F-C69898662580}"/>
              </a:ext>
            </a:extLst>
          </p:cNvPr>
          <p:cNvSpPr txBox="1"/>
          <p:nvPr/>
        </p:nvSpPr>
        <p:spPr>
          <a:xfrm>
            <a:off x="864240" y="5589871"/>
            <a:ext cx="7394575" cy="461665"/>
          </a:xfrm>
          <a:prstGeom prst="rect">
            <a:avLst/>
          </a:prstGeom>
          <a:noFill/>
        </p:spPr>
        <p:txBody>
          <a:bodyPr wrap="square" rtlCol="0">
            <a:spAutoFit/>
          </a:bodyPr>
          <a:lstStyle/>
          <a:p>
            <a:pPr algn="ctr"/>
            <a:r>
              <a:rPr lang="en-GB" sz="2400" dirty="0"/>
              <a:t>Try again!</a:t>
            </a:r>
          </a:p>
        </p:txBody>
      </p:sp>
      <p:sp>
        <p:nvSpPr>
          <p:cNvPr id="32" name="Correct!">
            <a:extLst>
              <a:ext uri="{FF2B5EF4-FFF2-40B4-BE49-F238E27FC236}">
                <a16:creationId xmlns:a16="http://schemas.microsoft.com/office/drawing/2014/main" id="{47D62B31-A843-4711-A22B-0A520861B3A2}"/>
              </a:ext>
            </a:extLst>
          </p:cNvPr>
          <p:cNvSpPr txBox="1"/>
          <p:nvPr/>
        </p:nvSpPr>
        <p:spPr>
          <a:xfrm>
            <a:off x="865658" y="5581060"/>
            <a:ext cx="7394575" cy="461665"/>
          </a:xfrm>
          <a:prstGeom prst="rect">
            <a:avLst/>
          </a:prstGeom>
          <a:noFill/>
        </p:spPr>
        <p:txBody>
          <a:bodyPr wrap="square" rtlCol="0">
            <a:spAutoFit/>
          </a:bodyPr>
          <a:lstStyle/>
          <a:p>
            <a:pPr algn="ctr"/>
            <a:r>
              <a:rPr lang="en-GB" sz="2400" dirty="0"/>
              <a:t>Correct!</a:t>
            </a:r>
          </a:p>
        </p:txBody>
      </p:sp>
      <p:sp>
        <p:nvSpPr>
          <p:cNvPr id="27" name="Yellow Circle"/>
          <p:cNvSpPr/>
          <p:nvPr/>
        </p:nvSpPr>
        <p:spPr>
          <a:xfrm>
            <a:off x="3791824" y="2479251"/>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GB" sz="2400" b="1" dirty="0">
                <a:solidFill>
                  <a:schemeClr val="tx1"/>
                </a:solidFill>
              </a:rPr>
              <a:t>7.08 </a:t>
            </a:r>
            <a:r>
              <a:rPr lang="en-GB" sz="2400" dirty="0">
                <a:solidFill>
                  <a:schemeClr val="tx1"/>
                </a:solidFill>
                <a:latin typeface="Twinkl" pitchFamily="50" charset="0"/>
              </a:rPr>
              <a:t>×</a:t>
            </a:r>
            <a:r>
              <a:rPr lang="en-GB" sz="2400" b="1" dirty="0">
                <a:solidFill>
                  <a:schemeClr val="tx1"/>
                </a:solidFill>
              </a:rPr>
              <a:t> 15</a:t>
            </a:r>
          </a:p>
        </p:txBody>
      </p:sp>
      <p:sp>
        <p:nvSpPr>
          <p:cNvPr id="2" name="Rectangle 1"/>
          <p:cNvSpPr/>
          <p:nvPr/>
        </p:nvSpPr>
        <p:spPr>
          <a:xfrm>
            <a:off x="755650" y="1722779"/>
            <a:ext cx="7632700" cy="430887"/>
          </a:xfrm>
          <a:prstGeom prst="rect">
            <a:avLst/>
          </a:prstGeom>
        </p:spPr>
        <p:txBody>
          <a:bodyPr wrap="square">
            <a:spAutoFit/>
          </a:bodyPr>
          <a:lstStyle/>
          <a:p>
            <a:pPr lvl="0" algn="ctr">
              <a:defRPr/>
            </a:pPr>
            <a:r>
              <a:rPr lang="en-GB" sz="2200" dirty="0">
                <a:solidFill>
                  <a:srgbClr val="1C1C1C"/>
                </a:solidFill>
              </a:rPr>
              <a:t>What is the answer to this decimal multiplication?</a:t>
            </a:r>
          </a:p>
        </p:txBody>
      </p:sp>
      <p:sp>
        <p:nvSpPr>
          <p:cNvPr id="20" name="Answer">
            <a:extLst>
              <a:ext uri="{FF2B5EF4-FFF2-40B4-BE49-F238E27FC236}">
                <a16:creationId xmlns:a16="http://schemas.microsoft.com/office/drawing/2014/main" id="{F4AD4401-434D-4F67-B657-77D3F621D278}"/>
              </a:ext>
            </a:extLst>
          </p:cNvPr>
          <p:cNvSpPr/>
          <p:nvPr/>
        </p:nvSpPr>
        <p:spPr>
          <a:xfrm>
            <a:off x="1661042" y="4493868"/>
            <a:ext cx="1535987" cy="581131"/>
          </a:xfrm>
          <a:prstGeom prst="roundRect">
            <a:avLst>
              <a:gd name="adj" fmla="val 0"/>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p:txBody>
      </p:sp>
      <p:sp>
        <p:nvSpPr>
          <p:cNvPr id="17" name="Pentagon 12">
            <a:extLst>
              <a:ext uri="{FF2B5EF4-FFF2-40B4-BE49-F238E27FC236}">
                <a16:creationId xmlns:a16="http://schemas.microsoft.com/office/drawing/2014/main" id="{81476A7B-076C-49A9-BF9B-8C4E92AFD1A7}"/>
              </a:ext>
            </a:extLst>
          </p:cNvPr>
          <p:cNvSpPr/>
          <p:nvPr/>
        </p:nvSpPr>
        <p:spPr>
          <a:xfrm flipH="1">
            <a:off x="3746090" y="765175"/>
            <a:ext cx="4951382"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Multiply one-digit numbers with up to two decimal places by whole numbers</a:t>
            </a:r>
          </a:p>
        </p:txBody>
      </p:sp>
    </p:spTree>
    <p:extLst>
      <p:ext uri="{BB962C8B-B14F-4D97-AF65-F5344CB8AC3E}">
        <p14:creationId xmlns:p14="http://schemas.microsoft.com/office/powerpoint/2010/main" val="97448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right)">
                                      <p:cBhvr>
                                        <p:cTn id="10" dur="500"/>
                                        <p:tgtEl>
                                          <p:spTgt spid="1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21" presetClass="entr" presetSubtype="1"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heel(1)">
                                      <p:cBhvr>
                                        <p:cTn id="37" dur="1000"/>
                                        <p:tgtEl>
                                          <p:spTgt spid="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childTnLst>
                          </p:cTn>
                        </p:par>
                        <p:par>
                          <p:cTn id="41" fill="hold">
                            <p:stCondLst>
                              <p:cond delay="1000"/>
                            </p:stCondLst>
                            <p:childTnLst>
                              <p:par>
                                <p:cTn id="42" presetID="10" presetClass="exit" presetSubtype="0" fill="hold" grpId="1" nodeType="afterEffect">
                                  <p:stCondLst>
                                    <p:cond delay="0"/>
                                  </p:stCondLst>
                                  <p:childTnLst>
                                    <p:animEffect transition="out" filter="fade">
                                      <p:cBhvr>
                                        <p:cTn id="43" dur="500"/>
                                        <p:tgtEl>
                                          <p:spTgt spid="32"/>
                                        </p:tgtEl>
                                      </p:cBhvr>
                                    </p:animEffect>
                                    <p:set>
                                      <p:cBhvr>
                                        <p:cTn id="44"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32" presetClass="emph" presetSubtype="0" fill="hold" grpId="1" nodeType="clickEffect">
                                  <p:stCondLst>
                                    <p:cond delay="0"/>
                                  </p:stCondLst>
                                  <p:childTnLst>
                                    <p:animRot by="120000">
                                      <p:cBhvr>
                                        <p:cTn id="49" dur="100" fill="hold">
                                          <p:stCondLst>
                                            <p:cond delay="0"/>
                                          </p:stCondLst>
                                        </p:cTn>
                                        <p:tgtEl>
                                          <p:spTgt spid="21"/>
                                        </p:tgtEl>
                                        <p:attrNameLst>
                                          <p:attrName>r</p:attrName>
                                        </p:attrNameLst>
                                      </p:cBhvr>
                                    </p:animRot>
                                    <p:animRot by="-240000">
                                      <p:cBhvr>
                                        <p:cTn id="50" dur="200" fill="hold">
                                          <p:stCondLst>
                                            <p:cond delay="200"/>
                                          </p:stCondLst>
                                        </p:cTn>
                                        <p:tgtEl>
                                          <p:spTgt spid="21"/>
                                        </p:tgtEl>
                                        <p:attrNameLst>
                                          <p:attrName>r</p:attrName>
                                        </p:attrNameLst>
                                      </p:cBhvr>
                                    </p:animRot>
                                    <p:animRot by="240000">
                                      <p:cBhvr>
                                        <p:cTn id="51" dur="200" fill="hold">
                                          <p:stCondLst>
                                            <p:cond delay="400"/>
                                          </p:stCondLst>
                                        </p:cTn>
                                        <p:tgtEl>
                                          <p:spTgt spid="21"/>
                                        </p:tgtEl>
                                        <p:attrNameLst>
                                          <p:attrName>r</p:attrName>
                                        </p:attrNameLst>
                                      </p:cBhvr>
                                    </p:animRot>
                                    <p:animRot by="-240000">
                                      <p:cBhvr>
                                        <p:cTn id="52" dur="200" fill="hold">
                                          <p:stCondLst>
                                            <p:cond delay="600"/>
                                          </p:stCondLst>
                                        </p:cTn>
                                        <p:tgtEl>
                                          <p:spTgt spid="21"/>
                                        </p:tgtEl>
                                        <p:attrNameLst>
                                          <p:attrName>r</p:attrName>
                                        </p:attrNameLst>
                                      </p:cBhvr>
                                    </p:animRot>
                                    <p:animRot by="120000">
                                      <p:cBhvr>
                                        <p:cTn id="53" dur="200" fill="hold">
                                          <p:stCondLst>
                                            <p:cond delay="800"/>
                                          </p:stCondLst>
                                        </p:cTn>
                                        <p:tgtEl>
                                          <p:spTgt spid="21"/>
                                        </p:tgtEl>
                                        <p:attrNameLst>
                                          <p:attrName>r</p:attrName>
                                        </p:attrNameLst>
                                      </p:cBhvr>
                                    </p:animRot>
                                  </p:childTnLst>
                                </p:cTn>
                              </p:par>
                              <p:par>
                                <p:cTn id="54" presetID="10"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par>
                                <p:cTn id="57" presetID="10" presetClass="exit" presetSubtype="0" fill="hold" grpId="1" nodeType="withEffect">
                                  <p:stCondLst>
                                    <p:cond delay="1000"/>
                                  </p:stCondLst>
                                  <p:childTnLst>
                                    <p:animEffect transition="out" filter="fade">
                                      <p:cBhvr>
                                        <p:cTn id="58" dur="500"/>
                                        <p:tgtEl>
                                          <p:spTgt spid="31"/>
                                        </p:tgtEl>
                                      </p:cBhvr>
                                    </p:animEffect>
                                    <p:set>
                                      <p:cBhvr>
                                        <p:cTn id="59"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0" restart="whenNotActive" fill="hold" evtFilter="cancelBubble" nodeType="interactiveSeq">
                <p:stCondLst>
                  <p:cond evt="onClick" delay="0">
                    <p:tgtEl>
                      <p:spTgt spid="19"/>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hold" grpId="1" nodeType="clickEffect">
                                  <p:stCondLst>
                                    <p:cond delay="0"/>
                                  </p:stCondLst>
                                  <p:childTnLst>
                                    <p:animRot by="120000">
                                      <p:cBhvr>
                                        <p:cTn id="64" dur="100" fill="hold">
                                          <p:stCondLst>
                                            <p:cond delay="0"/>
                                          </p:stCondLst>
                                        </p:cTn>
                                        <p:tgtEl>
                                          <p:spTgt spid="19"/>
                                        </p:tgtEl>
                                        <p:attrNameLst>
                                          <p:attrName>r</p:attrName>
                                        </p:attrNameLst>
                                      </p:cBhvr>
                                    </p:animRot>
                                    <p:animRot by="-240000">
                                      <p:cBhvr>
                                        <p:cTn id="65" dur="200" fill="hold">
                                          <p:stCondLst>
                                            <p:cond delay="200"/>
                                          </p:stCondLst>
                                        </p:cTn>
                                        <p:tgtEl>
                                          <p:spTgt spid="19"/>
                                        </p:tgtEl>
                                        <p:attrNameLst>
                                          <p:attrName>r</p:attrName>
                                        </p:attrNameLst>
                                      </p:cBhvr>
                                    </p:animRot>
                                    <p:animRot by="240000">
                                      <p:cBhvr>
                                        <p:cTn id="66" dur="200" fill="hold">
                                          <p:stCondLst>
                                            <p:cond delay="400"/>
                                          </p:stCondLst>
                                        </p:cTn>
                                        <p:tgtEl>
                                          <p:spTgt spid="19"/>
                                        </p:tgtEl>
                                        <p:attrNameLst>
                                          <p:attrName>r</p:attrName>
                                        </p:attrNameLst>
                                      </p:cBhvr>
                                    </p:animRot>
                                    <p:animRot by="-240000">
                                      <p:cBhvr>
                                        <p:cTn id="67" dur="200" fill="hold">
                                          <p:stCondLst>
                                            <p:cond delay="600"/>
                                          </p:stCondLst>
                                        </p:cTn>
                                        <p:tgtEl>
                                          <p:spTgt spid="19"/>
                                        </p:tgtEl>
                                        <p:attrNameLst>
                                          <p:attrName>r</p:attrName>
                                        </p:attrNameLst>
                                      </p:cBhvr>
                                    </p:animRot>
                                    <p:animRot by="120000">
                                      <p:cBhvr>
                                        <p:cTn id="68" dur="200" fill="hold">
                                          <p:stCondLst>
                                            <p:cond delay="800"/>
                                          </p:stCondLst>
                                        </p:cTn>
                                        <p:tgtEl>
                                          <p:spTgt spid="19"/>
                                        </p:tgtEl>
                                        <p:attrNameLst>
                                          <p:attrName>r</p:attrName>
                                        </p:attrNameLst>
                                      </p:cBhvr>
                                    </p:animRot>
                                  </p:childTnLst>
                                </p:cTn>
                              </p:par>
                              <p:par>
                                <p:cTn id="69" presetID="10" presetClass="entr" presetSubtype="0" fill="hold" grpId="2"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500"/>
                                        <p:tgtEl>
                                          <p:spTgt spid="31"/>
                                        </p:tgtEl>
                                      </p:cBhvr>
                                    </p:animEffect>
                                  </p:childTnLst>
                                </p:cTn>
                              </p:par>
                              <p:par>
                                <p:cTn id="72" presetID="10" presetClass="exit" presetSubtype="0" fill="hold" grpId="3" nodeType="withEffect">
                                  <p:stCondLst>
                                    <p:cond delay="1000"/>
                                  </p:stCondLst>
                                  <p:childTnLst>
                                    <p:animEffect transition="out" filter="fade">
                                      <p:cBhvr>
                                        <p:cTn id="73" dur="500"/>
                                        <p:tgtEl>
                                          <p:spTgt spid="31"/>
                                        </p:tgtEl>
                                      </p:cBhvr>
                                    </p:animEffect>
                                    <p:set>
                                      <p:cBhvr>
                                        <p:cTn id="74"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9" grpId="0" animBg="1"/>
      <p:bldP spid="19" grpId="1" animBg="1"/>
      <p:bldP spid="23" grpId="0" animBg="1"/>
      <p:bldP spid="21" grpId="0" animBg="1"/>
      <p:bldP spid="21" grpId="1" animBg="1"/>
      <p:bldP spid="10" grpId="0" animBg="1"/>
      <p:bldP spid="31" grpId="0"/>
      <p:bldP spid="31" grpId="1"/>
      <p:bldP spid="31" grpId="2"/>
      <p:bldP spid="31" grpId="3"/>
      <p:bldP spid="32" grpId="0"/>
      <p:bldP spid="32" grpId="1"/>
      <p:bldP spid="27" grpId="0" animBg="1"/>
      <p:bldP spid="2" grpId="0"/>
      <p:bldP spid="20" grpId="0" animBg="1"/>
      <p:bldP spid="1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nswer 2">
            <a:extLst>
              <a:ext uri="{FF2B5EF4-FFF2-40B4-BE49-F238E27FC236}">
                <a16:creationId xmlns:a16="http://schemas.microsoft.com/office/drawing/2014/main" id="{F4AD4401-434D-4F67-B657-77D3F621D278}"/>
              </a:ext>
            </a:extLst>
          </p:cNvPr>
          <p:cNvSpPr/>
          <p:nvPr/>
        </p:nvSpPr>
        <p:spPr>
          <a:xfrm>
            <a:off x="3785192" y="4442410"/>
            <a:ext cx="1535987" cy="572767"/>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a:t>
            </a:r>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Quiz</a:t>
            </a:r>
          </a:p>
        </p:txBody>
      </p:sp>
      <p:sp>
        <p:nvSpPr>
          <p:cNvPr id="31" name="Try Again!">
            <a:extLst>
              <a:ext uri="{FF2B5EF4-FFF2-40B4-BE49-F238E27FC236}">
                <a16:creationId xmlns:a16="http://schemas.microsoft.com/office/drawing/2014/main" id="{3784DBBA-BA0C-4D88-B64F-C69898662580}"/>
              </a:ext>
            </a:extLst>
          </p:cNvPr>
          <p:cNvSpPr txBox="1"/>
          <p:nvPr/>
        </p:nvSpPr>
        <p:spPr>
          <a:xfrm>
            <a:off x="864240" y="5589871"/>
            <a:ext cx="7394575" cy="461665"/>
          </a:xfrm>
          <a:prstGeom prst="rect">
            <a:avLst/>
          </a:prstGeom>
          <a:noFill/>
        </p:spPr>
        <p:txBody>
          <a:bodyPr wrap="square" rtlCol="0">
            <a:spAutoFit/>
          </a:bodyPr>
          <a:lstStyle/>
          <a:p>
            <a:pPr algn="ctr"/>
            <a:r>
              <a:rPr lang="en-GB" sz="2400" dirty="0"/>
              <a:t>Try again!</a:t>
            </a:r>
          </a:p>
        </p:txBody>
      </p:sp>
      <p:sp>
        <p:nvSpPr>
          <p:cNvPr id="32" name="Correct!">
            <a:extLst>
              <a:ext uri="{FF2B5EF4-FFF2-40B4-BE49-F238E27FC236}">
                <a16:creationId xmlns:a16="http://schemas.microsoft.com/office/drawing/2014/main" id="{47D62B31-A843-4711-A22B-0A520861B3A2}"/>
              </a:ext>
            </a:extLst>
          </p:cNvPr>
          <p:cNvSpPr txBox="1"/>
          <p:nvPr/>
        </p:nvSpPr>
        <p:spPr>
          <a:xfrm>
            <a:off x="865658" y="5581060"/>
            <a:ext cx="7394575" cy="461665"/>
          </a:xfrm>
          <a:prstGeom prst="rect">
            <a:avLst/>
          </a:prstGeom>
          <a:noFill/>
        </p:spPr>
        <p:txBody>
          <a:bodyPr wrap="square" rtlCol="0">
            <a:spAutoFit/>
          </a:bodyPr>
          <a:lstStyle/>
          <a:p>
            <a:pPr algn="ctr"/>
            <a:r>
              <a:rPr lang="en-GB" sz="2400" dirty="0"/>
              <a:t>Correct!</a:t>
            </a:r>
          </a:p>
        </p:txBody>
      </p:sp>
      <p:sp>
        <p:nvSpPr>
          <p:cNvPr id="2" name="Rectangle 1"/>
          <p:cNvSpPr/>
          <p:nvPr/>
        </p:nvSpPr>
        <p:spPr>
          <a:xfrm>
            <a:off x="755650" y="1722779"/>
            <a:ext cx="7632700" cy="430887"/>
          </a:xfrm>
          <a:prstGeom prst="rect">
            <a:avLst/>
          </a:prstGeom>
        </p:spPr>
        <p:txBody>
          <a:bodyPr wrap="square">
            <a:spAutoFit/>
          </a:bodyPr>
          <a:lstStyle/>
          <a:p>
            <a:pPr lvl="0" algn="ctr">
              <a:defRPr/>
            </a:pPr>
            <a:r>
              <a:rPr lang="en-GB" sz="2200" dirty="0">
                <a:solidFill>
                  <a:srgbClr val="1C1C1C"/>
                </a:solidFill>
              </a:rPr>
              <a:t>Which sign makes the statement true?</a:t>
            </a:r>
          </a:p>
        </p:txBody>
      </p:sp>
      <p:sp>
        <p:nvSpPr>
          <p:cNvPr id="17" name="TextBox 16"/>
          <p:cNvSpPr txBox="1"/>
          <p:nvPr/>
        </p:nvSpPr>
        <p:spPr>
          <a:xfrm>
            <a:off x="3153371" y="2818295"/>
            <a:ext cx="1758921" cy="584775"/>
          </a:xfrm>
          <a:prstGeom prst="rect">
            <a:avLst/>
          </a:prstGeom>
          <a:noFill/>
        </p:spPr>
        <p:txBody>
          <a:bodyPr wrap="square" rtlCol="0">
            <a:spAutoFit/>
          </a:bodyPr>
          <a:lstStyle/>
          <a:p>
            <a:pPr algn="ctr"/>
            <a:r>
              <a:rPr lang="en-GB" sz="3200" dirty="0"/>
              <a:t>0.6 </a:t>
            </a:r>
            <a:r>
              <a:rPr lang="en-GB" sz="3200" dirty="0">
                <a:latin typeface="Twinkl" pitchFamily="50" charset="0"/>
              </a:rPr>
              <a:t>×</a:t>
            </a:r>
            <a:r>
              <a:rPr lang="en-GB" sz="3200" dirty="0"/>
              <a:t> 7</a:t>
            </a:r>
            <a:endParaRPr lang="en-GB" sz="3200" u="sng" dirty="0"/>
          </a:p>
        </p:txBody>
      </p:sp>
      <p:sp>
        <p:nvSpPr>
          <p:cNvPr id="19" name="Answer 3">
            <a:extLst>
              <a:ext uri="{FF2B5EF4-FFF2-40B4-BE49-F238E27FC236}">
                <a16:creationId xmlns:a16="http://schemas.microsoft.com/office/drawing/2014/main" id="{F4AD4401-434D-4F67-B657-77D3F621D278}"/>
              </a:ext>
            </a:extLst>
          </p:cNvPr>
          <p:cNvSpPr/>
          <p:nvPr/>
        </p:nvSpPr>
        <p:spPr>
          <a:xfrm>
            <a:off x="5884813" y="4442410"/>
            <a:ext cx="1535987" cy="572767"/>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&gt;</a:t>
            </a:r>
          </a:p>
        </p:txBody>
      </p:sp>
      <p:sp>
        <p:nvSpPr>
          <p:cNvPr id="23" name="Answer 1">
            <a:extLst>
              <a:ext uri="{FF2B5EF4-FFF2-40B4-BE49-F238E27FC236}">
                <a16:creationId xmlns:a16="http://schemas.microsoft.com/office/drawing/2014/main" id="{B99A81FD-082F-4B15-A80E-1815A4412B24}"/>
              </a:ext>
            </a:extLst>
          </p:cNvPr>
          <p:cNvSpPr/>
          <p:nvPr/>
        </p:nvSpPr>
        <p:spPr>
          <a:xfrm>
            <a:off x="1685571" y="4443744"/>
            <a:ext cx="1535987" cy="572767"/>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&lt;</a:t>
            </a:r>
          </a:p>
        </p:txBody>
      </p:sp>
      <p:sp>
        <p:nvSpPr>
          <p:cNvPr id="20" name="Answer Outline">
            <a:extLst>
              <a:ext uri="{FF2B5EF4-FFF2-40B4-BE49-F238E27FC236}">
                <a16:creationId xmlns:a16="http://schemas.microsoft.com/office/drawing/2014/main" id="{F4AD4401-434D-4F67-B657-77D3F621D278}"/>
              </a:ext>
            </a:extLst>
          </p:cNvPr>
          <p:cNvSpPr/>
          <p:nvPr/>
        </p:nvSpPr>
        <p:spPr>
          <a:xfrm>
            <a:off x="5884813" y="4442410"/>
            <a:ext cx="1535987" cy="582912"/>
          </a:xfrm>
          <a:prstGeom prst="roundRect">
            <a:avLst>
              <a:gd name="adj" fmla="val 0"/>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p:txBody>
      </p:sp>
      <p:sp>
        <p:nvSpPr>
          <p:cNvPr id="13" name="Pentagon 12">
            <a:extLst>
              <a:ext uri="{FF2B5EF4-FFF2-40B4-BE49-F238E27FC236}">
                <a16:creationId xmlns:a16="http://schemas.microsoft.com/office/drawing/2014/main" id="{81476A7B-076C-49A9-BF9B-8C4E92AFD1A7}"/>
              </a:ext>
            </a:extLst>
          </p:cNvPr>
          <p:cNvSpPr/>
          <p:nvPr/>
        </p:nvSpPr>
        <p:spPr>
          <a:xfrm flipH="1">
            <a:off x="3746090" y="765175"/>
            <a:ext cx="4951382"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Multiply one-digit numbers with up to two decimal places by whole numbers</a:t>
            </a:r>
          </a:p>
        </p:txBody>
      </p:sp>
      <p:sp>
        <p:nvSpPr>
          <p:cNvPr id="14" name="TextBox 13"/>
          <p:cNvSpPr txBox="1"/>
          <p:nvPr/>
        </p:nvSpPr>
        <p:spPr>
          <a:xfrm>
            <a:off x="5361470" y="2818295"/>
            <a:ext cx="726961" cy="584775"/>
          </a:xfrm>
          <a:prstGeom prst="rect">
            <a:avLst/>
          </a:prstGeom>
          <a:noFill/>
        </p:spPr>
        <p:txBody>
          <a:bodyPr wrap="square" rtlCol="0">
            <a:spAutoFit/>
          </a:bodyPr>
          <a:lstStyle/>
          <a:p>
            <a:pPr algn="ctr"/>
            <a:r>
              <a:rPr lang="en-GB" sz="3200" dirty="0"/>
              <a:t>4</a:t>
            </a:r>
            <a:endParaRPr lang="en-GB" sz="3200" u="sng" dirty="0"/>
          </a:p>
        </p:txBody>
      </p:sp>
      <p:grpSp>
        <p:nvGrpSpPr>
          <p:cNvPr id="3" name="Blank Symbol"/>
          <p:cNvGrpSpPr/>
          <p:nvPr/>
        </p:nvGrpSpPr>
        <p:grpSpPr>
          <a:xfrm>
            <a:off x="4812098" y="2818295"/>
            <a:ext cx="659091" cy="659091"/>
            <a:chOff x="4850198" y="2818295"/>
            <a:chExt cx="659091" cy="659091"/>
          </a:xfrm>
        </p:grpSpPr>
        <p:sp>
          <p:nvSpPr>
            <p:cNvPr id="15" name="Oval 14"/>
            <p:cNvSpPr/>
            <p:nvPr/>
          </p:nvSpPr>
          <p:spPr>
            <a:xfrm>
              <a:off x="4850198" y="2818295"/>
              <a:ext cx="659091" cy="659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5011964" y="2980061"/>
              <a:ext cx="335559" cy="33555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9925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1" nodeType="clickEffect">
                                  <p:stCondLst>
                                    <p:cond delay="0"/>
                                  </p:stCondLst>
                                  <p:childTnLst>
                                    <p:animRot by="120000">
                                      <p:cBhvr>
                                        <p:cTn id="42" dur="100" fill="hold">
                                          <p:stCondLst>
                                            <p:cond delay="0"/>
                                          </p:stCondLst>
                                        </p:cTn>
                                        <p:tgtEl>
                                          <p:spTgt spid="23"/>
                                        </p:tgtEl>
                                        <p:attrNameLst>
                                          <p:attrName>r</p:attrName>
                                        </p:attrNameLst>
                                      </p:cBhvr>
                                    </p:animRot>
                                    <p:animRot by="-240000">
                                      <p:cBhvr>
                                        <p:cTn id="43" dur="200" fill="hold">
                                          <p:stCondLst>
                                            <p:cond delay="200"/>
                                          </p:stCondLst>
                                        </p:cTn>
                                        <p:tgtEl>
                                          <p:spTgt spid="23"/>
                                        </p:tgtEl>
                                        <p:attrNameLst>
                                          <p:attrName>r</p:attrName>
                                        </p:attrNameLst>
                                      </p:cBhvr>
                                    </p:animRot>
                                    <p:animRot by="240000">
                                      <p:cBhvr>
                                        <p:cTn id="44" dur="200" fill="hold">
                                          <p:stCondLst>
                                            <p:cond delay="400"/>
                                          </p:stCondLst>
                                        </p:cTn>
                                        <p:tgtEl>
                                          <p:spTgt spid="23"/>
                                        </p:tgtEl>
                                        <p:attrNameLst>
                                          <p:attrName>r</p:attrName>
                                        </p:attrNameLst>
                                      </p:cBhvr>
                                    </p:animRot>
                                    <p:animRot by="-240000">
                                      <p:cBhvr>
                                        <p:cTn id="45" dur="200" fill="hold">
                                          <p:stCondLst>
                                            <p:cond delay="600"/>
                                          </p:stCondLst>
                                        </p:cTn>
                                        <p:tgtEl>
                                          <p:spTgt spid="23"/>
                                        </p:tgtEl>
                                        <p:attrNameLst>
                                          <p:attrName>r</p:attrName>
                                        </p:attrNameLst>
                                      </p:cBhvr>
                                    </p:animRot>
                                    <p:animRot by="120000">
                                      <p:cBhvr>
                                        <p:cTn id="46" dur="200" fill="hold">
                                          <p:stCondLst>
                                            <p:cond delay="800"/>
                                          </p:stCondLst>
                                        </p:cTn>
                                        <p:tgtEl>
                                          <p:spTgt spid="23"/>
                                        </p:tgtEl>
                                        <p:attrNameLst>
                                          <p:attrName>r</p:attrName>
                                        </p:attrNameLst>
                                      </p:cBhvr>
                                    </p:animRot>
                                  </p:childTnLst>
                                </p:cTn>
                              </p:par>
                              <p:par>
                                <p:cTn id="47" presetID="10"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par>
                                <p:cTn id="50" presetID="10" presetClass="exit" presetSubtype="0" fill="hold" grpId="1" nodeType="withEffect">
                                  <p:stCondLst>
                                    <p:cond delay="1000"/>
                                  </p:stCondLst>
                                  <p:childTnLst>
                                    <p:animEffect transition="out" filter="fade">
                                      <p:cBhvr>
                                        <p:cTn id="51" dur="500"/>
                                        <p:tgtEl>
                                          <p:spTgt spid="31"/>
                                        </p:tgtEl>
                                      </p:cBhvr>
                                    </p:animEffect>
                                    <p:set>
                                      <p:cBhvr>
                                        <p:cTn id="52"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3" restart="whenNotActive" fill="hold" evtFilter="cancelBubble" nodeType="interactiveSeq">
                <p:stCondLst>
                  <p:cond evt="onClick" delay="0">
                    <p:tgtEl>
                      <p:spTgt spid="21"/>
                    </p:tgtEl>
                  </p:cond>
                </p:stCondLst>
                <p:endSync evt="end" delay="0">
                  <p:rtn val="all"/>
                </p:endSync>
                <p:childTnLst>
                  <p:par>
                    <p:cTn id="54" fill="hold">
                      <p:stCondLst>
                        <p:cond delay="0"/>
                      </p:stCondLst>
                      <p:childTnLst>
                        <p:par>
                          <p:cTn id="55" fill="hold">
                            <p:stCondLst>
                              <p:cond delay="0"/>
                            </p:stCondLst>
                            <p:childTnLst>
                              <p:par>
                                <p:cTn id="56" presetID="32" presetClass="emph" presetSubtype="0" fill="hold" grpId="1" nodeType="clickEffect">
                                  <p:stCondLst>
                                    <p:cond delay="0"/>
                                  </p:stCondLst>
                                  <p:childTnLst>
                                    <p:animRot by="120000">
                                      <p:cBhvr>
                                        <p:cTn id="57" dur="100" fill="hold">
                                          <p:stCondLst>
                                            <p:cond delay="0"/>
                                          </p:stCondLst>
                                        </p:cTn>
                                        <p:tgtEl>
                                          <p:spTgt spid="21"/>
                                        </p:tgtEl>
                                        <p:attrNameLst>
                                          <p:attrName>r</p:attrName>
                                        </p:attrNameLst>
                                      </p:cBhvr>
                                    </p:animRot>
                                    <p:animRot by="-240000">
                                      <p:cBhvr>
                                        <p:cTn id="58" dur="200" fill="hold">
                                          <p:stCondLst>
                                            <p:cond delay="200"/>
                                          </p:stCondLst>
                                        </p:cTn>
                                        <p:tgtEl>
                                          <p:spTgt spid="21"/>
                                        </p:tgtEl>
                                        <p:attrNameLst>
                                          <p:attrName>r</p:attrName>
                                        </p:attrNameLst>
                                      </p:cBhvr>
                                    </p:animRot>
                                    <p:animRot by="240000">
                                      <p:cBhvr>
                                        <p:cTn id="59" dur="200" fill="hold">
                                          <p:stCondLst>
                                            <p:cond delay="400"/>
                                          </p:stCondLst>
                                        </p:cTn>
                                        <p:tgtEl>
                                          <p:spTgt spid="21"/>
                                        </p:tgtEl>
                                        <p:attrNameLst>
                                          <p:attrName>r</p:attrName>
                                        </p:attrNameLst>
                                      </p:cBhvr>
                                    </p:animRot>
                                    <p:animRot by="-240000">
                                      <p:cBhvr>
                                        <p:cTn id="60" dur="200" fill="hold">
                                          <p:stCondLst>
                                            <p:cond delay="600"/>
                                          </p:stCondLst>
                                        </p:cTn>
                                        <p:tgtEl>
                                          <p:spTgt spid="21"/>
                                        </p:tgtEl>
                                        <p:attrNameLst>
                                          <p:attrName>r</p:attrName>
                                        </p:attrNameLst>
                                      </p:cBhvr>
                                    </p:animRot>
                                    <p:animRot by="120000">
                                      <p:cBhvr>
                                        <p:cTn id="61" dur="200" fill="hold">
                                          <p:stCondLst>
                                            <p:cond delay="800"/>
                                          </p:stCondLst>
                                        </p:cTn>
                                        <p:tgtEl>
                                          <p:spTgt spid="21"/>
                                        </p:tgtEl>
                                        <p:attrNameLst>
                                          <p:attrName>r</p:attrName>
                                        </p:attrNameLst>
                                      </p:cBhvr>
                                    </p:animRot>
                                  </p:childTnLst>
                                </p:cTn>
                              </p:par>
                              <p:par>
                                <p:cTn id="62" presetID="10" presetClass="entr" presetSubtype="0" fill="hold" grpId="2"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par>
                                <p:cTn id="65" presetID="10" presetClass="exit" presetSubtype="0" fill="hold" grpId="3" nodeType="withEffect">
                                  <p:stCondLst>
                                    <p:cond delay="1000"/>
                                  </p:stCondLst>
                                  <p:childTnLst>
                                    <p:animEffect transition="out" filter="fade">
                                      <p:cBhvr>
                                        <p:cTn id="66" dur="500"/>
                                        <p:tgtEl>
                                          <p:spTgt spid="31"/>
                                        </p:tgtEl>
                                      </p:cBhvr>
                                    </p:animEffect>
                                    <p:set>
                                      <p:cBhvr>
                                        <p:cTn id="6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8" restart="whenNotActive" fill="hold" evtFilter="cancelBubble" nodeType="interactiveSeq">
                <p:stCondLst>
                  <p:cond evt="onClick" delay="0">
                    <p:tgtEl>
                      <p:spTgt spid="19"/>
                    </p:tgtEl>
                  </p:cond>
                </p:stCondLst>
                <p:endSync evt="end" delay="0">
                  <p:rtn val="all"/>
                </p:endSync>
                <p:childTnLst>
                  <p:par>
                    <p:cTn id="69" fill="hold">
                      <p:stCondLst>
                        <p:cond delay="0"/>
                      </p:stCondLst>
                      <p:childTnLst>
                        <p:par>
                          <p:cTn id="70" fill="hold">
                            <p:stCondLst>
                              <p:cond delay="0"/>
                            </p:stCondLst>
                            <p:childTnLst>
                              <p:par>
                                <p:cTn id="71" presetID="21" presetClass="entr" presetSubtype="1"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heel(1)">
                                      <p:cBhvr>
                                        <p:cTn id="73" dur="1000"/>
                                        <p:tgtEl>
                                          <p:spTgt spid="2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500"/>
                                        <p:tgtEl>
                                          <p:spTgt spid="32"/>
                                        </p:tgtEl>
                                      </p:cBhvr>
                                    </p:animEffect>
                                  </p:childTnLst>
                                </p:cTn>
                              </p:par>
                              <p:par>
                                <p:cTn id="77" presetID="10" presetClass="exit" presetSubtype="0" fill="hold" grpId="1" nodeType="withEffect">
                                  <p:stCondLst>
                                    <p:cond delay="1000"/>
                                  </p:stCondLst>
                                  <p:childTnLst>
                                    <p:animEffect transition="out" filter="fade">
                                      <p:cBhvr>
                                        <p:cTn id="78" dur="500"/>
                                        <p:tgtEl>
                                          <p:spTgt spid="32"/>
                                        </p:tgtEl>
                                      </p:cBhvr>
                                    </p:animEffect>
                                    <p:set>
                                      <p:cBhvr>
                                        <p:cTn id="79"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21" grpId="0" animBg="1"/>
      <p:bldP spid="21" grpId="1" animBg="1"/>
      <p:bldP spid="10" grpId="0" animBg="1"/>
      <p:bldP spid="31" grpId="0"/>
      <p:bldP spid="31" grpId="1"/>
      <p:bldP spid="31" grpId="2"/>
      <p:bldP spid="31" grpId="3"/>
      <p:bldP spid="32" grpId="0"/>
      <p:bldP spid="32" grpId="1"/>
      <p:bldP spid="2" grpId="0"/>
      <p:bldP spid="17" grpId="0"/>
      <p:bldP spid="19" grpId="0" animBg="1"/>
      <p:bldP spid="23" grpId="0" animBg="1"/>
      <p:bldP spid="23" grpId="1" animBg="1"/>
      <p:bldP spid="20" grpId="0" animBg="1"/>
      <p:bldP spid="13" grpId="0" animBg="1"/>
      <p:bldP spid="1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nswer 2">
            <a:extLst>
              <a:ext uri="{FF2B5EF4-FFF2-40B4-BE49-F238E27FC236}">
                <a16:creationId xmlns:a16="http://schemas.microsoft.com/office/drawing/2014/main" id="{F4AD4401-434D-4F67-B657-77D3F621D278}"/>
              </a:ext>
            </a:extLst>
          </p:cNvPr>
          <p:cNvSpPr/>
          <p:nvPr/>
        </p:nvSpPr>
        <p:spPr>
          <a:xfrm>
            <a:off x="3785192" y="4442410"/>
            <a:ext cx="1535987" cy="572767"/>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a:t>
            </a:r>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Quiz</a:t>
            </a:r>
          </a:p>
        </p:txBody>
      </p:sp>
      <p:sp>
        <p:nvSpPr>
          <p:cNvPr id="31" name="Try Again!">
            <a:extLst>
              <a:ext uri="{FF2B5EF4-FFF2-40B4-BE49-F238E27FC236}">
                <a16:creationId xmlns:a16="http://schemas.microsoft.com/office/drawing/2014/main" id="{3784DBBA-BA0C-4D88-B64F-C69898662580}"/>
              </a:ext>
            </a:extLst>
          </p:cNvPr>
          <p:cNvSpPr txBox="1"/>
          <p:nvPr/>
        </p:nvSpPr>
        <p:spPr>
          <a:xfrm>
            <a:off x="864240" y="5589871"/>
            <a:ext cx="7394575" cy="461665"/>
          </a:xfrm>
          <a:prstGeom prst="rect">
            <a:avLst/>
          </a:prstGeom>
          <a:noFill/>
        </p:spPr>
        <p:txBody>
          <a:bodyPr wrap="square" rtlCol="0">
            <a:spAutoFit/>
          </a:bodyPr>
          <a:lstStyle/>
          <a:p>
            <a:pPr algn="ctr"/>
            <a:r>
              <a:rPr lang="en-GB" sz="2400" dirty="0"/>
              <a:t>Try again!</a:t>
            </a:r>
          </a:p>
        </p:txBody>
      </p:sp>
      <p:sp>
        <p:nvSpPr>
          <p:cNvPr id="32" name="Correct!">
            <a:extLst>
              <a:ext uri="{FF2B5EF4-FFF2-40B4-BE49-F238E27FC236}">
                <a16:creationId xmlns:a16="http://schemas.microsoft.com/office/drawing/2014/main" id="{47D62B31-A843-4711-A22B-0A520861B3A2}"/>
              </a:ext>
            </a:extLst>
          </p:cNvPr>
          <p:cNvSpPr txBox="1"/>
          <p:nvPr/>
        </p:nvSpPr>
        <p:spPr>
          <a:xfrm>
            <a:off x="865658" y="5581060"/>
            <a:ext cx="7394575" cy="461665"/>
          </a:xfrm>
          <a:prstGeom prst="rect">
            <a:avLst/>
          </a:prstGeom>
          <a:noFill/>
        </p:spPr>
        <p:txBody>
          <a:bodyPr wrap="square" rtlCol="0">
            <a:spAutoFit/>
          </a:bodyPr>
          <a:lstStyle/>
          <a:p>
            <a:pPr algn="ctr"/>
            <a:r>
              <a:rPr lang="en-GB" sz="2400" dirty="0"/>
              <a:t>Correct!</a:t>
            </a:r>
          </a:p>
        </p:txBody>
      </p:sp>
      <p:sp>
        <p:nvSpPr>
          <p:cNvPr id="2" name="Rectangle 1"/>
          <p:cNvSpPr/>
          <p:nvPr/>
        </p:nvSpPr>
        <p:spPr>
          <a:xfrm>
            <a:off x="755650" y="1722779"/>
            <a:ext cx="7632700" cy="430887"/>
          </a:xfrm>
          <a:prstGeom prst="rect">
            <a:avLst/>
          </a:prstGeom>
        </p:spPr>
        <p:txBody>
          <a:bodyPr wrap="square">
            <a:spAutoFit/>
          </a:bodyPr>
          <a:lstStyle/>
          <a:p>
            <a:pPr lvl="0" algn="ctr">
              <a:defRPr/>
            </a:pPr>
            <a:r>
              <a:rPr lang="en-GB" sz="2200" dirty="0">
                <a:solidFill>
                  <a:srgbClr val="1C1C1C"/>
                </a:solidFill>
              </a:rPr>
              <a:t>Which sign makes the statement true?</a:t>
            </a:r>
          </a:p>
        </p:txBody>
      </p:sp>
      <p:sp>
        <p:nvSpPr>
          <p:cNvPr id="17" name="TextBox 16"/>
          <p:cNvSpPr txBox="1"/>
          <p:nvPr/>
        </p:nvSpPr>
        <p:spPr>
          <a:xfrm>
            <a:off x="2582391" y="2818295"/>
            <a:ext cx="1758921" cy="584775"/>
          </a:xfrm>
          <a:prstGeom prst="rect">
            <a:avLst/>
          </a:prstGeom>
          <a:noFill/>
        </p:spPr>
        <p:txBody>
          <a:bodyPr wrap="square" rtlCol="0">
            <a:spAutoFit/>
          </a:bodyPr>
          <a:lstStyle/>
          <a:p>
            <a:pPr algn="ctr"/>
            <a:r>
              <a:rPr lang="en-GB" sz="3200" dirty="0"/>
              <a:t>0.3 </a:t>
            </a:r>
            <a:r>
              <a:rPr lang="en-GB" sz="3200" dirty="0">
                <a:latin typeface="Twinkl" pitchFamily="50" charset="0"/>
              </a:rPr>
              <a:t>×</a:t>
            </a:r>
            <a:r>
              <a:rPr lang="en-GB" sz="3200" dirty="0"/>
              <a:t> 4</a:t>
            </a:r>
            <a:endParaRPr lang="en-GB" sz="3200" u="sng" dirty="0"/>
          </a:p>
        </p:txBody>
      </p:sp>
      <p:sp>
        <p:nvSpPr>
          <p:cNvPr id="19" name="Answer 3">
            <a:extLst>
              <a:ext uri="{FF2B5EF4-FFF2-40B4-BE49-F238E27FC236}">
                <a16:creationId xmlns:a16="http://schemas.microsoft.com/office/drawing/2014/main" id="{F4AD4401-434D-4F67-B657-77D3F621D278}"/>
              </a:ext>
            </a:extLst>
          </p:cNvPr>
          <p:cNvSpPr/>
          <p:nvPr/>
        </p:nvSpPr>
        <p:spPr>
          <a:xfrm>
            <a:off x="5884813" y="4442410"/>
            <a:ext cx="1535987" cy="572767"/>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&gt;</a:t>
            </a:r>
          </a:p>
        </p:txBody>
      </p:sp>
      <p:sp>
        <p:nvSpPr>
          <p:cNvPr id="23" name="Answer 1">
            <a:extLst>
              <a:ext uri="{FF2B5EF4-FFF2-40B4-BE49-F238E27FC236}">
                <a16:creationId xmlns:a16="http://schemas.microsoft.com/office/drawing/2014/main" id="{B99A81FD-082F-4B15-A80E-1815A4412B24}"/>
              </a:ext>
            </a:extLst>
          </p:cNvPr>
          <p:cNvSpPr/>
          <p:nvPr/>
        </p:nvSpPr>
        <p:spPr>
          <a:xfrm>
            <a:off x="1685571" y="4443744"/>
            <a:ext cx="1535987" cy="572767"/>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&lt;</a:t>
            </a:r>
          </a:p>
        </p:txBody>
      </p:sp>
      <p:sp>
        <p:nvSpPr>
          <p:cNvPr id="20" name="Answer Outline">
            <a:extLst>
              <a:ext uri="{FF2B5EF4-FFF2-40B4-BE49-F238E27FC236}">
                <a16:creationId xmlns:a16="http://schemas.microsoft.com/office/drawing/2014/main" id="{F4AD4401-434D-4F67-B657-77D3F621D278}"/>
              </a:ext>
            </a:extLst>
          </p:cNvPr>
          <p:cNvSpPr/>
          <p:nvPr/>
        </p:nvSpPr>
        <p:spPr>
          <a:xfrm>
            <a:off x="1685570" y="4442410"/>
            <a:ext cx="1535987" cy="582912"/>
          </a:xfrm>
          <a:prstGeom prst="roundRect">
            <a:avLst>
              <a:gd name="adj" fmla="val 0"/>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p:txBody>
      </p:sp>
      <p:sp>
        <p:nvSpPr>
          <p:cNvPr id="13" name="Pentagon 12">
            <a:extLst>
              <a:ext uri="{FF2B5EF4-FFF2-40B4-BE49-F238E27FC236}">
                <a16:creationId xmlns:a16="http://schemas.microsoft.com/office/drawing/2014/main" id="{81476A7B-076C-49A9-BF9B-8C4E92AFD1A7}"/>
              </a:ext>
            </a:extLst>
          </p:cNvPr>
          <p:cNvSpPr/>
          <p:nvPr/>
        </p:nvSpPr>
        <p:spPr>
          <a:xfrm flipH="1">
            <a:off x="3746090" y="765175"/>
            <a:ext cx="4951382"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Multiply one-digit numbers with up to two decimal places by whole numbers</a:t>
            </a:r>
          </a:p>
        </p:txBody>
      </p:sp>
      <p:sp>
        <p:nvSpPr>
          <p:cNvPr id="14" name="TextBox 13"/>
          <p:cNvSpPr txBox="1"/>
          <p:nvPr/>
        </p:nvSpPr>
        <p:spPr>
          <a:xfrm>
            <a:off x="4964453" y="2818295"/>
            <a:ext cx="2199825" cy="584775"/>
          </a:xfrm>
          <a:prstGeom prst="rect">
            <a:avLst/>
          </a:prstGeom>
          <a:noFill/>
        </p:spPr>
        <p:txBody>
          <a:bodyPr wrap="square" rtlCol="0">
            <a:spAutoFit/>
          </a:bodyPr>
          <a:lstStyle/>
          <a:p>
            <a:r>
              <a:rPr lang="en-GB" sz="3200" dirty="0"/>
              <a:t>0.25 </a:t>
            </a:r>
            <a:r>
              <a:rPr lang="en-GB" sz="3200" dirty="0">
                <a:latin typeface="Twinkl" pitchFamily="50" charset="0"/>
              </a:rPr>
              <a:t>× 5</a:t>
            </a:r>
            <a:r>
              <a:rPr lang="en-GB" sz="3200" dirty="0"/>
              <a:t> </a:t>
            </a:r>
            <a:endParaRPr lang="en-GB" sz="3200" u="sng" dirty="0"/>
          </a:p>
        </p:txBody>
      </p:sp>
      <p:grpSp>
        <p:nvGrpSpPr>
          <p:cNvPr id="3" name="Blank Symbol"/>
          <p:cNvGrpSpPr/>
          <p:nvPr/>
        </p:nvGrpSpPr>
        <p:grpSpPr>
          <a:xfrm>
            <a:off x="4242454" y="2818295"/>
            <a:ext cx="659091" cy="659091"/>
            <a:chOff x="4850198" y="2818295"/>
            <a:chExt cx="659091" cy="659091"/>
          </a:xfrm>
        </p:grpSpPr>
        <p:sp>
          <p:nvSpPr>
            <p:cNvPr id="15" name="Oval 14"/>
            <p:cNvSpPr/>
            <p:nvPr/>
          </p:nvSpPr>
          <p:spPr>
            <a:xfrm>
              <a:off x="4850198" y="2818295"/>
              <a:ext cx="659091" cy="659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5011964" y="2980061"/>
              <a:ext cx="335559" cy="33555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2323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par>
                          <p:cTn id="34" fill="hold">
                            <p:stCondLst>
                              <p:cond delay="1500"/>
                            </p:stCondLst>
                            <p:childTnLst>
                              <p:par>
                                <p:cTn id="35" presetID="10" presetClass="entr" presetSubtype="0" fill="hold" grpId="1"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heel(1)">
                                      <p:cBhvr>
                                        <p:cTn id="43" dur="1000"/>
                                        <p:tgtEl>
                                          <p:spTgt spid="20"/>
                                        </p:tgtEl>
                                      </p:cBhvr>
                                    </p:animEffect>
                                  </p:childTnLst>
                                </p:cTn>
                              </p:par>
                              <p:par>
                                <p:cTn id="44" presetID="10" presetClass="entr" presetSubtype="0" fill="hold" grpId="0" nodeType="withEffect">
                                  <p:stCondLst>
                                    <p:cond delay="100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par>
                                <p:cTn id="47" presetID="10" presetClass="exit" presetSubtype="0" fill="hold" grpId="1" nodeType="withEffect">
                                  <p:stCondLst>
                                    <p:cond delay="2000"/>
                                  </p:stCondLst>
                                  <p:childTnLst>
                                    <p:animEffect transition="out" filter="fade">
                                      <p:cBhvr>
                                        <p:cTn id="48" dur="500"/>
                                        <p:tgtEl>
                                          <p:spTgt spid="32"/>
                                        </p:tgtEl>
                                      </p:cBhvr>
                                    </p:animEffect>
                                    <p:set>
                                      <p:cBhvr>
                                        <p:cTn id="49"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0" restart="whenNotActive" fill="hold" evtFilter="cancelBubble" nodeType="interactiveSeq">
                <p:stCondLst>
                  <p:cond evt="onClick" delay="0">
                    <p:tgtEl>
                      <p:spTgt spid="21"/>
                    </p:tgtEl>
                  </p:cond>
                </p:stCondLst>
                <p:endSync evt="end" delay="0">
                  <p:rtn val="all"/>
                </p:endSync>
                <p:childTnLst>
                  <p:par>
                    <p:cTn id="51" fill="hold">
                      <p:stCondLst>
                        <p:cond delay="0"/>
                      </p:stCondLst>
                      <p:childTnLst>
                        <p:par>
                          <p:cTn id="52" fill="hold">
                            <p:stCondLst>
                              <p:cond delay="0"/>
                            </p:stCondLst>
                            <p:childTnLst>
                              <p:par>
                                <p:cTn id="53" presetID="32" presetClass="emph" presetSubtype="0" fill="hold" grpId="1" nodeType="clickEffect">
                                  <p:stCondLst>
                                    <p:cond delay="0"/>
                                  </p:stCondLst>
                                  <p:childTnLst>
                                    <p:animRot by="120000">
                                      <p:cBhvr>
                                        <p:cTn id="54" dur="100" fill="hold">
                                          <p:stCondLst>
                                            <p:cond delay="0"/>
                                          </p:stCondLst>
                                        </p:cTn>
                                        <p:tgtEl>
                                          <p:spTgt spid="21"/>
                                        </p:tgtEl>
                                        <p:attrNameLst>
                                          <p:attrName>r</p:attrName>
                                        </p:attrNameLst>
                                      </p:cBhvr>
                                    </p:animRot>
                                    <p:animRot by="-240000">
                                      <p:cBhvr>
                                        <p:cTn id="55" dur="200" fill="hold">
                                          <p:stCondLst>
                                            <p:cond delay="200"/>
                                          </p:stCondLst>
                                        </p:cTn>
                                        <p:tgtEl>
                                          <p:spTgt spid="21"/>
                                        </p:tgtEl>
                                        <p:attrNameLst>
                                          <p:attrName>r</p:attrName>
                                        </p:attrNameLst>
                                      </p:cBhvr>
                                    </p:animRot>
                                    <p:animRot by="240000">
                                      <p:cBhvr>
                                        <p:cTn id="56" dur="200" fill="hold">
                                          <p:stCondLst>
                                            <p:cond delay="400"/>
                                          </p:stCondLst>
                                        </p:cTn>
                                        <p:tgtEl>
                                          <p:spTgt spid="21"/>
                                        </p:tgtEl>
                                        <p:attrNameLst>
                                          <p:attrName>r</p:attrName>
                                        </p:attrNameLst>
                                      </p:cBhvr>
                                    </p:animRot>
                                    <p:animRot by="-240000">
                                      <p:cBhvr>
                                        <p:cTn id="57" dur="200" fill="hold">
                                          <p:stCondLst>
                                            <p:cond delay="600"/>
                                          </p:stCondLst>
                                        </p:cTn>
                                        <p:tgtEl>
                                          <p:spTgt spid="21"/>
                                        </p:tgtEl>
                                        <p:attrNameLst>
                                          <p:attrName>r</p:attrName>
                                        </p:attrNameLst>
                                      </p:cBhvr>
                                    </p:animRot>
                                    <p:animRot by="120000">
                                      <p:cBhvr>
                                        <p:cTn id="58" dur="200" fill="hold">
                                          <p:stCondLst>
                                            <p:cond delay="800"/>
                                          </p:stCondLst>
                                        </p:cTn>
                                        <p:tgtEl>
                                          <p:spTgt spid="21"/>
                                        </p:tgtEl>
                                        <p:attrNameLst>
                                          <p:attrName>r</p:attrName>
                                        </p:attrNameLst>
                                      </p:cBhvr>
                                    </p:animRot>
                                  </p:childTnLst>
                                </p:cTn>
                              </p:par>
                              <p:par>
                                <p:cTn id="59" presetID="10" presetClass="entr" presetSubtype="0" fill="hold" grpId="2"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par>
                                <p:cTn id="62" presetID="10" presetClass="exit" presetSubtype="0" fill="hold" grpId="3" nodeType="withEffect">
                                  <p:stCondLst>
                                    <p:cond delay="1000"/>
                                  </p:stCondLst>
                                  <p:childTnLst>
                                    <p:animEffect transition="out" filter="fade">
                                      <p:cBhvr>
                                        <p:cTn id="63" dur="500"/>
                                        <p:tgtEl>
                                          <p:spTgt spid="31"/>
                                        </p:tgtEl>
                                      </p:cBhvr>
                                    </p:animEffect>
                                    <p:set>
                                      <p:cBhvr>
                                        <p:cTn id="64"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5" restart="whenNotActive" fill="hold" evtFilter="cancelBubble" nodeType="interactiveSeq">
                <p:stCondLst>
                  <p:cond evt="onClick" delay="0">
                    <p:tgtEl>
                      <p:spTgt spid="19"/>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9"/>
                                        </p:tgtEl>
                                        <p:attrNameLst>
                                          <p:attrName>r</p:attrName>
                                        </p:attrNameLst>
                                      </p:cBhvr>
                                    </p:animRot>
                                    <p:animRot by="-240000">
                                      <p:cBhvr>
                                        <p:cTn id="70" dur="200" fill="hold">
                                          <p:stCondLst>
                                            <p:cond delay="200"/>
                                          </p:stCondLst>
                                        </p:cTn>
                                        <p:tgtEl>
                                          <p:spTgt spid="19"/>
                                        </p:tgtEl>
                                        <p:attrNameLst>
                                          <p:attrName>r</p:attrName>
                                        </p:attrNameLst>
                                      </p:cBhvr>
                                    </p:animRot>
                                    <p:animRot by="240000">
                                      <p:cBhvr>
                                        <p:cTn id="71" dur="200" fill="hold">
                                          <p:stCondLst>
                                            <p:cond delay="400"/>
                                          </p:stCondLst>
                                        </p:cTn>
                                        <p:tgtEl>
                                          <p:spTgt spid="19"/>
                                        </p:tgtEl>
                                        <p:attrNameLst>
                                          <p:attrName>r</p:attrName>
                                        </p:attrNameLst>
                                      </p:cBhvr>
                                    </p:animRot>
                                    <p:animRot by="-240000">
                                      <p:cBhvr>
                                        <p:cTn id="72" dur="200" fill="hold">
                                          <p:stCondLst>
                                            <p:cond delay="600"/>
                                          </p:stCondLst>
                                        </p:cTn>
                                        <p:tgtEl>
                                          <p:spTgt spid="19"/>
                                        </p:tgtEl>
                                        <p:attrNameLst>
                                          <p:attrName>r</p:attrName>
                                        </p:attrNameLst>
                                      </p:cBhvr>
                                    </p:animRot>
                                    <p:animRot by="120000">
                                      <p:cBhvr>
                                        <p:cTn id="73" dur="200" fill="hold">
                                          <p:stCondLst>
                                            <p:cond delay="800"/>
                                          </p:stCondLst>
                                        </p:cTn>
                                        <p:tgtEl>
                                          <p:spTgt spid="19"/>
                                        </p:tgtEl>
                                        <p:attrNameLst>
                                          <p:attrName>r</p:attrName>
                                        </p:attrNameLst>
                                      </p:cBhvr>
                                    </p:animRot>
                                  </p:childTnLst>
                                </p:cTn>
                              </p:par>
                              <p:par>
                                <p:cTn id="74" presetID="10" presetClass="entr" presetSubtype="0"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par>
                                <p:cTn id="77" presetID="10" presetClass="exit" presetSubtype="0" fill="hold" grpId="1" nodeType="withEffect">
                                  <p:stCondLst>
                                    <p:cond delay="1000"/>
                                  </p:stCondLst>
                                  <p:childTnLst>
                                    <p:animEffect transition="out" filter="fade">
                                      <p:cBhvr>
                                        <p:cTn id="78" dur="500"/>
                                        <p:tgtEl>
                                          <p:spTgt spid="31"/>
                                        </p:tgtEl>
                                      </p:cBhvr>
                                    </p:animEffect>
                                    <p:set>
                                      <p:cBhvr>
                                        <p:cTn id="79"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21" grpId="0" animBg="1"/>
      <p:bldP spid="21" grpId="1" animBg="1"/>
      <p:bldP spid="10" grpId="0" animBg="1"/>
      <p:bldP spid="31" grpId="0"/>
      <p:bldP spid="31" grpId="1"/>
      <p:bldP spid="31" grpId="2"/>
      <p:bldP spid="31" grpId="3"/>
      <p:bldP spid="32" grpId="0"/>
      <p:bldP spid="32" grpId="1"/>
      <p:bldP spid="2" grpId="0"/>
      <p:bldP spid="17" grpId="0"/>
      <p:bldP spid="19" grpId="0" animBg="1"/>
      <p:bldP spid="19" grpId="1" animBg="1"/>
      <p:bldP spid="23" grpId="0" animBg="1"/>
      <p:bldP spid="20" grpId="0" animBg="1"/>
      <p:bldP spid="13"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791824" y="2367368"/>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nswer A">
            <a:extLst>
              <a:ext uri="{FF2B5EF4-FFF2-40B4-BE49-F238E27FC236}">
                <a16:creationId xmlns:a16="http://schemas.microsoft.com/office/drawing/2014/main" id="{B99A81FD-082F-4B15-A80E-1815A4412B24}"/>
              </a:ext>
            </a:extLst>
          </p:cNvPr>
          <p:cNvSpPr/>
          <p:nvPr/>
        </p:nvSpPr>
        <p:spPr>
          <a:xfrm>
            <a:off x="750413" y="4213160"/>
            <a:ext cx="1535987" cy="1134721"/>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4</a:t>
            </a:r>
          </a:p>
          <a:p>
            <a:pPr algn="ctr"/>
            <a:r>
              <a:rPr lang="en-GB" sz="3600" dirty="0">
                <a:solidFill>
                  <a:schemeClr val="tx1"/>
                </a:solidFill>
              </a:rPr>
              <a:t>8</a:t>
            </a:r>
          </a:p>
        </p:txBody>
      </p:sp>
      <p:sp>
        <p:nvSpPr>
          <p:cNvPr id="21" name="Answer B">
            <a:extLst>
              <a:ext uri="{FF2B5EF4-FFF2-40B4-BE49-F238E27FC236}">
                <a16:creationId xmlns:a16="http://schemas.microsoft.com/office/drawing/2014/main" id="{F4AD4401-434D-4F67-B657-77D3F621D278}"/>
              </a:ext>
            </a:extLst>
          </p:cNvPr>
          <p:cNvSpPr/>
          <p:nvPr/>
        </p:nvSpPr>
        <p:spPr>
          <a:xfrm>
            <a:off x="2850034" y="4211826"/>
            <a:ext cx="1535987" cy="1134721"/>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2</a:t>
            </a:r>
          </a:p>
          <a:p>
            <a:pPr algn="ctr"/>
            <a:r>
              <a:rPr lang="en-GB" sz="3600" dirty="0">
                <a:solidFill>
                  <a:schemeClr val="tx1"/>
                </a:solidFill>
              </a:rPr>
              <a:t>8</a:t>
            </a:r>
          </a:p>
        </p:txBody>
      </p:sp>
      <p:sp>
        <p:nvSpPr>
          <p:cNvPr id="18" name="Answer C">
            <a:extLst>
              <a:ext uri="{FF2B5EF4-FFF2-40B4-BE49-F238E27FC236}">
                <a16:creationId xmlns:a16="http://schemas.microsoft.com/office/drawing/2014/main" id="{F4AD4401-434D-4F67-B657-77D3F621D278}"/>
              </a:ext>
            </a:extLst>
          </p:cNvPr>
          <p:cNvSpPr/>
          <p:nvPr/>
        </p:nvSpPr>
        <p:spPr>
          <a:xfrm>
            <a:off x="4851198" y="4211826"/>
            <a:ext cx="1535987" cy="1134721"/>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1</a:t>
            </a:r>
          </a:p>
          <a:p>
            <a:pPr algn="ctr"/>
            <a:r>
              <a:rPr lang="en-GB" sz="3600" dirty="0">
                <a:solidFill>
                  <a:schemeClr val="tx1"/>
                </a:solidFill>
              </a:rPr>
              <a:t>4</a:t>
            </a:r>
          </a:p>
        </p:txBody>
      </p:sp>
      <p:sp>
        <p:nvSpPr>
          <p:cNvPr id="19" name="Answer D">
            <a:extLst>
              <a:ext uri="{FF2B5EF4-FFF2-40B4-BE49-F238E27FC236}">
                <a16:creationId xmlns:a16="http://schemas.microsoft.com/office/drawing/2014/main" id="{65BE02EF-539D-4B48-9065-024BEF44DD40}"/>
              </a:ext>
            </a:extLst>
          </p:cNvPr>
          <p:cNvSpPr/>
          <p:nvPr/>
        </p:nvSpPr>
        <p:spPr>
          <a:xfrm>
            <a:off x="6852363" y="4211826"/>
            <a:ext cx="1535987" cy="1134721"/>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3</a:t>
            </a:r>
          </a:p>
          <a:p>
            <a:pPr algn="ctr"/>
            <a:r>
              <a:rPr lang="en-GB" sz="3600" dirty="0">
                <a:solidFill>
                  <a:schemeClr val="tx1"/>
                </a:solidFill>
              </a:rPr>
              <a:t>9</a:t>
            </a:r>
          </a:p>
        </p:txBody>
      </p:sp>
      <p:sp>
        <p:nvSpPr>
          <p:cNvPr id="9" name="Pentagon 12">
            <a:extLst>
              <a:ext uri="{FF2B5EF4-FFF2-40B4-BE49-F238E27FC236}">
                <a16:creationId xmlns:a16="http://schemas.microsoft.com/office/drawing/2014/main" id="{81476A7B-076C-49A9-BF9B-8C4E92AFD1A7}"/>
              </a:ext>
            </a:extLst>
          </p:cNvPr>
          <p:cNvSpPr/>
          <p:nvPr/>
        </p:nvSpPr>
        <p:spPr>
          <a:xfrm flipH="1">
            <a:off x="5656401" y="765175"/>
            <a:ext cx="3041072"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Use common factors </a:t>
            </a:r>
          </a:p>
          <a:p>
            <a:pPr algn="r">
              <a:spcBef>
                <a:spcPct val="0"/>
              </a:spcBef>
            </a:pPr>
            <a:r>
              <a:rPr lang="en-GB" altLang="en-US" sz="2000" b="1" dirty="0">
                <a:solidFill>
                  <a:schemeClr val="bg1"/>
                </a:solidFill>
                <a:cs typeface="Sassoon Infant Rg" pitchFamily="50" charset="0"/>
              </a:rPr>
              <a:t>to simplify fractions</a:t>
            </a:r>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Quiz</a:t>
            </a:r>
          </a:p>
        </p:txBody>
      </p:sp>
      <p:sp>
        <p:nvSpPr>
          <p:cNvPr id="31" name="Try Again!">
            <a:extLst>
              <a:ext uri="{FF2B5EF4-FFF2-40B4-BE49-F238E27FC236}">
                <a16:creationId xmlns:a16="http://schemas.microsoft.com/office/drawing/2014/main" id="{3784DBBA-BA0C-4D88-B64F-C69898662580}"/>
              </a:ext>
            </a:extLst>
          </p:cNvPr>
          <p:cNvSpPr txBox="1"/>
          <p:nvPr/>
        </p:nvSpPr>
        <p:spPr>
          <a:xfrm>
            <a:off x="864240" y="5589871"/>
            <a:ext cx="7394575" cy="461665"/>
          </a:xfrm>
          <a:prstGeom prst="rect">
            <a:avLst/>
          </a:prstGeom>
          <a:noFill/>
        </p:spPr>
        <p:txBody>
          <a:bodyPr wrap="square" rtlCol="0">
            <a:spAutoFit/>
          </a:bodyPr>
          <a:lstStyle/>
          <a:p>
            <a:pPr algn="ctr"/>
            <a:r>
              <a:rPr lang="en-GB" sz="2400" dirty="0"/>
              <a:t>Try again!</a:t>
            </a:r>
          </a:p>
        </p:txBody>
      </p:sp>
      <p:sp>
        <p:nvSpPr>
          <p:cNvPr id="32" name="Correct!">
            <a:extLst>
              <a:ext uri="{FF2B5EF4-FFF2-40B4-BE49-F238E27FC236}">
                <a16:creationId xmlns:a16="http://schemas.microsoft.com/office/drawing/2014/main" id="{47D62B31-A843-4711-A22B-0A520861B3A2}"/>
              </a:ext>
            </a:extLst>
          </p:cNvPr>
          <p:cNvSpPr txBox="1"/>
          <p:nvPr/>
        </p:nvSpPr>
        <p:spPr>
          <a:xfrm>
            <a:off x="865658" y="5581060"/>
            <a:ext cx="7394575" cy="461665"/>
          </a:xfrm>
          <a:prstGeom prst="rect">
            <a:avLst/>
          </a:prstGeom>
          <a:noFill/>
        </p:spPr>
        <p:txBody>
          <a:bodyPr wrap="square" rtlCol="0">
            <a:spAutoFit/>
          </a:bodyPr>
          <a:lstStyle/>
          <a:p>
            <a:pPr algn="ctr"/>
            <a:r>
              <a:rPr lang="en-GB" sz="2400" dirty="0"/>
              <a:t>Correct!</a:t>
            </a:r>
          </a:p>
        </p:txBody>
      </p:sp>
      <p:grpSp>
        <p:nvGrpSpPr>
          <p:cNvPr id="13" name="Group 12"/>
          <p:cNvGrpSpPr/>
          <p:nvPr/>
        </p:nvGrpSpPr>
        <p:grpSpPr>
          <a:xfrm>
            <a:off x="4097781" y="2485825"/>
            <a:ext cx="918274" cy="1323439"/>
            <a:chOff x="1812100" y="3501654"/>
            <a:chExt cx="918274" cy="1323439"/>
          </a:xfrm>
        </p:grpSpPr>
        <p:sp>
          <p:nvSpPr>
            <p:cNvPr id="14" name="TextBox 13"/>
            <p:cNvSpPr txBox="1"/>
            <p:nvPr/>
          </p:nvSpPr>
          <p:spPr>
            <a:xfrm>
              <a:off x="1812100" y="3501654"/>
              <a:ext cx="918274" cy="1323439"/>
            </a:xfrm>
            <a:prstGeom prst="rect">
              <a:avLst/>
            </a:prstGeom>
            <a:noFill/>
          </p:spPr>
          <p:txBody>
            <a:bodyPr wrap="square" rtlCol="0">
              <a:spAutoFit/>
            </a:bodyPr>
            <a:lstStyle/>
            <a:p>
              <a:pPr algn="ctr"/>
              <a:r>
                <a:rPr lang="en-GB" sz="4000" b="1" dirty="0"/>
                <a:t>18</a:t>
              </a:r>
            </a:p>
            <a:p>
              <a:pPr algn="ctr"/>
              <a:r>
                <a:rPr lang="en-GB" sz="4000" b="1" dirty="0"/>
                <a:t>72</a:t>
              </a:r>
            </a:p>
          </p:txBody>
        </p:sp>
        <p:cxnSp>
          <p:nvCxnSpPr>
            <p:cNvPr id="15" name="Straight Connector 14"/>
            <p:cNvCxnSpPr/>
            <p:nvPr/>
          </p:nvCxnSpPr>
          <p:spPr>
            <a:xfrm>
              <a:off x="2039164" y="4174324"/>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2" name="Rectangle 1"/>
          <p:cNvSpPr/>
          <p:nvPr/>
        </p:nvSpPr>
        <p:spPr>
          <a:xfrm>
            <a:off x="755650" y="1722779"/>
            <a:ext cx="7632700" cy="430887"/>
          </a:xfrm>
          <a:prstGeom prst="rect">
            <a:avLst/>
          </a:prstGeom>
        </p:spPr>
        <p:txBody>
          <a:bodyPr wrap="square">
            <a:spAutoFit/>
          </a:bodyPr>
          <a:lstStyle/>
          <a:p>
            <a:pPr lvl="0" algn="ctr">
              <a:defRPr/>
            </a:pPr>
            <a:r>
              <a:rPr lang="en-GB" sz="2200" dirty="0">
                <a:solidFill>
                  <a:srgbClr val="1C1C1C"/>
                </a:solidFill>
              </a:rPr>
              <a:t>Simplify this fraction to its lowest terms.</a:t>
            </a:r>
          </a:p>
        </p:txBody>
      </p:sp>
      <p:sp>
        <p:nvSpPr>
          <p:cNvPr id="20" name="Answer">
            <a:extLst>
              <a:ext uri="{FF2B5EF4-FFF2-40B4-BE49-F238E27FC236}">
                <a16:creationId xmlns:a16="http://schemas.microsoft.com/office/drawing/2014/main" id="{F4AD4401-434D-4F67-B657-77D3F621D278}"/>
              </a:ext>
            </a:extLst>
          </p:cNvPr>
          <p:cNvSpPr/>
          <p:nvPr/>
        </p:nvSpPr>
        <p:spPr>
          <a:xfrm>
            <a:off x="4851198" y="4220807"/>
            <a:ext cx="1535987" cy="1125739"/>
          </a:xfrm>
          <a:prstGeom prst="roundRect">
            <a:avLst>
              <a:gd name="adj" fmla="val 0"/>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p:txBody>
      </p:sp>
      <p:cxnSp>
        <p:nvCxnSpPr>
          <p:cNvPr id="5" name="Straight Connector 4"/>
          <p:cNvCxnSpPr/>
          <p:nvPr/>
        </p:nvCxnSpPr>
        <p:spPr>
          <a:xfrm>
            <a:off x="1311216" y="4785425"/>
            <a:ext cx="4226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412260" y="4785425"/>
            <a:ext cx="4226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410550" y="4785425"/>
            <a:ext cx="4226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411877" y="4785425"/>
            <a:ext cx="4226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944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500"/>
                            </p:stCondLst>
                            <p:childTnLst>
                              <p:par>
                                <p:cTn id="24" presetID="10" presetClass="entr" presetSubtype="0" fill="hold" grpId="1"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par>
                          <p:cTn id="37" fill="hold">
                            <p:stCondLst>
                              <p:cond delay="1500"/>
                            </p:stCondLst>
                            <p:childTnLst>
                              <p:par>
                                <p:cTn id="38" presetID="10" presetClass="entr" presetSubtype="0" fill="hold" grpId="1"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par>
                          <p:cTn id="44" fill="hold">
                            <p:stCondLst>
                              <p:cond delay="2000"/>
                            </p:stCondLst>
                            <p:childTnLst>
                              <p:par>
                                <p:cTn id="45" presetID="10" presetClass="entr" presetSubtype="0" fill="hold" grpId="1"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par>
                                <p:cTn id="48" presetID="10" presetClass="entr" presetSubtype="0"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23"/>
                    </p:tgtEl>
                  </p:cond>
                </p:stCondLst>
                <p:endSync evt="end" delay="0">
                  <p:rtn val="all"/>
                </p:endSync>
                <p:childTnLst>
                  <p:par>
                    <p:cTn id="52" fill="hold">
                      <p:stCondLst>
                        <p:cond delay="0"/>
                      </p:stCondLst>
                      <p:childTnLst>
                        <p:par>
                          <p:cTn id="53" fill="hold">
                            <p:stCondLst>
                              <p:cond delay="0"/>
                            </p:stCondLst>
                            <p:childTnLst>
                              <p:par>
                                <p:cTn id="54" presetID="32" presetClass="emph" presetSubtype="0" fill="hold" grpId="0" nodeType="clickEffect">
                                  <p:stCondLst>
                                    <p:cond delay="0"/>
                                  </p:stCondLst>
                                  <p:childTnLst>
                                    <p:animRot by="120000">
                                      <p:cBhvr>
                                        <p:cTn id="55" dur="100" fill="hold">
                                          <p:stCondLst>
                                            <p:cond delay="0"/>
                                          </p:stCondLst>
                                        </p:cTn>
                                        <p:tgtEl>
                                          <p:spTgt spid="23"/>
                                        </p:tgtEl>
                                        <p:attrNameLst>
                                          <p:attrName>r</p:attrName>
                                        </p:attrNameLst>
                                      </p:cBhvr>
                                    </p:animRot>
                                    <p:animRot by="-240000">
                                      <p:cBhvr>
                                        <p:cTn id="56" dur="200" fill="hold">
                                          <p:stCondLst>
                                            <p:cond delay="200"/>
                                          </p:stCondLst>
                                        </p:cTn>
                                        <p:tgtEl>
                                          <p:spTgt spid="23"/>
                                        </p:tgtEl>
                                        <p:attrNameLst>
                                          <p:attrName>r</p:attrName>
                                        </p:attrNameLst>
                                      </p:cBhvr>
                                    </p:animRot>
                                    <p:animRot by="240000">
                                      <p:cBhvr>
                                        <p:cTn id="57" dur="200" fill="hold">
                                          <p:stCondLst>
                                            <p:cond delay="400"/>
                                          </p:stCondLst>
                                        </p:cTn>
                                        <p:tgtEl>
                                          <p:spTgt spid="23"/>
                                        </p:tgtEl>
                                        <p:attrNameLst>
                                          <p:attrName>r</p:attrName>
                                        </p:attrNameLst>
                                      </p:cBhvr>
                                    </p:animRot>
                                    <p:animRot by="-240000">
                                      <p:cBhvr>
                                        <p:cTn id="58" dur="200" fill="hold">
                                          <p:stCondLst>
                                            <p:cond delay="600"/>
                                          </p:stCondLst>
                                        </p:cTn>
                                        <p:tgtEl>
                                          <p:spTgt spid="23"/>
                                        </p:tgtEl>
                                        <p:attrNameLst>
                                          <p:attrName>r</p:attrName>
                                        </p:attrNameLst>
                                      </p:cBhvr>
                                    </p:animRot>
                                    <p:animRot by="120000">
                                      <p:cBhvr>
                                        <p:cTn id="59" dur="200" fill="hold">
                                          <p:stCondLst>
                                            <p:cond delay="800"/>
                                          </p:stCondLst>
                                        </p:cTn>
                                        <p:tgtEl>
                                          <p:spTgt spid="23"/>
                                        </p:tgtEl>
                                        <p:attrNameLst>
                                          <p:attrName>r</p:attrName>
                                        </p:attrNameLst>
                                      </p:cBhvr>
                                    </p:animRot>
                                  </p:childTnLst>
                                </p:cTn>
                              </p:par>
                              <p:par>
                                <p:cTn id="60" presetID="10" presetClass="entr" presetSubtype="0" fill="hold" grpId="4"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childTnLst>
                          </p:cTn>
                        </p:par>
                        <p:par>
                          <p:cTn id="63" fill="hold">
                            <p:stCondLst>
                              <p:cond delay="1000"/>
                            </p:stCondLst>
                            <p:childTnLst>
                              <p:par>
                                <p:cTn id="64" presetID="10" presetClass="exit" presetSubtype="0" fill="hold" grpId="5" nodeType="afterEffect">
                                  <p:stCondLst>
                                    <p:cond delay="0"/>
                                  </p:stCondLst>
                                  <p:childTnLst>
                                    <p:animEffect transition="out" filter="fade">
                                      <p:cBhvr>
                                        <p:cTn id="65" dur="500"/>
                                        <p:tgtEl>
                                          <p:spTgt spid="31"/>
                                        </p:tgtEl>
                                      </p:cBhvr>
                                    </p:animEffect>
                                    <p:set>
                                      <p:cBhvr>
                                        <p:cTn id="66"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7" restart="whenNotActive" fill="hold" evtFilter="cancelBubble" nodeType="interactiveSeq">
                <p:stCondLst>
                  <p:cond evt="onClick" delay="0">
                    <p:tgtEl>
                      <p:spTgt spid="21"/>
                    </p:tgtEl>
                  </p:cond>
                </p:stCondLst>
                <p:endSync evt="end" delay="0">
                  <p:rtn val="all"/>
                </p:endSync>
                <p:childTnLst>
                  <p:par>
                    <p:cTn id="68" fill="hold">
                      <p:stCondLst>
                        <p:cond delay="0"/>
                      </p:stCondLst>
                      <p:childTnLst>
                        <p:par>
                          <p:cTn id="69" fill="hold">
                            <p:stCondLst>
                              <p:cond delay="0"/>
                            </p:stCondLst>
                            <p:childTnLst>
                              <p:par>
                                <p:cTn id="70" presetID="32" presetClass="emph" presetSubtype="0" fill="hold" grpId="1" nodeType="clickEffect">
                                  <p:stCondLst>
                                    <p:cond delay="0"/>
                                  </p:stCondLst>
                                  <p:childTnLst>
                                    <p:animRot by="120000">
                                      <p:cBhvr>
                                        <p:cTn id="71" dur="100" fill="hold">
                                          <p:stCondLst>
                                            <p:cond delay="0"/>
                                          </p:stCondLst>
                                        </p:cTn>
                                        <p:tgtEl>
                                          <p:spTgt spid="21"/>
                                        </p:tgtEl>
                                        <p:attrNameLst>
                                          <p:attrName>r</p:attrName>
                                        </p:attrNameLst>
                                      </p:cBhvr>
                                    </p:animRot>
                                    <p:animRot by="-240000">
                                      <p:cBhvr>
                                        <p:cTn id="72" dur="200" fill="hold">
                                          <p:stCondLst>
                                            <p:cond delay="200"/>
                                          </p:stCondLst>
                                        </p:cTn>
                                        <p:tgtEl>
                                          <p:spTgt spid="21"/>
                                        </p:tgtEl>
                                        <p:attrNameLst>
                                          <p:attrName>r</p:attrName>
                                        </p:attrNameLst>
                                      </p:cBhvr>
                                    </p:animRot>
                                    <p:animRot by="240000">
                                      <p:cBhvr>
                                        <p:cTn id="73" dur="200" fill="hold">
                                          <p:stCondLst>
                                            <p:cond delay="400"/>
                                          </p:stCondLst>
                                        </p:cTn>
                                        <p:tgtEl>
                                          <p:spTgt spid="21"/>
                                        </p:tgtEl>
                                        <p:attrNameLst>
                                          <p:attrName>r</p:attrName>
                                        </p:attrNameLst>
                                      </p:cBhvr>
                                    </p:animRot>
                                    <p:animRot by="-240000">
                                      <p:cBhvr>
                                        <p:cTn id="74" dur="200" fill="hold">
                                          <p:stCondLst>
                                            <p:cond delay="600"/>
                                          </p:stCondLst>
                                        </p:cTn>
                                        <p:tgtEl>
                                          <p:spTgt spid="21"/>
                                        </p:tgtEl>
                                        <p:attrNameLst>
                                          <p:attrName>r</p:attrName>
                                        </p:attrNameLst>
                                      </p:cBhvr>
                                    </p:animRot>
                                    <p:animRot by="120000">
                                      <p:cBhvr>
                                        <p:cTn id="75" dur="200" fill="hold">
                                          <p:stCondLst>
                                            <p:cond delay="800"/>
                                          </p:stCondLst>
                                        </p:cTn>
                                        <p:tgtEl>
                                          <p:spTgt spid="21"/>
                                        </p:tgtEl>
                                        <p:attrNameLst>
                                          <p:attrName>r</p:attrName>
                                        </p:attrNameLst>
                                      </p:cBhvr>
                                    </p:animRot>
                                  </p:childTnLst>
                                </p:cTn>
                              </p:par>
                              <p:par>
                                <p:cTn id="76" presetID="10" presetClass="entr" presetSubtype="0"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childTnLst>
                                </p:cTn>
                              </p:par>
                            </p:childTnLst>
                          </p:cTn>
                        </p:par>
                        <p:par>
                          <p:cTn id="79" fill="hold">
                            <p:stCondLst>
                              <p:cond delay="1000"/>
                            </p:stCondLst>
                            <p:childTnLst>
                              <p:par>
                                <p:cTn id="80" presetID="10" presetClass="exit" presetSubtype="0" fill="hold" grpId="1" nodeType="afterEffect">
                                  <p:stCondLst>
                                    <p:cond delay="0"/>
                                  </p:stCondLst>
                                  <p:childTnLst>
                                    <p:animEffect transition="out" filter="fade">
                                      <p:cBhvr>
                                        <p:cTn id="81" dur="500"/>
                                        <p:tgtEl>
                                          <p:spTgt spid="31"/>
                                        </p:tgtEl>
                                      </p:cBhvr>
                                    </p:animEffect>
                                    <p:set>
                                      <p:cBhvr>
                                        <p:cTn id="82"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3" restart="whenNotActive" fill="hold" evtFilter="cancelBubble" nodeType="interactiveSeq">
                <p:stCondLst>
                  <p:cond evt="onClick" delay="0">
                    <p:tgtEl>
                      <p:spTgt spid="19"/>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9"/>
                                        </p:tgtEl>
                                        <p:attrNameLst>
                                          <p:attrName>r</p:attrName>
                                        </p:attrNameLst>
                                      </p:cBhvr>
                                    </p:animRot>
                                    <p:animRot by="-240000">
                                      <p:cBhvr>
                                        <p:cTn id="88" dur="200" fill="hold">
                                          <p:stCondLst>
                                            <p:cond delay="200"/>
                                          </p:stCondLst>
                                        </p:cTn>
                                        <p:tgtEl>
                                          <p:spTgt spid="19"/>
                                        </p:tgtEl>
                                        <p:attrNameLst>
                                          <p:attrName>r</p:attrName>
                                        </p:attrNameLst>
                                      </p:cBhvr>
                                    </p:animRot>
                                    <p:animRot by="240000">
                                      <p:cBhvr>
                                        <p:cTn id="89" dur="200" fill="hold">
                                          <p:stCondLst>
                                            <p:cond delay="400"/>
                                          </p:stCondLst>
                                        </p:cTn>
                                        <p:tgtEl>
                                          <p:spTgt spid="19"/>
                                        </p:tgtEl>
                                        <p:attrNameLst>
                                          <p:attrName>r</p:attrName>
                                        </p:attrNameLst>
                                      </p:cBhvr>
                                    </p:animRot>
                                    <p:animRot by="-240000">
                                      <p:cBhvr>
                                        <p:cTn id="90" dur="200" fill="hold">
                                          <p:stCondLst>
                                            <p:cond delay="600"/>
                                          </p:stCondLst>
                                        </p:cTn>
                                        <p:tgtEl>
                                          <p:spTgt spid="19"/>
                                        </p:tgtEl>
                                        <p:attrNameLst>
                                          <p:attrName>r</p:attrName>
                                        </p:attrNameLst>
                                      </p:cBhvr>
                                    </p:animRot>
                                    <p:animRot by="120000">
                                      <p:cBhvr>
                                        <p:cTn id="91" dur="200" fill="hold">
                                          <p:stCondLst>
                                            <p:cond delay="800"/>
                                          </p:stCondLst>
                                        </p:cTn>
                                        <p:tgtEl>
                                          <p:spTgt spid="19"/>
                                        </p:tgtEl>
                                        <p:attrNameLst>
                                          <p:attrName>r</p:attrName>
                                        </p:attrNameLst>
                                      </p:cBhvr>
                                    </p:animRot>
                                  </p:childTnLst>
                                </p:cTn>
                              </p:par>
                              <p:par>
                                <p:cTn id="92" presetID="10" presetClass="entr" presetSubtype="0" fill="hold" grpId="2" nodeType="with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fade">
                                      <p:cBhvr>
                                        <p:cTn id="94" dur="500"/>
                                        <p:tgtEl>
                                          <p:spTgt spid="31"/>
                                        </p:tgtEl>
                                      </p:cBhvr>
                                    </p:animEffect>
                                  </p:childTnLst>
                                </p:cTn>
                              </p:par>
                            </p:childTnLst>
                          </p:cTn>
                        </p:par>
                        <p:par>
                          <p:cTn id="95" fill="hold">
                            <p:stCondLst>
                              <p:cond delay="1000"/>
                            </p:stCondLst>
                            <p:childTnLst>
                              <p:par>
                                <p:cTn id="96" presetID="10" presetClass="exit" presetSubtype="0" fill="hold" grpId="3" nodeType="afterEffect">
                                  <p:stCondLst>
                                    <p:cond delay="0"/>
                                  </p:stCondLst>
                                  <p:childTnLst>
                                    <p:animEffect transition="out" filter="fade">
                                      <p:cBhvr>
                                        <p:cTn id="97" dur="500"/>
                                        <p:tgtEl>
                                          <p:spTgt spid="31"/>
                                        </p:tgtEl>
                                      </p:cBhvr>
                                    </p:animEffect>
                                    <p:set>
                                      <p:cBhvr>
                                        <p:cTn id="98"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99" restart="whenNotActive" fill="hold" evtFilter="cancelBubble" nodeType="interactiveSeq">
                <p:stCondLst>
                  <p:cond evt="onClick" delay="0">
                    <p:tgtEl>
                      <p:spTgt spid="18"/>
                    </p:tgtEl>
                  </p:cond>
                </p:stCondLst>
                <p:endSync evt="end" delay="0">
                  <p:rtn val="all"/>
                </p:endSync>
                <p:childTnLst>
                  <p:par>
                    <p:cTn id="100" fill="hold">
                      <p:stCondLst>
                        <p:cond delay="0"/>
                      </p:stCondLst>
                      <p:childTnLst>
                        <p:par>
                          <p:cTn id="101" fill="hold">
                            <p:stCondLst>
                              <p:cond delay="0"/>
                            </p:stCondLst>
                            <p:childTnLst>
                              <p:par>
                                <p:cTn id="102" presetID="21"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heel(1)">
                                      <p:cBhvr>
                                        <p:cTn id="104" dur="1000"/>
                                        <p:tgtEl>
                                          <p:spTgt spid="2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500"/>
                                        <p:tgtEl>
                                          <p:spTgt spid="32"/>
                                        </p:tgtEl>
                                      </p:cBhvr>
                                    </p:animEffect>
                                  </p:childTnLst>
                                </p:cTn>
                              </p:par>
                            </p:childTnLst>
                          </p:cTn>
                        </p:par>
                        <p:par>
                          <p:cTn id="108" fill="hold">
                            <p:stCondLst>
                              <p:cond delay="1000"/>
                            </p:stCondLst>
                            <p:childTnLst>
                              <p:par>
                                <p:cTn id="109" presetID="10" presetClass="exit" presetSubtype="0" fill="hold" grpId="1" nodeType="afterEffect">
                                  <p:stCondLst>
                                    <p:cond delay="0"/>
                                  </p:stCondLst>
                                  <p:childTnLst>
                                    <p:animEffect transition="out" filter="fade">
                                      <p:cBhvr>
                                        <p:cTn id="110" dur="500"/>
                                        <p:tgtEl>
                                          <p:spTgt spid="32"/>
                                        </p:tgtEl>
                                      </p:cBhvr>
                                    </p:animEffect>
                                    <p:set>
                                      <p:cBhvr>
                                        <p:cTn id="11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3" grpId="0" animBg="1"/>
      <p:bldP spid="23" grpId="0" animBg="1"/>
      <p:bldP spid="23" grpId="1" animBg="1"/>
      <p:bldP spid="21" grpId="0" animBg="1"/>
      <p:bldP spid="21" grpId="1" animBg="1"/>
      <p:bldP spid="18" grpId="1" animBg="1"/>
      <p:bldP spid="19" grpId="0" animBg="1"/>
      <p:bldP spid="19" grpId="1" animBg="1"/>
      <p:bldP spid="9" grpId="0" animBg="1"/>
      <p:bldP spid="10" grpId="0" animBg="1"/>
      <p:bldP spid="31" grpId="0"/>
      <p:bldP spid="31" grpId="1"/>
      <p:bldP spid="31" grpId="2"/>
      <p:bldP spid="31" grpId="3"/>
      <p:bldP spid="31" grpId="4"/>
      <p:bldP spid="31" grpId="5"/>
      <p:bldP spid="32" grpId="0"/>
      <p:bldP spid="32" grpId="1"/>
      <p:bldP spid="2" grpId="0"/>
      <p:bldP spid="2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nswer 2">
            <a:extLst>
              <a:ext uri="{FF2B5EF4-FFF2-40B4-BE49-F238E27FC236}">
                <a16:creationId xmlns:a16="http://schemas.microsoft.com/office/drawing/2014/main" id="{F4AD4401-434D-4F67-B657-77D3F621D278}"/>
              </a:ext>
            </a:extLst>
          </p:cNvPr>
          <p:cNvSpPr/>
          <p:nvPr/>
        </p:nvSpPr>
        <p:spPr>
          <a:xfrm>
            <a:off x="3785192" y="4442410"/>
            <a:ext cx="1535987" cy="572767"/>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a:t>
            </a:r>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Quiz</a:t>
            </a:r>
          </a:p>
        </p:txBody>
      </p:sp>
      <p:sp>
        <p:nvSpPr>
          <p:cNvPr id="31" name="Try Again!">
            <a:extLst>
              <a:ext uri="{FF2B5EF4-FFF2-40B4-BE49-F238E27FC236}">
                <a16:creationId xmlns:a16="http://schemas.microsoft.com/office/drawing/2014/main" id="{3784DBBA-BA0C-4D88-B64F-C69898662580}"/>
              </a:ext>
            </a:extLst>
          </p:cNvPr>
          <p:cNvSpPr txBox="1"/>
          <p:nvPr/>
        </p:nvSpPr>
        <p:spPr>
          <a:xfrm>
            <a:off x="864240" y="5589871"/>
            <a:ext cx="7394575" cy="461665"/>
          </a:xfrm>
          <a:prstGeom prst="rect">
            <a:avLst/>
          </a:prstGeom>
          <a:noFill/>
        </p:spPr>
        <p:txBody>
          <a:bodyPr wrap="square" rtlCol="0">
            <a:spAutoFit/>
          </a:bodyPr>
          <a:lstStyle/>
          <a:p>
            <a:pPr algn="ctr"/>
            <a:r>
              <a:rPr lang="en-GB" sz="2400" dirty="0"/>
              <a:t>Try again!</a:t>
            </a:r>
          </a:p>
        </p:txBody>
      </p:sp>
      <p:sp>
        <p:nvSpPr>
          <p:cNvPr id="32" name="Correct!">
            <a:extLst>
              <a:ext uri="{FF2B5EF4-FFF2-40B4-BE49-F238E27FC236}">
                <a16:creationId xmlns:a16="http://schemas.microsoft.com/office/drawing/2014/main" id="{47D62B31-A843-4711-A22B-0A520861B3A2}"/>
              </a:ext>
            </a:extLst>
          </p:cNvPr>
          <p:cNvSpPr txBox="1"/>
          <p:nvPr/>
        </p:nvSpPr>
        <p:spPr>
          <a:xfrm>
            <a:off x="865658" y="5581060"/>
            <a:ext cx="7394575" cy="461665"/>
          </a:xfrm>
          <a:prstGeom prst="rect">
            <a:avLst/>
          </a:prstGeom>
          <a:noFill/>
        </p:spPr>
        <p:txBody>
          <a:bodyPr wrap="square" rtlCol="0">
            <a:spAutoFit/>
          </a:bodyPr>
          <a:lstStyle/>
          <a:p>
            <a:pPr algn="ctr"/>
            <a:r>
              <a:rPr lang="en-GB" sz="2400" dirty="0"/>
              <a:t>Correct!</a:t>
            </a:r>
          </a:p>
        </p:txBody>
      </p:sp>
      <p:sp>
        <p:nvSpPr>
          <p:cNvPr id="2" name="Rectangle 1"/>
          <p:cNvSpPr/>
          <p:nvPr/>
        </p:nvSpPr>
        <p:spPr>
          <a:xfrm>
            <a:off x="755650" y="1722779"/>
            <a:ext cx="7632700" cy="430887"/>
          </a:xfrm>
          <a:prstGeom prst="rect">
            <a:avLst/>
          </a:prstGeom>
        </p:spPr>
        <p:txBody>
          <a:bodyPr wrap="square">
            <a:spAutoFit/>
          </a:bodyPr>
          <a:lstStyle/>
          <a:p>
            <a:pPr lvl="0" algn="ctr">
              <a:defRPr/>
            </a:pPr>
            <a:r>
              <a:rPr lang="en-GB" sz="2200" dirty="0">
                <a:solidFill>
                  <a:srgbClr val="1C1C1C"/>
                </a:solidFill>
              </a:rPr>
              <a:t>Which sign makes the statement true?</a:t>
            </a:r>
          </a:p>
        </p:txBody>
      </p:sp>
      <p:sp>
        <p:nvSpPr>
          <p:cNvPr id="17" name="TextBox 16"/>
          <p:cNvSpPr txBox="1"/>
          <p:nvPr/>
        </p:nvSpPr>
        <p:spPr>
          <a:xfrm>
            <a:off x="2439516" y="2818295"/>
            <a:ext cx="1758921" cy="584775"/>
          </a:xfrm>
          <a:prstGeom prst="rect">
            <a:avLst/>
          </a:prstGeom>
          <a:noFill/>
        </p:spPr>
        <p:txBody>
          <a:bodyPr wrap="square" rtlCol="0">
            <a:spAutoFit/>
          </a:bodyPr>
          <a:lstStyle/>
          <a:p>
            <a:pPr algn="ctr"/>
            <a:r>
              <a:rPr lang="en-GB" sz="3200" dirty="0"/>
              <a:t>3.92 </a:t>
            </a:r>
            <a:r>
              <a:rPr lang="en-GB" sz="3200" dirty="0">
                <a:latin typeface="Twinkl" pitchFamily="50" charset="0"/>
              </a:rPr>
              <a:t>×</a:t>
            </a:r>
            <a:r>
              <a:rPr lang="en-GB" sz="3200" dirty="0"/>
              <a:t> 5</a:t>
            </a:r>
            <a:endParaRPr lang="en-GB" sz="3200" u="sng" dirty="0"/>
          </a:p>
        </p:txBody>
      </p:sp>
      <p:sp>
        <p:nvSpPr>
          <p:cNvPr id="19" name="Answer 3">
            <a:extLst>
              <a:ext uri="{FF2B5EF4-FFF2-40B4-BE49-F238E27FC236}">
                <a16:creationId xmlns:a16="http://schemas.microsoft.com/office/drawing/2014/main" id="{F4AD4401-434D-4F67-B657-77D3F621D278}"/>
              </a:ext>
            </a:extLst>
          </p:cNvPr>
          <p:cNvSpPr/>
          <p:nvPr/>
        </p:nvSpPr>
        <p:spPr>
          <a:xfrm>
            <a:off x="5884813" y="4442410"/>
            <a:ext cx="1535987" cy="572767"/>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&gt;</a:t>
            </a:r>
          </a:p>
        </p:txBody>
      </p:sp>
      <p:sp>
        <p:nvSpPr>
          <p:cNvPr id="23" name="Answer 1">
            <a:extLst>
              <a:ext uri="{FF2B5EF4-FFF2-40B4-BE49-F238E27FC236}">
                <a16:creationId xmlns:a16="http://schemas.microsoft.com/office/drawing/2014/main" id="{B99A81FD-082F-4B15-A80E-1815A4412B24}"/>
              </a:ext>
            </a:extLst>
          </p:cNvPr>
          <p:cNvSpPr/>
          <p:nvPr/>
        </p:nvSpPr>
        <p:spPr>
          <a:xfrm>
            <a:off x="1685571" y="4443744"/>
            <a:ext cx="1535987" cy="572767"/>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&lt;</a:t>
            </a:r>
          </a:p>
        </p:txBody>
      </p:sp>
      <p:sp>
        <p:nvSpPr>
          <p:cNvPr id="20" name="Answer Outline">
            <a:extLst>
              <a:ext uri="{FF2B5EF4-FFF2-40B4-BE49-F238E27FC236}">
                <a16:creationId xmlns:a16="http://schemas.microsoft.com/office/drawing/2014/main" id="{F4AD4401-434D-4F67-B657-77D3F621D278}"/>
              </a:ext>
            </a:extLst>
          </p:cNvPr>
          <p:cNvSpPr/>
          <p:nvPr/>
        </p:nvSpPr>
        <p:spPr>
          <a:xfrm>
            <a:off x="1685570" y="4442410"/>
            <a:ext cx="1535987" cy="582912"/>
          </a:xfrm>
          <a:prstGeom prst="roundRect">
            <a:avLst>
              <a:gd name="adj" fmla="val 0"/>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p:txBody>
      </p:sp>
      <p:sp>
        <p:nvSpPr>
          <p:cNvPr id="13" name="Pentagon 12">
            <a:extLst>
              <a:ext uri="{FF2B5EF4-FFF2-40B4-BE49-F238E27FC236}">
                <a16:creationId xmlns:a16="http://schemas.microsoft.com/office/drawing/2014/main" id="{81476A7B-076C-49A9-BF9B-8C4E92AFD1A7}"/>
              </a:ext>
            </a:extLst>
          </p:cNvPr>
          <p:cNvSpPr/>
          <p:nvPr/>
        </p:nvSpPr>
        <p:spPr>
          <a:xfrm flipH="1">
            <a:off x="3746090" y="765175"/>
            <a:ext cx="4951382"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Multiply one-digit numbers with up to two decimal places by whole numbers</a:t>
            </a:r>
          </a:p>
        </p:txBody>
      </p:sp>
      <p:sp>
        <p:nvSpPr>
          <p:cNvPr id="14" name="TextBox 13"/>
          <p:cNvSpPr txBox="1"/>
          <p:nvPr/>
        </p:nvSpPr>
        <p:spPr>
          <a:xfrm>
            <a:off x="4964453" y="2818295"/>
            <a:ext cx="2199825" cy="584775"/>
          </a:xfrm>
          <a:prstGeom prst="rect">
            <a:avLst/>
          </a:prstGeom>
          <a:noFill/>
        </p:spPr>
        <p:txBody>
          <a:bodyPr wrap="square" rtlCol="0">
            <a:spAutoFit/>
          </a:bodyPr>
          <a:lstStyle/>
          <a:p>
            <a:r>
              <a:rPr lang="en-GB" sz="3200" dirty="0"/>
              <a:t>3.53 </a:t>
            </a:r>
            <a:r>
              <a:rPr lang="en-GB" sz="3200" dirty="0">
                <a:latin typeface="Twinkl" pitchFamily="50" charset="0"/>
              </a:rPr>
              <a:t>× 6</a:t>
            </a:r>
            <a:r>
              <a:rPr lang="en-GB" sz="3200" dirty="0"/>
              <a:t> </a:t>
            </a:r>
            <a:endParaRPr lang="en-GB" sz="3200" u="sng" dirty="0"/>
          </a:p>
        </p:txBody>
      </p:sp>
      <p:grpSp>
        <p:nvGrpSpPr>
          <p:cNvPr id="3" name="Blank Symbol"/>
          <p:cNvGrpSpPr/>
          <p:nvPr/>
        </p:nvGrpSpPr>
        <p:grpSpPr>
          <a:xfrm>
            <a:off x="4242454" y="2818295"/>
            <a:ext cx="659091" cy="659091"/>
            <a:chOff x="4850198" y="2818295"/>
            <a:chExt cx="659091" cy="659091"/>
          </a:xfrm>
        </p:grpSpPr>
        <p:sp>
          <p:nvSpPr>
            <p:cNvPr id="15" name="Oval 14"/>
            <p:cNvSpPr/>
            <p:nvPr/>
          </p:nvSpPr>
          <p:spPr>
            <a:xfrm>
              <a:off x="4850198" y="2818295"/>
              <a:ext cx="659091" cy="659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5011964" y="2980061"/>
              <a:ext cx="335559" cy="33555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Rectangle 17">
            <a:hlinkClick r:id="rId2" action="ppaction://hlinksldjump"/>
          </p:cNvPr>
          <p:cNvSpPr/>
          <p:nvPr/>
        </p:nvSpPr>
        <p:spPr>
          <a:xfrm>
            <a:off x="444615" y="5624739"/>
            <a:ext cx="2935893" cy="468086"/>
          </a:xfrm>
          <a:prstGeom prst="rect">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3"/>
                </a:solidFill>
              </a:rPr>
              <a:t>Choose another objective</a:t>
            </a:r>
          </a:p>
        </p:txBody>
      </p:sp>
    </p:spTree>
    <p:extLst>
      <p:ext uri="{BB962C8B-B14F-4D97-AF65-F5344CB8AC3E}">
        <p14:creationId xmlns:p14="http://schemas.microsoft.com/office/powerpoint/2010/main" val="129112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par>
                          <p:cTn id="34" fill="hold">
                            <p:stCondLst>
                              <p:cond delay="1500"/>
                            </p:stCondLst>
                            <p:childTnLst>
                              <p:par>
                                <p:cTn id="35" presetID="10" presetClass="entr" presetSubtype="0" fill="hold" grpId="1"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heel(1)">
                                      <p:cBhvr>
                                        <p:cTn id="43" dur="1000"/>
                                        <p:tgtEl>
                                          <p:spTgt spid="20"/>
                                        </p:tgtEl>
                                      </p:cBhvr>
                                    </p:animEffect>
                                  </p:childTnLst>
                                </p:cTn>
                              </p:par>
                              <p:par>
                                <p:cTn id="44" presetID="10" presetClass="entr" presetSubtype="0" fill="hold" grpId="0" nodeType="withEffect">
                                  <p:stCondLst>
                                    <p:cond delay="100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par>
                                <p:cTn id="47" presetID="10" presetClass="exit" presetSubtype="0" fill="hold" grpId="1" nodeType="withEffect">
                                  <p:stCondLst>
                                    <p:cond delay="2000"/>
                                  </p:stCondLst>
                                  <p:childTnLst>
                                    <p:animEffect transition="out" filter="fade">
                                      <p:cBhvr>
                                        <p:cTn id="48" dur="500"/>
                                        <p:tgtEl>
                                          <p:spTgt spid="32"/>
                                        </p:tgtEl>
                                      </p:cBhvr>
                                    </p:animEffect>
                                    <p:set>
                                      <p:cBhvr>
                                        <p:cTn id="49" dur="1" fill="hold">
                                          <p:stCondLst>
                                            <p:cond delay="499"/>
                                          </p:stCondLst>
                                        </p:cTn>
                                        <p:tgtEl>
                                          <p:spTgt spid="32"/>
                                        </p:tgtEl>
                                        <p:attrNameLst>
                                          <p:attrName>style.visibility</p:attrName>
                                        </p:attrNameLst>
                                      </p:cBhvr>
                                      <p:to>
                                        <p:strVal val="hidden"/>
                                      </p:to>
                                    </p:set>
                                  </p:childTnLst>
                                </p:cTn>
                              </p:par>
                            </p:childTnLst>
                          </p:cTn>
                        </p:par>
                        <p:par>
                          <p:cTn id="50" fill="hold">
                            <p:stCondLst>
                              <p:cond delay="2500"/>
                            </p:stCondLst>
                            <p:childTnLst>
                              <p:par>
                                <p:cTn id="51" presetID="22" presetClass="entr" presetSubtype="8" fill="hold" grpId="1"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left)">
                                      <p:cBhvr>
                                        <p:cTn id="53" dur="500"/>
                                        <p:tgtEl>
                                          <p:spTgt spid="18"/>
                                        </p:tgtEl>
                                      </p:cBhvr>
                                    </p:animEffect>
                                  </p:childTnLst>
                                </p:cTn>
                              </p:par>
                            </p:childTnLst>
                          </p:cTn>
                        </p:par>
                      </p:childTnLst>
                    </p:cTn>
                  </p:par>
                </p:childTnLst>
              </p:cTn>
              <p:nextCondLst>
                <p:cond evt="onClick" delay="0">
                  <p:tgtEl>
                    <p:spTgt spid="23"/>
                  </p:tgtEl>
                </p:cond>
              </p:nextCondLst>
            </p:seq>
            <p:seq concurrent="1" nextAc="seek">
              <p:cTn id="54" restart="whenNotActive" fill="hold" evtFilter="cancelBubble" nodeType="interactiveSeq">
                <p:stCondLst>
                  <p:cond evt="onClick" delay="0">
                    <p:tgtEl>
                      <p:spTgt spid="21"/>
                    </p:tgtEl>
                  </p:cond>
                </p:stCondLst>
                <p:endSync evt="end" delay="0">
                  <p:rtn val="all"/>
                </p:endSync>
                <p:childTnLst>
                  <p:par>
                    <p:cTn id="55" fill="hold">
                      <p:stCondLst>
                        <p:cond delay="0"/>
                      </p:stCondLst>
                      <p:childTnLst>
                        <p:par>
                          <p:cTn id="56" fill="hold">
                            <p:stCondLst>
                              <p:cond delay="0"/>
                            </p:stCondLst>
                            <p:childTnLst>
                              <p:par>
                                <p:cTn id="57" presetID="32" presetClass="emph" presetSubtype="0" fill="hold" grpId="1" nodeType="clickEffect">
                                  <p:stCondLst>
                                    <p:cond delay="0"/>
                                  </p:stCondLst>
                                  <p:childTnLst>
                                    <p:animRot by="120000">
                                      <p:cBhvr>
                                        <p:cTn id="58" dur="100" fill="hold">
                                          <p:stCondLst>
                                            <p:cond delay="0"/>
                                          </p:stCondLst>
                                        </p:cTn>
                                        <p:tgtEl>
                                          <p:spTgt spid="21"/>
                                        </p:tgtEl>
                                        <p:attrNameLst>
                                          <p:attrName>r</p:attrName>
                                        </p:attrNameLst>
                                      </p:cBhvr>
                                    </p:animRot>
                                    <p:animRot by="-240000">
                                      <p:cBhvr>
                                        <p:cTn id="59" dur="200" fill="hold">
                                          <p:stCondLst>
                                            <p:cond delay="200"/>
                                          </p:stCondLst>
                                        </p:cTn>
                                        <p:tgtEl>
                                          <p:spTgt spid="21"/>
                                        </p:tgtEl>
                                        <p:attrNameLst>
                                          <p:attrName>r</p:attrName>
                                        </p:attrNameLst>
                                      </p:cBhvr>
                                    </p:animRot>
                                    <p:animRot by="240000">
                                      <p:cBhvr>
                                        <p:cTn id="60" dur="200" fill="hold">
                                          <p:stCondLst>
                                            <p:cond delay="400"/>
                                          </p:stCondLst>
                                        </p:cTn>
                                        <p:tgtEl>
                                          <p:spTgt spid="21"/>
                                        </p:tgtEl>
                                        <p:attrNameLst>
                                          <p:attrName>r</p:attrName>
                                        </p:attrNameLst>
                                      </p:cBhvr>
                                    </p:animRot>
                                    <p:animRot by="-240000">
                                      <p:cBhvr>
                                        <p:cTn id="61" dur="200" fill="hold">
                                          <p:stCondLst>
                                            <p:cond delay="600"/>
                                          </p:stCondLst>
                                        </p:cTn>
                                        <p:tgtEl>
                                          <p:spTgt spid="21"/>
                                        </p:tgtEl>
                                        <p:attrNameLst>
                                          <p:attrName>r</p:attrName>
                                        </p:attrNameLst>
                                      </p:cBhvr>
                                    </p:animRot>
                                    <p:animRot by="120000">
                                      <p:cBhvr>
                                        <p:cTn id="62" dur="200" fill="hold">
                                          <p:stCondLst>
                                            <p:cond delay="800"/>
                                          </p:stCondLst>
                                        </p:cTn>
                                        <p:tgtEl>
                                          <p:spTgt spid="21"/>
                                        </p:tgtEl>
                                        <p:attrNameLst>
                                          <p:attrName>r</p:attrName>
                                        </p:attrNameLst>
                                      </p:cBhvr>
                                    </p:animRot>
                                  </p:childTnLst>
                                </p:cTn>
                              </p:par>
                              <p:par>
                                <p:cTn id="63" presetID="10" presetClass="entr" presetSubtype="0" fill="hold" grpId="2"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500"/>
                                        <p:tgtEl>
                                          <p:spTgt spid="31"/>
                                        </p:tgtEl>
                                      </p:cBhvr>
                                    </p:animEffect>
                                  </p:childTnLst>
                                </p:cTn>
                              </p:par>
                              <p:par>
                                <p:cTn id="66" presetID="10" presetClass="exit" presetSubtype="0" fill="hold" grpId="3" nodeType="withEffect">
                                  <p:stCondLst>
                                    <p:cond delay="1000"/>
                                  </p:stCondLst>
                                  <p:childTnLst>
                                    <p:animEffect transition="out" filter="fade">
                                      <p:cBhvr>
                                        <p:cTn id="67" dur="500"/>
                                        <p:tgtEl>
                                          <p:spTgt spid="31"/>
                                        </p:tgtEl>
                                      </p:cBhvr>
                                    </p:animEffect>
                                    <p:set>
                                      <p:cBhvr>
                                        <p:cTn id="68"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9" restart="whenNotActive" fill="hold" evtFilter="cancelBubble" nodeType="interactiveSeq">
                <p:stCondLst>
                  <p:cond evt="onClick" delay="0">
                    <p:tgtEl>
                      <p:spTgt spid="19"/>
                    </p:tgtEl>
                  </p:cond>
                </p:stCondLst>
                <p:endSync evt="end" delay="0">
                  <p:rtn val="all"/>
                </p:endSync>
                <p:childTnLst>
                  <p:par>
                    <p:cTn id="70" fill="hold">
                      <p:stCondLst>
                        <p:cond delay="0"/>
                      </p:stCondLst>
                      <p:childTnLst>
                        <p:par>
                          <p:cTn id="71" fill="hold">
                            <p:stCondLst>
                              <p:cond delay="0"/>
                            </p:stCondLst>
                            <p:childTnLst>
                              <p:par>
                                <p:cTn id="72" presetID="32" presetClass="emph" presetSubtype="0" fill="hold" grpId="0" nodeType="clickEffect">
                                  <p:stCondLst>
                                    <p:cond delay="0"/>
                                  </p:stCondLst>
                                  <p:childTnLst>
                                    <p:animRot by="120000">
                                      <p:cBhvr>
                                        <p:cTn id="73" dur="100" fill="hold">
                                          <p:stCondLst>
                                            <p:cond delay="0"/>
                                          </p:stCondLst>
                                        </p:cTn>
                                        <p:tgtEl>
                                          <p:spTgt spid="19"/>
                                        </p:tgtEl>
                                        <p:attrNameLst>
                                          <p:attrName>r</p:attrName>
                                        </p:attrNameLst>
                                      </p:cBhvr>
                                    </p:animRot>
                                    <p:animRot by="-240000">
                                      <p:cBhvr>
                                        <p:cTn id="74" dur="200" fill="hold">
                                          <p:stCondLst>
                                            <p:cond delay="200"/>
                                          </p:stCondLst>
                                        </p:cTn>
                                        <p:tgtEl>
                                          <p:spTgt spid="19"/>
                                        </p:tgtEl>
                                        <p:attrNameLst>
                                          <p:attrName>r</p:attrName>
                                        </p:attrNameLst>
                                      </p:cBhvr>
                                    </p:animRot>
                                    <p:animRot by="240000">
                                      <p:cBhvr>
                                        <p:cTn id="75" dur="200" fill="hold">
                                          <p:stCondLst>
                                            <p:cond delay="400"/>
                                          </p:stCondLst>
                                        </p:cTn>
                                        <p:tgtEl>
                                          <p:spTgt spid="19"/>
                                        </p:tgtEl>
                                        <p:attrNameLst>
                                          <p:attrName>r</p:attrName>
                                        </p:attrNameLst>
                                      </p:cBhvr>
                                    </p:animRot>
                                    <p:animRot by="-240000">
                                      <p:cBhvr>
                                        <p:cTn id="76" dur="200" fill="hold">
                                          <p:stCondLst>
                                            <p:cond delay="600"/>
                                          </p:stCondLst>
                                        </p:cTn>
                                        <p:tgtEl>
                                          <p:spTgt spid="19"/>
                                        </p:tgtEl>
                                        <p:attrNameLst>
                                          <p:attrName>r</p:attrName>
                                        </p:attrNameLst>
                                      </p:cBhvr>
                                    </p:animRot>
                                    <p:animRot by="120000">
                                      <p:cBhvr>
                                        <p:cTn id="77" dur="200" fill="hold">
                                          <p:stCondLst>
                                            <p:cond delay="800"/>
                                          </p:stCondLst>
                                        </p:cTn>
                                        <p:tgtEl>
                                          <p:spTgt spid="19"/>
                                        </p:tgtEl>
                                        <p:attrNameLst>
                                          <p:attrName>r</p:attrName>
                                        </p:attrNameLst>
                                      </p:cBhvr>
                                    </p:animRot>
                                  </p:childTnLst>
                                </p:cTn>
                              </p:par>
                              <p:par>
                                <p:cTn id="78" presetID="10" presetClass="entr" presetSubtype="0" fill="hold" grpId="0"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fade">
                                      <p:cBhvr>
                                        <p:cTn id="80" dur="500"/>
                                        <p:tgtEl>
                                          <p:spTgt spid="31"/>
                                        </p:tgtEl>
                                      </p:cBhvr>
                                    </p:animEffect>
                                  </p:childTnLst>
                                </p:cTn>
                              </p:par>
                              <p:par>
                                <p:cTn id="81" presetID="10" presetClass="exit" presetSubtype="0" fill="hold" grpId="1" nodeType="withEffect">
                                  <p:stCondLst>
                                    <p:cond delay="1000"/>
                                  </p:stCondLst>
                                  <p:childTnLst>
                                    <p:animEffect transition="out" filter="fade">
                                      <p:cBhvr>
                                        <p:cTn id="82" dur="500"/>
                                        <p:tgtEl>
                                          <p:spTgt spid="31"/>
                                        </p:tgtEl>
                                      </p:cBhvr>
                                    </p:animEffect>
                                    <p:set>
                                      <p:cBhvr>
                                        <p:cTn id="83"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4" restart="whenNotActive" fill="hold" evtFilter="cancelBubble" nodeType="interactiveSeq">
                <p:stCondLst>
                  <p:cond evt="onClick" delay="0">
                    <p:tgtEl>
                      <p:spTgt spid="18"/>
                    </p:tgtEl>
                  </p:cond>
                </p:stCondLst>
                <p:endSync evt="end" delay="0">
                  <p:rtn val="all"/>
                </p:endSync>
                <p:childTnLst>
                  <p:par>
                    <p:cTn id="85" fill="hold">
                      <p:stCondLst>
                        <p:cond delay="0"/>
                      </p:stCondLst>
                      <p:childTnLst>
                        <p:par>
                          <p:cTn id="86" fill="hold">
                            <p:stCondLst>
                              <p:cond delay="0"/>
                            </p:stCondLst>
                            <p:childTnLst>
                              <p:par>
                                <p:cTn id="87" presetID="3" presetClass="emph" presetSubtype="2" fill="hold" grpId="0" nodeType="clickEffect">
                                  <p:stCondLst>
                                    <p:cond delay="0"/>
                                  </p:stCondLst>
                                  <p:childTnLst>
                                    <p:animClr clrSpc="rgb" dir="cw">
                                      <p:cBhvr override="childStyle">
                                        <p:cTn id="88" dur="2000" fill="hold"/>
                                        <p:tgtEl>
                                          <p:spTgt spid="18"/>
                                        </p:tgtEl>
                                        <p:attrNameLst>
                                          <p:attrName>style.color</p:attrName>
                                        </p:attrNameLst>
                                      </p:cBhvr>
                                      <p:to>
                                        <a:srgbClr val="AED289"/>
                                      </p:to>
                                    </p:animClr>
                                  </p:childTnLst>
                                </p:cTn>
                              </p:par>
                            </p:childTnLst>
                          </p:cTn>
                        </p:par>
                      </p:childTnLst>
                    </p:cTn>
                  </p:par>
                </p:childTnLst>
              </p:cTn>
              <p:nextCondLst>
                <p:cond evt="onClick" delay="0">
                  <p:tgtEl>
                    <p:spTgt spid="18"/>
                  </p:tgtEl>
                </p:cond>
              </p:nextCondLst>
            </p:seq>
          </p:childTnLst>
        </p:cTn>
      </p:par>
    </p:tnLst>
    <p:bldLst>
      <p:bldP spid="21" grpId="0" animBg="1"/>
      <p:bldP spid="21" grpId="1" animBg="1"/>
      <p:bldP spid="10" grpId="0" animBg="1"/>
      <p:bldP spid="31" grpId="0"/>
      <p:bldP spid="31" grpId="1"/>
      <p:bldP spid="31" grpId="2"/>
      <p:bldP spid="31" grpId="3"/>
      <p:bldP spid="32" grpId="0"/>
      <p:bldP spid="32" grpId="1"/>
      <p:bldP spid="2" grpId="0"/>
      <p:bldP spid="17" grpId="0"/>
      <p:bldP spid="19" grpId="0" animBg="1"/>
      <p:bldP spid="19" grpId="1" animBg="1"/>
      <p:bldP spid="23" grpId="0" animBg="1"/>
      <p:bldP spid="20" grpId="0" animBg="1"/>
      <p:bldP spid="13" grpId="0" animBg="1"/>
      <p:bldP spid="14" grpId="0"/>
      <p:bldP spid="18" grpId="0" animBg="1"/>
      <p:bldP spid="18"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a:extLst>
              <a:ext uri="{FF2B5EF4-FFF2-40B4-BE49-F238E27FC236}">
                <a16:creationId xmlns:a16="http://schemas.microsoft.com/office/drawing/2014/main" id="{A8439EC1-A61B-4AA7-AA47-78106ADF0FFB}"/>
              </a:ext>
            </a:extLst>
          </p:cNvPr>
          <p:cNvSpPr>
            <a:spLocks noChangeArrowheads="1"/>
          </p:cNvSpPr>
          <p:nvPr/>
        </p:nvSpPr>
        <p:spPr bwMode="auto">
          <a:xfrm>
            <a:off x="784225" y="1591143"/>
            <a:ext cx="76469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50" charset="0"/>
                <a:ea typeface="Sassoon Infant Rg" panose="02000503030000020003" charset="0"/>
                <a:cs typeface="Twinkl"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50" charset="0"/>
                <a:ea typeface="Sassoon Infant Rg" panose="02000503030000020003" charset="0"/>
                <a:cs typeface="Twinkl"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9pPr>
          </a:lstStyle>
          <a:p>
            <a:pPr>
              <a:lnSpc>
                <a:spcPct val="100000"/>
              </a:lnSpc>
              <a:spcBef>
                <a:spcPct val="0"/>
              </a:spcBef>
              <a:buFontTx/>
              <a:buNone/>
            </a:pPr>
            <a:r>
              <a:rPr lang="en-GB" altLang="en-US" b="1" dirty="0">
                <a:solidFill>
                  <a:schemeClr val="tx1"/>
                </a:solidFill>
              </a:rPr>
              <a:t>Short Division</a:t>
            </a:r>
          </a:p>
          <a:p>
            <a:pPr>
              <a:lnSpc>
                <a:spcPct val="100000"/>
              </a:lnSpc>
              <a:spcBef>
                <a:spcPct val="0"/>
              </a:spcBef>
              <a:buFontTx/>
              <a:buNone/>
            </a:pPr>
            <a:r>
              <a:rPr lang="en-GB" altLang="en-US" dirty="0">
                <a:solidFill>
                  <a:schemeClr val="tx1"/>
                </a:solidFill>
              </a:rPr>
              <a:t>We can use short division when we are dividing a decimal number by a </a:t>
            </a:r>
            <a:r>
              <a:rPr lang="en-GB" altLang="en-US" b="1" dirty="0">
                <a:solidFill>
                  <a:schemeClr val="accent6"/>
                </a:solidFill>
              </a:rPr>
              <a:t>one-digit</a:t>
            </a:r>
            <a:r>
              <a:rPr lang="en-GB" altLang="en-US" dirty="0">
                <a:solidFill>
                  <a:schemeClr val="tx1"/>
                </a:solidFill>
              </a:rPr>
              <a:t> number.</a:t>
            </a:r>
          </a:p>
        </p:txBody>
      </p:sp>
      <p:sp>
        <p:nvSpPr>
          <p:cNvPr id="12" name="Rectangle 1">
            <a:extLst>
              <a:ext uri="{FF2B5EF4-FFF2-40B4-BE49-F238E27FC236}">
                <a16:creationId xmlns:a16="http://schemas.microsoft.com/office/drawing/2014/main" id="{FE9B366F-51D9-4DBB-9917-46A9CDE23238}"/>
              </a:ext>
            </a:extLst>
          </p:cNvPr>
          <p:cNvSpPr>
            <a:spLocks noChangeArrowheads="1"/>
          </p:cNvSpPr>
          <p:nvPr/>
        </p:nvSpPr>
        <p:spPr bwMode="auto">
          <a:xfrm>
            <a:off x="784225" y="3677643"/>
            <a:ext cx="76469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50" charset="0"/>
                <a:ea typeface="Sassoon Infant Rg" panose="02000503030000020003" charset="0"/>
                <a:cs typeface="Twinkl"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50" charset="0"/>
                <a:ea typeface="Sassoon Infant Rg" panose="02000503030000020003" charset="0"/>
                <a:cs typeface="Twinkl"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9pPr>
          </a:lstStyle>
          <a:p>
            <a:pPr>
              <a:lnSpc>
                <a:spcPct val="100000"/>
              </a:lnSpc>
              <a:spcBef>
                <a:spcPct val="0"/>
              </a:spcBef>
              <a:buFontTx/>
              <a:buNone/>
            </a:pPr>
            <a:r>
              <a:rPr lang="en-GB" dirty="0"/>
              <a:t>Write the answer above the horizontal line and regroup any remainder to the next digit.</a:t>
            </a:r>
            <a:endParaRPr lang="en-GB" altLang="en-US" dirty="0">
              <a:solidFill>
                <a:schemeClr val="tx1"/>
              </a:solidFill>
            </a:endParaRPr>
          </a:p>
        </p:txBody>
      </p:sp>
      <p:sp>
        <p:nvSpPr>
          <p:cNvPr id="8" name="Pentagon 12">
            <a:extLst>
              <a:ext uri="{FF2B5EF4-FFF2-40B4-BE49-F238E27FC236}">
                <a16:creationId xmlns:a16="http://schemas.microsoft.com/office/drawing/2014/main" id="{81476A7B-076C-49A9-BF9B-8C4E92AFD1A7}"/>
              </a:ext>
            </a:extLst>
          </p:cNvPr>
          <p:cNvSpPr/>
          <p:nvPr/>
        </p:nvSpPr>
        <p:spPr>
          <a:xfrm flipH="1">
            <a:off x="3009900" y="765175"/>
            <a:ext cx="5687572"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Use written division methods in cases where the answer has up to two decimal places</a:t>
            </a:r>
          </a:p>
        </p:txBody>
      </p:sp>
      <p:sp>
        <p:nvSpPr>
          <p:cNvPr id="9"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Revise</a:t>
            </a:r>
          </a:p>
        </p:txBody>
      </p:sp>
      <p:sp>
        <p:nvSpPr>
          <p:cNvPr id="2" name="Rectangle 1"/>
          <p:cNvSpPr/>
          <p:nvPr/>
        </p:nvSpPr>
        <p:spPr>
          <a:xfrm>
            <a:off x="792162" y="2634393"/>
            <a:ext cx="5417343" cy="923330"/>
          </a:xfrm>
          <a:prstGeom prst="rect">
            <a:avLst/>
          </a:prstGeom>
        </p:spPr>
        <p:txBody>
          <a:bodyPr wrap="square">
            <a:spAutoFit/>
          </a:bodyPr>
          <a:lstStyle/>
          <a:p>
            <a:pPr>
              <a:lnSpc>
                <a:spcPct val="100000"/>
              </a:lnSpc>
              <a:spcBef>
                <a:spcPct val="0"/>
              </a:spcBef>
              <a:buFontTx/>
              <a:buNone/>
            </a:pPr>
            <a:r>
              <a:rPr lang="en-GB" altLang="en-US" dirty="0">
                <a:latin typeface="Twinkl" pitchFamily="50" charset="0"/>
              </a:rPr>
              <a:t>Start by dividing the first digit of the dividend (the number that is being divided: 53) by the divisor (the number which is being divided into: 4).</a:t>
            </a:r>
          </a:p>
        </p:txBody>
      </p:sp>
      <p:sp>
        <p:nvSpPr>
          <p:cNvPr id="11" name="Rectangle 1">
            <a:extLst>
              <a:ext uri="{FF2B5EF4-FFF2-40B4-BE49-F238E27FC236}">
                <a16:creationId xmlns:a16="http://schemas.microsoft.com/office/drawing/2014/main" id="{FE9B366F-51D9-4DBB-9917-46A9CDE23238}"/>
              </a:ext>
            </a:extLst>
          </p:cNvPr>
          <p:cNvSpPr>
            <a:spLocks noChangeArrowheads="1"/>
          </p:cNvSpPr>
          <p:nvPr/>
        </p:nvSpPr>
        <p:spPr bwMode="auto">
          <a:xfrm>
            <a:off x="784225" y="4443894"/>
            <a:ext cx="76041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50" charset="0"/>
                <a:ea typeface="Sassoon Infant Rg" panose="02000503030000020003" charset="0"/>
                <a:cs typeface="Twinkl"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50" charset="0"/>
                <a:ea typeface="Sassoon Infant Rg" panose="02000503030000020003" charset="0"/>
                <a:cs typeface="Twinkl"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9pPr>
          </a:lstStyle>
          <a:p>
            <a:pPr>
              <a:lnSpc>
                <a:spcPct val="100000"/>
              </a:lnSpc>
              <a:spcBef>
                <a:spcPct val="0"/>
              </a:spcBef>
              <a:buFontTx/>
              <a:buNone/>
            </a:pPr>
            <a:r>
              <a:rPr lang="en-GB" altLang="en-US" dirty="0">
                <a:solidFill>
                  <a:schemeClr val="tx1"/>
                </a:solidFill>
              </a:rPr>
              <a:t>Remember to keep the decimal place in the same place value position.</a:t>
            </a:r>
          </a:p>
        </p:txBody>
      </p:sp>
      <p:graphicFrame>
        <p:nvGraphicFramePr>
          <p:cNvPr id="14" name="Table 13">
            <a:extLst>
              <a:ext uri="{FF2B5EF4-FFF2-40B4-BE49-F238E27FC236}">
                <a16:creationId xmlns:a16="http://schemas.microsoft.com/office/drawing/2014/main" id="{2372BB43-A6E6-419A-A807-BA84DC5BFA41}"/>
              </a:ext>
            </a:extLst>
          </p:cNvPr>
          <p:cNvGraphicFramePr>
            <a:graphicFrameLocks noGrp="1"/>
          </p:cNvGraphicFramePr>
          <p:nvPr>
            <p:extLst>
              <p:ext uri="{D42A27DB-BD31-4B8C-83A1-F6EECF244321}">
                <p14:modId xmlns:p14="http://schemas.microsoft.com/office/powerpoint/2010/main" val="2236775435"/>
              </p:ext>
            </p:extLst>
          </p:nvPr>
        </p:nvGraphicFramePr>
        <p:xfrm>
          <a:off x="6225380" y="2450554"/>
          <a:ext cx="2012950" cy="1130301"/>
        </p:xfrm>
        <a:graphic>
          <a:graphicData uri="http://schemas.openxmlformats.org/drawingml/2006/table">
            <a:tbl>
              <a:tblPr firstRow="1" bandRow="1">
                <a:tableStyleId>{5C22544A-7EE6-4342-B048-85BDC9FD1C3A}</a:tableStyleId>
              </a:tblPr>
              <a:tblGrid>
                <a:gridCol w="402590">
                  <a:extLst>
                    <a:ext uri="{9D8B030D-6E8A-4147-A177-3AD203B41FA5}">
                      <a16:colId xmlns:a16="http://schemas.microsoft.com/office/drawing/2014/main" val="2858225759"/>
                    </a:ext>
                  </a:extLst>
                </a:gridCol>
                <a:gridCol w="402590">
                  <a:extLst>
                    <a:ext uri="{9D8B030D-6E8A-4147-A177-3AD203B41FA5}">
                      <a16:colId xmlns:a16="http://schemas.microsoft.com/office/drawing/2014/main" val="1953410760"/>
                    </a:ext>
                  </a:extLst>
                </a:gridCol>
                <a:gridCol w="402590">
                  <a:extLst>
                    <a:ext uri="{9D8B030D-6E8A-4147-A177-3AD203B41FA5}">
                      <a16:colId xmlns:a16="http://schemas.microsoft.com/office/drawing/2014/main" val="1636638199"/>
                    </a:ext>
                  </a:extLst>
                </a:gridCol>
                <a:gridCol w="402590">
                  <a:extLst>
                    <a:ext uri="{9D8B030D-6E8A-4147-A177-3AD203B41FA5}">
                      <a16:colId xmlns:a16="http://schemas.microsoft.com/office/drawing/2014/main" val="2781699038"/>
                    </a:ext>
                  </a:extLst>
                </a:gridCol>
                <a:gridCol w="402590">
                  <a:extLst>
                    <a:ext uri="{9D8B030D-6E8A-4147-A177-3AD203B41FA5}">
                      <a16:colId xmlns:a16="http://schemas.microsoft.com/office/drawing/2014/main" val="20000"/>
                    </a:ext>
                  </a:extLst>
                </a:gridCol>
              </a:tblGrid>
              <a:tr h="376767">
                <a:tc>
                  <a:txBody>
                    <a:bodyPr/>
                    <a:lstStyle/>
                    <a:p>
                      <a:pPr algn="ctr"/>
                      <a:endParaRPr lang="en-GB" sz="1400" b="1" dirty="0">
                        <a:solidFill>
                          <a:sysClr val="windowText" lastClr="000000"/>
                        </a:solidFill>
                        <a:latin typeface="Twinkl" pitchFamily="50" charset="0"/>
                      </a:endParaRPr>
                    </a:p>
                  </a:txBody>
                  <a:tcPr marL="54469" marR="54469" marT="27203" marB="27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0" dirty="0">
                          <a:solidFill>
                            <a:srgbClr val="ED7F4D"/>
                          </a:solidFill>
                          <a:latin typeface="Twinkl" pitchFamily="50" charset="0"/>
                        </a:rPr>
                        <a:t>1</a:t>
                      </a:r>
                    </a:p>
                  </a:txBody>
                  <a:tcPr marL="54469" marR="54469" marT="27203" marB="27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0" dirty="0">
                          <a:solidFill>
                            <a:srgbClr val="ED7F4D"/>
                          </a:solidFill>
                          <a:latin typeface="Twinkl" pitchFamily="50" charset="0"/>
                        </a:rPr>
                        <a:t>3</a:t>
                      </a:r>
                    </a:p>
                  </a:txBody>
                  <a:tcPr marL="54469" marR="54469" marT="27203" marB="27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0" dirty="0">
                          <a:solidFill>
                            <a:srgbClr val="ED7F4D"/>
                          </a:solidFill>
                          <a:latin typeface="Twinkl" pitchFamily="50" charset="0"/>
                        </a:rPr>
                        <a:t>2</a:t>
                      </a:r>
                    </a:p>
                  </a:txBody>
                  <a:tcPr marL="54469" marR="54469" marT="27203" marB="27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0" dirty="0">
                          <a:solidFill>
                            <a:srgbClr val="ED7F4D"/>
                          </a:solidFill>
                          <a:latin typeface="Twinkl" pitchFamily="50" charset="0"/>
                        </a:rPr>
                        <a:t>5</a:t>
                      </a:r>
                    </a:p>
                  </a:txBody>
                  <a:tcPr marL="54469" marR="54469" marT="27203" marB="27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6767">
                <a:tc>
                  <a:txBody>
                    <a:bodyPr/>
                    <a:lstStyle/>
                    <a:p>
                      <a:pPr algn="ctr"/>
                      <a:r>
                        <a:rPr lang="en-GB" sz="1800" b="0">
                          <a:solidFill>
                            <a:sysClr val="windowText" lastClr="000000"/>
                          </a:solidFill>
                          <a:latin typeface="Twinkl" pitchFamily="50" charset="0"/>
                        </a:rPr>
                        <a:t>4</a:t>
                      </a:r>
                      <a:endParaRPr lang="en-GB" sz="1800" b="0" dirty="0">
                        <a:solidFill>
                          <a:sysClr val="windowText" lastClr="000000"/>
                        </a:solidFill>
                        <a:latin typeface="Twinkl" pitchFamily="50" charset="0"/>
                      </a:endParaRPr>
                    </a:p>
                  </a:txBody>
                  <a:tcPr marL="54469" marR="54469" marT="27203" marB="27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dirty="0">
                          <a:solidFill>
                            <a:sysClr val="windowText" lastClr="000000"/>
                          </a:solidFill>
                          <a:latin typeface="Twinkl" pitchFamily="50" charset="0"/>
                        </a:rPr>
                        <a:t>5</a:t>
                      </a:r>
                    </a:p>
                  </a:txBody>
                  <a:tcPr marL="54469" marR="54469" marT="27203" marB="27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baseline="30000" dirty="0">
                          <a:solidFill>
                            <a:schemeClr val="accent6"/>
                          </a:solidFill>
                          <a:latin typeface="Twinkl" pitchFamily="50" charset="0"/>
                        </a:rPr>
                        <a:t>1</a:t>
                      </a:r>
                      <a:r>
                        <a:rPr lang="en-GB" sz="1800" b="0" dirty="0">
                          <a:solidFill>
                            <a:sysClr val="windowText" lastClr="000000"/>
                          </a:solidFill>
                          <a:latin typeface="Twinkl" pitchFamily="50" charset="0"/>
                        </a:rPr>
                        <a:t>3</a:t>
                      </a:r>
                    </a:p>
                  </a:txBody>
                  <a:tcPr marL="54469" marR="54469" marT="27203" marB="27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baseline="30000" dirty="0">
                          <a:solidFill>
                            <a:schemeClr val="accent6"/>
                          </a:solidFill>
                          <a:latin typeface="Twinkl" pitchFamily="50" charset="0"/>
                        </a:rPr>
                        <a:t>1</a:t>
                      </a:r>
                      <a:r>
                        <a:rPr lang="en-GB" sz="1800" b="0" dirty="0">
                          <a:solidFill>
                            <a:sysClr val="windowText" lastClr="000000"/>
                          </a:solidFill>
                          <a:latin typeface="Twinkl" pitchFamily="50" charset="0"/>
                        </a:rPr>
                        <a:t>0</a:t>
                      </a:r>
                    </a:p>
                  </a:txBody>
                  <a:tcPr marL="54469" marR="54469" marT="27203" marB="27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baseline="30000" dirty="0">
                          <a:solidFill>
                            <a:schemeClr val="accent6"/>
                          </a:solidFill>
                          <a:latin typeface="Twinkl" pitchFamily="50" charset="0"/>
                        </a:rPr>
                        <a:t>2</a:t>
                      </a:r>
                      <a:r>
                        <a:rPr lang="en-GB" sz="1800" b="0" dirty="0">
                          <a:solidFill>
                            <a:sysClr val="windowText" lastClr="000000"/>
                          </a:solidFill>
                          <a:latin typeface="Twinkl" pitchFamily="50" charset="0"/>
                        </a:rPr>
                        <a:t>0</a:t>
                      </a:r>
                    </a:p>
                  </a:txBody>
                  <a:tcPr marL="54469" marR="54469" marT="27203" marB="27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6767">
                <a:tc>
                  <a:txBody>
                    <a:bodyPr/>
                    <a:lstStyle/>
                    <a:p>
                      <a:pPr algn="ctr"/>
                      <a:endParaRPr lang="en-GB" sz="1800" b="1" dirty="0">
                        <a:solidFill>
                          <a:srgbClr val="FF6161"/>
                        </a:solidFill>
                        <a:latin typeface="Twinkl" pitchFamily="50" charset="0"/>
                      </a:endParaRPr>
                    </a:p>
                  </a:txBody>
                  <a:tcPr marL="54469" marR="54469" marT="27203" marB="27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1" dirty="0">
                        <a:solidFill>
                          <a:srgbClr val="FF6161"/>
                        </a:solidFill>
                        <a:latin typeface="Twinkl" pitchFamily="50" charset="0"/>
                      </a:endParaRPr>
                    </a:p>
                  </a:txBody>
                  <a:tcPr marL="54469" marR="54469" marT="27203" marB="27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1" dirty="0">
                        <a:solidFill>
                          <a:srgbClr val="FF6161"/>
                        </a:solidFill>
                        <a:latin typeface="Twinkl" pitchFamily="50" charset="0"/>
                      </a:endParaRPr>
                    </a:p>
                  </a:txBody>
                  <a:tcPr marL="54469" marR="54469" marT="27203" marB="27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1" dirty="0">
                        <a:solidFill>
                          <a:srgbClr val="FF6161"/>
                        </a:solidFill>
                        <a:latin typeface="Twinkl" pitchFamily="50" charset="0"/>
                      </a:endParaRPr>
                    </a:p>
                  </a:txBody>
                  <a:tcPr marL="54469" marR="54469" marT="27203" marB="27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1" dirty="0">
                        <a:solidFill>
                          <a:srgbClr val="FF6161"/>
                        </a:solidFill>
                        <a:latin typeface="Twinkl" pitchFamily="50" charset="0"/>
                      </a:endParaRPr>
                    </a:p>
                  </a:txBody>
                  <a:tcPr marL="54469" marR="54469" marT="27203" marB="27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9" name="Straight Connector 18">
            <a:extLst>
              <a:ext uri="{FF2B5EF4-FFF2-40B4-BE49-F238E27FC236}">
                <a16:creationId xmlns:a16="http://schemas.microsoft.com/office/drawing/2014/main" id="{55F3C68B-341A-4633-AAF9-604BC5D41E93}"/>
              </a:ext>
            </a:extLst>
          </p:cNvPr>
          <p:cNvCxnSpPr>
            <a:cxnSpLocks/>
          </p:cNvCxnSpPr>
          <p:nvPr/>
        </p:nvCxnSpPr>
        <p:spPr>
          <a:xfrm flipV="1">
            <a:off x="6636543" y="2820442"/>
            <a:ext cx="1617662"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3034BD1-A656-4391-96B3-C3AFEEBF2463}"/>
              </a:ext>
            </a:extLst>
          </p:cNvPr>
          <p:cNvCxnSpPr>
            <a:cxnSpLocks/>
          </p:cNvCxnSpPr>
          <p:nvPr/>
        </p:nvCxnSpPr>
        <p:spPr>
          <a:xfrm>
            <a:off x="6636543" y="2820442"/>
            <a:ext cx="0" cy="390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4D9ECCFA-E6A5-4B77-A97D-A09E292EF52B}"/>
              </a:ext>
            </a:extLst>
          </p:cNvPr>
          <p:cNvSpPr/>
          <p:nvPr/>
        </p:nvSpPr>
        <p:spPr>
          <a:xfrm>
            <a:off x="7406957" y="2979891"/>
            <a:ext cx="60960" cy="609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80C141B8-4574-41ED-AB20-D488C4CF1562}"/>
              </a:ext>
            </a:extLst>
          </p:cNvPr>
          <p:cNvSpPr/>
          <p:nvPr/>
        </p:nvSpPr>
        <p:spPr>
          <a:xfrm>
            <a:off x="7406957" y="2604034"/>
            <a:ext cx="60960" cy="609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3431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8" grpId="0" animBg="1"/>
      <p:bldP spid="9" grpId="0" animBg="1"/>
      <p:bldP spid="2" grpId="0"/>
      <p:bldP spid="1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a:extLst>
              <a:ext uri="{FF2B5EF4-FFF2-40B4-BE49-F238E27FC236}">
                <a16:creationId xmlns:a16="http://schemas.microsoft.com/office/drawing/2014/main" id="{A8439EC1-A61B-4AA7-AA47-78106ADF0FFB}"/>
              </a:ext>
            </a:extLst>
          </p:cNvPr>
          <p:cNvSpPr>
            <a:spLocks noChangeArrowheads="1"/>
          </p:cNvSpPr>
          <p:nvPr/>
        </p:nvSpPr>
        <p:spPr bwMode="auto">
          <a:xfrm>
            <a:off x="784225" y="1591143"/>
            <a:ext cx="76469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50" charset="0"/>
                <a:ea typeface="Sassoon Infant Rg" panose="02000503030000020003" charset="0"/>
                <a:cs typeface="Twinkl"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50" charset="0"/>
                <a:ea typeface="Sassoon Infant Rg" panose="02000503030000020003" charset="0"/>
                <a:cs typeface="Twinkl"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9pPr>
          </a:lstStyle>
          <a:p>
            <a:pPr>
              <a:lnSpc>
                <a:spcPct val="100000"/>
              </a:lnSpc>
              <a:spcBef>
                <a:spcPct val="0"/>
              </a:spcBef>
              <a:buFontTx/>
              <a:buNone/>
            </a:pPr>
            <a:r>
              <a:rPr lang="en-GB" altLang="en-US" b="1" dirty="0">
                <a:solidFill>
                  <a:schemeClr val="tx1"/>
                </a:solidFill>
              </a:rPr>
              <a:t>Long Division</a:t>
            </a:r>
          </a:p>
          <a:p>
            <a:pPr>
              <a:lnSpc>
                <a:spcPct val="100000"/>
              </a:lnSpc>
              <a:spcBef>
                <a:spcPct val="0"/>
              </a:spcBef>
              <a:buFontTx/>
              <a:buNone/>
            </a:pPr>
            <a:r>
              <a:rPr lang="en-GB" altLang="en-US" dirty="0">
                <a:solidFill>
                  <a:schemeClr val="tx1"/>
                </a:solidFill>
              </a:rPr>
              <a:t>We can use long division when we are dividing a decimal number by a </a:t>
            </a:r>
            <a:r>
              <a:rPr lang="en-GB" altLang="en-US" b="1" dirty="0">
                <a:solidFill>
                  <a:schemeClr val="accent6"/>
                </a:solidFill>
              </a:rPr>
              <a:t>two-digit</a:t>
            </a:r>
            <a:r>
              <a:rPr lang="en-GB" altLang="en-US" dirty="0">
                <a:solidFill>
                  <a:schemeClr val="tx1"/>
                </a:solidFill>
              </a:rPr>
              <a:t> number or </a:t>
            </a:r>
            <a:r>
              <a:rPr lang="en-GB" altLang="en-US" b="1" dirty="0">
                <a:solidFill>
                  <a:schemeClr val="accent6"/>
                </a:solidFill>
              </a:rPr>
              <a:t>larger</a:t>
            </a:r>
            <a:r>
              <a:rPr lang="en-GB" altLang="en-US" dirty="0">
                <a:solidFill>
                  <a:schemeClr val="tx1"/>
                </a:solidFill>
              </a:rPr>
              <a:t>.</a:t>
            </a:r>
          </a:p>
        </p:txBody>
      </p:sp>
      <p:sp>
        <p:nvSpPr>
          <p:cNvPr id="12" name="Rectangle 1">
            <a:extLst>
              <a:ext uri="{FF2B5EF4-FFF2-40B4-BE49-F238E27FC236}">
                <a16:creationId xmlns:a16="http://schemas.microsoft.com/office/drawing/2014/main" id="{FE9B366F-51D9-4DBB-9917-46A9CDE23238}"/>
              </a:ext>
            </a:extLst>
          </p:cNvPr>
          <p:cNvSpPr>
            <a:spLocks noChangeArrowheads="1"/>
          </p:cNvSpPr>
          <p:nvPr/>
        </p:nvSpPr>
        <p:spPr bwMode="auto">
          <a:xfrm>
            <a:off x="784225" y="3758942"/>
            <a:ext cx="51212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50" charset="0"/>
                <a:ea typeface="Sassoon Infant Rg" panose="02000503030000020003" charset="0"/>
                <a:cs typeface="Twinkl"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50" charset="0"/>
                <a:ea typeface="Sassoon Infant Rg" panose="02000503030000020003" charset="0"/>
                <a:cs typeface="Twinkl"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9pPr>
          </a:lstStyle>
          <a:p>
            <a:pPr>
              <a:lnSpc>
                <a:spcPct val="100000"/>
              </a:lnSpc>
              <a:spcBef>
                <a:spcPct val="0"/>
              </a:spcBef>
              <a:buFontTx/>
              <a:buNone/>
            </a:pPr>
            <a:r>
              <a:rPr lang="en-GB" altLang="en-US" dirty="0">
                <a:solidFill>
                  <a:schemeClr val="tx1"/>
                </a:solidFill>
              </a:rPr>
              <a:t>Use column subtraction to calculate the remainder and draw down the next digit of the dividend.</a:t>
            </a:r>
          </a:p>
        </p:txBody>
      </p:sp>
      <p:sp>
        <p:nvSpPr>
          <p:cNvPr id="8" name="Pentagon 12">
            <a:extLst>
              <a:ext uri="{FF2B5EF4-FFF2-40B4-BE49-F238E27FC236}">
                <a16:creationId xmlns:a16="http://schemas.microsoft.com/office/drawing/2014/main" id="{81476A7B-076C-49A9-BF9B-8C4E92AFD1A7}"/>
              </a:ext>
            </a:extLst>
          </p:cNvPr>
          <p:cNvSpPr/>
          <p:nvPr/>
        </p:nvSpPr>
        <p:spPr>
          <a:xfrm flipH="1">
            <a:off x="3009900" y="765175"/>
            <a:ext cx="5687572"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Use written division methods in cases where the answer has up to two decimal places</a:t>
            </a:r>
          </a:p>
        </p:txBody>
      </p:sp>
      <p:sp>
        <p:nvSpPr>
          <p:cNvPr id="9"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Revise</a:t>
            </a:r>
          </a:p>
        </p:txBody>
      </p:sp>
      <p:sp>
        <p:nvSpPr>
          <p:cNvPr id="2" name="Rectangle 1"/>
          <p:cNvSpPr/>
          <p:nvPr/>
        </p:nvSpPr>
        <p:spPr>
          <a:xfrm>
            <a:off x="792163" y="2536543"/>
            <a:ext cx="4894262" cy="1200329"/>
          </a:xfrm>
          <a:prstGeom prst="rect">
            <a:avLst/>
          </a:prstGeom>
        </p:spPr>
        <p:txBody>
          <a:bodyPr wrap="square">
            <a:spAutoFit/>
          </a:bodyPr>
          <a:lstStyle/>
          <a:p>
            <a:pPr>
              <a:lnSpc>
                <a:spcPct val="100000"/>
              </a:lnSpc>
              <a:spcBef>
                <a:spcPct val="0"/>
              </a:spcBef>
              <a:buFontTx/>
              <a:buNone/>
            </a:pPr>
            <a:r>
              <a:rPr lang="en-GB" altLang="en-US" dirty="0">
                <a:latin typeface="Twinkl" pitchFamily="50" charset="0"/>
              </a:rPr>
              <a:t>Start by dividing the first two digits of the dividend by the divisor. Write the answer above the dividend and the multiple of the divisor below.</a:t>
            </a:r>
          </a:p>
        </p:txBody>
      </p:sp>
      <p:sp>
        <p:nvSpPr>
          <p:cNvPr id="11" name="Rectangle 1">
            <a:extLst>
              <a:ext uri="{FF2B5EF4-FFF2-40B4-BE49-F238E27FC236}">
                <a16:creationId xmlns:a16="http://schemas.microsoft.com/office/drawing/2014/main" id="{FE9B366F-51D9-4DBB-9917-46A9CDE23238}"/>
              </a:ext>
            </a:extLst>
          </p:cNvPr>
          <p:cNvSpPr>
            <a:spLocks noChangeArrowheads="1"/>
          </p:cNvSpPr>
          <p:nvPr/>
        </p:nvSpPr>
        <p:spPr bwMode="auto">
          <a:xfrm>
            <a:off x="784225" y="4704342"/>
            <a:ext cx="76041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50" charset="0"/>
                <a:ea typeface="Sassoon Infant Rg" panose="02000503030000020003" charset="0"/>
                <a:cs typeface="Twinkl"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50" charset="0"/>
                <a:ea typeface="Sassoon Infant Rg" panose="02000503030000020003" charset="0"/>
                <a:cs typeface="Twinkl"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9pPr>
          </a:lstStyle>
          <a:p>
            <a:pPr>
              <a:lnSpc>
                <a:spcPct val="100000"/>
              </a:lnSpc>
              <a:spcBef>
                <a:spcPct val="0"/>
              </a:spcBef>
              <a:buFontTx/>
              <a:buNone/>
            </a:pPr>
            <a:r>
              <a:rPr lang="en-GB" altLang="en-US" dirty="0">
                <a:solidFill>
                  <a:schemeClr val="tx1"/>
                </a:solidFill>
              </a:rPr>
              <a:t>Repeat this process until the end of the calculation.</a:t>
            </a:r>
          </a:p>
        </p:txBody>
      </p:sp>
      <p:sp>
        <p:nvSpPr>
          <p:cNvPr id="13" name="Rectangle 1">
            <a:extLst>
              <a:ext uri="{FF2B5EF4-FFF2-40B4-BE49-F238E27FC236}">
                <a16:creationId xmlns:a16="http://schemas.microsoft.com/office/drawing/2014/main" id="{FE9B366F-51D9-4DBB-9917-46A9CDE23238}"/>
              </a:ext>
            </a:extLst>
          </p:cNvPr>
          <p:cNvSpPr>
            <a:spLocks noChangeArrowheads="1"/>
          </p:cNvSpPr>
          <p:nvPr/>
        </p:nvSpPr>
        <p:spPr bwMode="auto">
          <a:xfrm>
            <a:off x="784225" y="5095744"/>
            <a:ext cx="76041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50" charset="0"/>
                <a:ea typeface="Sassoon Infant Rg" panose="02000503030000020003" charset="0"/>
                <a:cs typeface="Twinkl"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50" charset="0"/>
                <a:ea typeface="Sassoon Infant Rg" panose="02000503030000020003" charset="0"/>
                <a:cs typeface="Twinkl"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9pPr>
          </a:lstStyle>
          <a:p>
            <a:pPr>
              <a:lnSpc>
                <a:spcPct val="100000"/>
              </a:lnSpc>
              <a:spcBef>
                <a:spcPct val="0"/>
              </a:spcBef>
              <a:buFontTx/>
              <a:buNone/>
            </a:pPr>
            <a:r>
              <a:rPr lang="en-GB" altLang="en-US" dirty="0">
                <a:solidFill>
                  <a:schemeClr val="tx1"/>
                </a:solidFill>
              </a:rPr>
              <a:t>Remember to keep the decimal place in the same place value position.</a:t>
            </a:r>
          </a:p>
        </p:txBody>
      </p:sp>
      <p:sp>
        <p:nvSpPr>
          <p:cNvPr id="15" name="Rectangle 1">
            <a:extLst>
              <a:ext uri="{FF2B5EF4-FFF2-40B4-BE49-F238E27FC236}">
                <a16:creationId xmlns:a16="http://schemas.microsoft.com/office/drawing/2014/main" id="{FE9B366F-51D9-4DBB-9917-46A9CDE23238}"/>
              </a:ext>
            </a:extLst>
          </p:cNvPr>
          <p:cNvSpPr>
            <a:spLocks noChangeArrowheads="1"/>
          </p:cNvSpPr>
          <p:nvPr/>
        </p:nvSpPr>
        <p:spPr bwMode="auto">
          <a:xfrm>
            <a:off x="784225" y="5487144"/>
            <a:ext cx="7604123"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50" charset="0"/>
                <a:ea typeface="Sassoon Infant Rg" panose="02000503030000020003" charset="0"/>
                <a:cs typeface="Twinkl"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50" charset="0"/>
                <a:ea typeface="Sassoon Infant Rg" panose="02000503030000020003" charset="0"/>
                <a:cs typeface="Twinkl"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9pPr>
          </a:lstStyle>
          <a:p>
            <a:pPr>
              <a:buNone/>
            </a:pPr>
            <a:r>
              <a:rPr lang="en-GB" dirty="0"/>
              <a:t>Sometimes the answer to a decimal division may continue into many decimal places. </a:t>
            </a:r>
          </a:p>
        </p:txBody>
      </p:sp>
      <p:pic>
        <p:nvPicPr>
          <p:cNvPr id="16" name="Picture 15"/>
          <p:cNvPicPr>
            <a:picLocks noChangeAspect="1"/>
          </p:cNvPicPr>
          <p:nvPr/>
        </p:nvPicPr>
        <p:blipFill>
          <a:blip r:embed="rId2"/>
          <a:stretch>
            <a:fillRect/>
          </a:stretch>
        </p:blipFill>
        <p:spPr>
          <a:xfrm>
            <a:off x="6049735" y="2394249"/>
            <a:ext cx="2338613" cy="2310093"/>
          </a:xfrm>
          <a:prstGeom prst="rect">
            <a:avLst/>
          </a:prstGeom>
        </p:spPr>
      </p:pic>
    </p:spTree>
    <p:extLst>
      <p:ext uri="{BB962C8B-B14F-4D97-AF65-F5344CB8AC3E}">
        <p14:creationId xmlns:p14="http://schemas.microsoft.com/office/powerpoint/2010/main" val="43118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8" grpId="0" animBg="1"/>
      <p:bldP spid="9" grpId="0" animBg="1"/>
      <p:bldP spid="2" grpId="0"/>
      <p:bldP spid="11" grpId="0"/>
      <p:bldP spid="13" grpId="0"/>
      <p:bldP spid="1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nswer 3">
            <a:extLst>
              <a:ext uri="{FF2B5EF4-FFF2-40B4-BE49-F238E27FC236}">
                <a16:creationId xmlns:a16="http://schemas.microsoft.com/office/drawing/2014/main" id="{F4AD4401-434D-4F67-B657-77D3F621D278}"/>
              </a:ext>
            </a:extLst>
          </p:cNvPr>
          <p:cNvSpPr/>
          <p:nvPr/>
        </p:nvSpPr>
        <p:spPr>
          <a:xfrm>
            <a:off x="5884813" y="4490003"/>
            <a:ext cx="1535987" cy="584996"/>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26.52</a:t>
            </a:r>
          </a:p>
        </p:txBody>
      </p:sp>
      <p:sp>
        <p:nvSpPr>
          <p:cNvPr id="23" name="Answer 1">
            <a:extLst>
              <a:ext uri="{FF2B5EF4-FFF2-40B4-BE49-F238E27FC236}">
                <a16:creationId xmlns:a16="http://schemas.microsoft.com/office/drawing/2014/main" id="{B99A81FD-082F-4B15-A80E-1815A4412B24}"/>
              </a:ext>
            </a:extLst>
          </p:cNvPr>
          <p:cNvSpPr/>
          <p:nvPr/>
        </p:nvSpPr>
        <p:spPr>
          <a:xfrm>
            <a:off x="1685571" y="4491337"/>
            <a:ext cx="1535987" cy="584996"/>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27.32</a:t>
            </a:r>
          </a:p>
        </p:txBody>
      </p:sp>
      <p:sp>
        <p:nvSpPr>
          <p:cNvPr id="21" name="Answer 2">
            <a:extLst>
              <a:ext uri="{FF2B5EF4-FFF2-40B4-BE49-F238E27FC236}">
                <a16:creationId xmlns:a16="http://schemas.microsoft.com/office/drawing/2014/main" id="{F4AD4401-434D-4F67-B657-77D3F621D278}"/>
              </a:ext>
            </a:extLst>
          </p:cNvPr>
          <p:cNvSpPr/>
          <p:nvPr/>
        </p:nvSpPr>
        <p:spPr>
          <a:xfrm>
            <a:off x="3785192" y="4490003"/>
            <a:ext cx="1535987" cy="584996"/>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28.42</a:t>
            </a:r>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Quiz</a:t>
            </a:r>
          </a:p>
        </p:txBody>
      </p:sp>
      <p:sp>
        <p:nvSpPr>
          <p:cNvPr id="31" name="Try Again!">
            <a:extLst>
              <a:ext uri="{FF2B5EF4-FFF2-40B4-BE49-F238E27FC236}">
                <a16:creationId xmlns:a16="http://schemas.microsoft.com/office/drawing/2014/main" id="{3784DBBA-BA0C-4D88-B64F-C69898662580}"/>
              </a:ext>
            </a:extLst>
          </p:cNvPr>
          <p:cNvSpPr txBox="1"/>
          <p:nvPr/>
        </p:nvSpPr>
        <p:spPr>
          <a:xfrm>
            <a:off x="864240" y="5589871"/>
            <a:ext cx="7394575" cy="461665"/>
          </a:xfrm>
          <a:prstGeom prst="rect">
            <a:avLst/>
          </a:prstGeom>
          <a:noFill/>
        </p:spPr>
        <p:txBody>
          <a:bodyPr wrap="square" rtlCol="0">
            <a:spAutoFit/>
          </a:bodyPr>
          <a:lstStyle/>
          <a:p>
            <a:pPr algn="ctr"/>
            <a:r>
              <a:rPr lang="en-GB" sz="2400" dirty="0"/>
              <a:t>Try again!</a:t>
            </a:r>
          </a:p>
        </p:txBody>
      </p:sp>
      <p:sp>
        <p:nvSpPr>
          <p:cNvPr id="32" name="Correct!">
            <a:extLst>
              <a:ext uri="{FF2B5EF4-FFF2-40B4-BE49-F238E27FC236}">
                <a16:creationId xmlns:a16="http://schemas.microsoft.com/office/drawing/2014/main" id="{47D62B31-A843-4711-A22B-0A520861B3A2}"/>
              </a:ext>
            </a:extLst>
          </p:cNvPr>
          <p:cNvSpPr txBox="1"/>
          <p:nvPr/>
        </p:nvSpPr>
        <p:spPr>
          <a:xfrm>
            <a:off x="865658" y="5581060"/>
            <a:ext cx="7394575" cy="461665"/>
          </a:xfrm>
          <a:prstGeom prst="rect">
            <a:avLst/>
          </a:prstGeom>
          <a:noFill/>
        </p:spPr>
        <p:txBody>
          <a:bodyPr wrap="square" rtlCol="0">
            <a:spAutoFit/>
          </a:bodyPr>
          <a:lstStyle/>
          <a:p>
            <a:pPr algn="ctr"/>
            <a:r>
              <a:rPr lang="en-GB" sz="2400" dirty="0"/>
              <a:t>Correct!</a:t>
            </a:r>
          </a:p>
        </p:txBody>
      </p:sp>
      <p:sp>
        <p:nvSpPr>
          <p:cNvPr id="27" name="Yellow Circle"/>
          <p:cNvSpPr/>
          <p:nvPr/>
        </p:nvSpPr>
        <p:spPr>
          <a:xfrm>
            <a:off x="3791824" y="2479251"/>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GB" sz="2400" b="1" dirty="0">
                <a:solidFill>
                  <a:schemeClr val="tx1"/>
                </a:solidFill>
              </a:rPr>
              <a:t>218.56 ÷ 8</a:t>
            </a:r>
          </a:p>
        </p:txBody>
      </p:sp>
      <p:sp>
        <p:nvSpPr>
          <p:cNvPr id="2" name="Rectangle 1"/>
          <p:cNvSpPr/>
          <p:nvPr/>
        </p:nvSpPr>
        <p:spPr>
          <a:xfrm>
            <a:off x="755650" y="1722779"/>
            <a:ext cx="7632700" cy="430887"/>
          </a:xfrm>
          <a:prstGeom prst="rect">
            <a:avLst/>
          </a:prstGeom>
        </p:spPr>
        <p:txBody>
          <a:bodyPr wrap="square">
            <a:spAutoFit/>
          </a:bodyPr>
          <a:lstStyle/>
          <a:p>
            <a:pPr lvl="0" algn="ctr">
              <a:defRPr/>
            </a:pPr>
            <a:r>
              <a:rPr lang="en-GB" sz="2200" dirty="0">
                <a:solidFill>
                  <a:srgbClr val="1C1C1C"/>
                </a:solidFill>
              </a:rPr>
              <a:t>What is the answer to this division calculation?</a:t>
            </a:r>
          </a:p>
        </p:txBody>
      </p:sp>
      <p:sp>
        <p:nvSpPr>
          <p:cNvPr id="20" name="Answer">
            <a:extLst>
              <a:ext uri="{FF2B5EF4-FFF2-40B4-BE49-F238E27FC236}">
                <a16:creationId xmlns:a16="http://schemas.microsoft.com/office/drawing/2014/main" id="{F4AD4401-434D-4F67-B657-77D3F621D278}"/>
              </a:ext>
            </a:extLst>
          </p:cNvPr>
          <p:cNvSpPr/>
          <p:nvPr/>
        </p:nvSpPr>
        <p:spPr>
          <a:xfrm>
            <a:off x="1661042" y="4493868"/>
            <a:ext cx="1535987" cy="581131"/>
          </a:xfrm>
          <a:prstGeom prst="roundRect">
            <a:avLst>
              <a:gd name="adj" fmla="val 0"/>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p:txBody>
      </p:sp>
      <p:sp>
        <p:nvSpPr>
          <p:cNvPr id="12" name="Pentagon 12">
            <a:extLst>
              <a:ext uri="{FF2B5EF4-FFF2-40B4-BE49-F238E27FC236}">
                <a16:creationId xmlns:a16="http://schemas.microsoft.com/office/drawing/2014/main" id="{81476A7B-076C-49A9-BF9B-8C4E92AFD1A7}"/>
              </a:ext>
            </a:extLst>
          </p:cNvPr>
          <p:cNvSpPr/>
          <p:nvPr/>
        </p:nvSpPr>
        <p:spPr>
          <a:xfrm flipH="1">
            <a:off x="3009900" y="765175"/>
            <a:ext cx="5687572"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Use written division methods in cases where the answer has up to two decimal places</a:t>
            </a:r>
          </a:p>
        </p:txBody>
      </p:sp>
    </p:spTree>
    <p:extLst>
      <p:ext uri="{BB962C8B-B14F-4D97-AF65-F5344CB8AC3E}">
        <p14:creationId xmlns:p14="http://schemas.microsoft.com/office/powerpoint/2010/main" val="167628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right)">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21" presetClass="entr" presetSubtype="1"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heel(1)">
                                      <p:cBhvr>
                                        <p:cTn id="37" dur="1000"/>
                                        <p:tgtEl>
                                          <p:spTgt spid="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childTnLst>
                          </p:cTn>
                        </p:par>
                        <p:par>
                          <p:cTn id="41" fill="hold">
                            <p:stCondLst>
                              <p:cond delay="1000"/>
                            </p:stCondLst>
                            <p:childTnLst>
                              <p:par>
                                <p:cTn id="42" presetID="10" presetClass="exit" presetSubtype="0" fill="hold" grpId="1" nodeType="afterEffect">
                                  <p:stCondLst>
                                    <p:cond delay="0"/>
                                  </p:stCondLst>
                                  <p:childTnLst>
                                    <p:animEffect transition="out" filter="fade">
                                      <p:cBhvr>
                                        <p:cTn id="43" dur="500"/>
                                        <p:tgtEl>
                                          <p:spTgt spid="32"/>
                                        </p:tgtEl>
                                      </p:cBhvr>
                                    </p:animEffect>
                                    <p:set>
                                      <p:cBhvr>
                                        <p:cTn id="44"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32" presetClass="emph" presetSubtype="0" fill="hold" grpId="1" nodeType="clickEffect">
                                  <p:stCondLst>
                                    <p:cond delay="0"/>
                                  </p:stCondLst>
                                  <p:childTnLst>
                                    <p:animRot by="120000">
                                      <p:cBhvr>
                                        <p:cTn id="49" dur="100" fill="hold">
                                          <p:stCondLst>
                                            <p:cond delay="0"/>
                                          </p:stCondLst>
                                        </p:cTn>
                                        <p:tgtEl>
                                          <p:spTgt spid="21"/>
                                        </p:tgtEl>
                                        <p:attrNameLst>
                                          <p:attrName>r</p:attrName>
                                        </p:attrNameLst>
                                      </p:cBhvr>
                                    </p:animRot>
                                    <p:animRot by="-240000">
                                      <p:cBhvr>
                                        <p:cTn id="50" dur="200" fill="hold">
                                          <p:stCondLst>
                                            <p:cond delay="200"/>
                                          </p:stCondLst>
                                        </p:cTn>
                                        <p:tgtEl>
                                          <p:spTgt spid="21"/>
                                        </p:tgtEl>
                                        <p:attrNameLst>
                                          <p:attrName>r</p:attrName>
                                        </p:attrNameLst>
                                      </p:cBhvr>
                                    </p:animRot>
                                    <p:animRot by="240000">
                                      <p:cBhvr>
                                        <p:cTn id="51" dur="200" fill="hold">
                                          <p:stCondLst>
                                            <p:cond delay="400"/>
                                          </p:stCondLst>
                                        </p:cTn>
                                        <p:tgtEl>
                                          <p:spTgt spid="21"/>
                                        </p:tgtEl>
                                        <p:attrNameLst>
                                          <p:attrName>r</p:attrName>
                                        </p:attrNameLst>
                                      </p:cBhvr>
                                    </p:animRot>
                                    <p:animRot by="-240000">
                                      <p:cBhvr>
                                        <p:cTn id="52" dur="200" fill="hold">
                                          <p:stCondLst>
                                            <p:cond delay="600"/>
                                          </p:stCondLst>
                                        </p:cTn>
                                        <p:tgtEl>
                                          <p:spTgt spid="21"/>
                                        </p:tgtEl>
                                        <p:attrNameLst>
                                          <p:attrName>r</p:attrName>
                                        </p:attrNameLst>
                                      </p:cBhvr>
                                    </p:animRot>
                                    <p:animRot by="120000">
                                      <p:cBhvr>
                                        <p:cTn id="53" dur="200" fill="hold">
                                          <p:stCondLst>
                                            <p:cond delay="800"/>
                                          </p:stCondLst>
                                        </p:cTn>
                                        <p:tgtEl>
                                          <p:spTgt spid="21"/>
                                        </p:tgtEl>
                                        <p:attrNameLst>
                                          <p:attrName>r</p:attrName>
                                        </p:attrNameLst>
                                      </p:cBhvr>
                                    </p:animRot>
                                  </p:childTnLst>
                                </p:cTn>
                              </p:par>
                              <p:par>
                                <p:cTn id="54" presetID="10"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par>
                                <p:cTn id="57" presetID="10" presetClass="exit" presetSubtype="0" fill="hold" grpId="1" nodeType="withEffect">
                                  <p:stCondLst>
                                    <p:cond delay="1000"/>
                                  </p:stCondLst>
                                  <p:childTnLst>
                                    <p:animEffect transition="out" filter="fade">
                                      <p:cBhvr>
                                        <p:cTn id="58" dur="500"/>
                                        <p:tgtEl>
                                          <p:spTgt spid="31"/>
                                        </p:tgtEl>
                                      </p:cBhvr>
                                    </p:animEffect>
                                    <p:set>
                                      <p:cBhvr>
                                        <p:cTn id="59"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0" restart="whenNotActive" fill="hold" evtFilter="cancelBubble" nodeType="interactiveSeq">
                <p:stCondLst>
                  <p:cond evt="onClick" delay="0">
                    <p:tgtEl>
                      <p:spTgt spid="19"/>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hold" grpId="1" nodeType="clickEffect">
                                  <p:stCondLst>
                                    <p:cond delay="0"/>
                                  </p:stCondLst>
                                  <p:childTnLst>
                                    <p:animRot by="120000">
                                      <p:cBhvr>
                                        <p:cTn id="64" dur="100" fill="hold">
                                          <p:stCondLst>
                                            <p:cond delay="0"/>
                                          </p:stCondLst>
                                        </p:cTn>
                                        <p:tgtEl>
                                          <p:spTgt spid="19"/>
                                        </p:tgtEl>
                                        <p:attrNameLst>
                                          <p:attrName>r</p:attrName>
                                        </p:attrNameLst>
                                      </p:cBhvr>
                                    </p:animRot>
                                    <p:animRot by="-240000">
                                      <p:cBhvr>
                                        <p:cTn id="65" dur="200" fill="hold">
                                          <p:stCondLst>
                                            <p:cond delay="200"/>
                                          </p:stCondLst>
                                        </p:cTn>
                                        <p:tgtEl>
                                          <p:spTgt spid="19"/>
                                        </p:tgtEl>
                                        <p:attrNameLst>
                                          <p:attrName>r</p:attrName>
                                        </p:attrNameLst>
                                      </p:cBhvr>
                                    </p:animRot>
                                    <p:animRot by="240000">
                                      <p:cBhvr>
                                        <p:cTn id="66" dur="200" fill="hold">
                                          <p:stCondLst>
                                            <p:cond delay="400"/>
                                          </p:stCondLst>
                                        </p:cTn>
                                        <p:tgtEl>
                                          <p:spTgt spid="19"/>
                                        </p:tgtEl>
                                        <p:attrNameLst>
                                          <p:attrName>r</p:attrName>
                                        </p:attrNameLst>
                                      </p:cBhvr>
                                    </p:animRot>
                                    <p:animRot by="-240000">
                                      <p:cBhvr>
                                        <p:cTn id="67" dur="200" fill="hold">
                                          <p:stCondLst>
                                            <p:cond delay="600"/>
                                          </p:stCondLst>
                                        </p:cTn>
                                        <p:tgtEl>
                                          <p:spTgt spid="19"/>
                                        </p:tgtEl>
                                        <p:attrNameLst>
                                          <p:attrName>r</p:attrName>
                                        </p:attrNameLst>
                                      </p:cBhvr>
                                    </p:animRot>
                                    <p:animRot by="120000">
                                      <p:cBhvr>
                                        <p:cTn id="68" dur="200" fill="hold">
                                          <p:stCondLst>
                                            <p:cond delay="800"/>
                                          </p:stCondLst>
                                        </p:cTn>
                                        <p:tgtEl>
                                          <p:spTgt spid="19"/>
                                        </p:tgtEl>
                                        <p:attrNameLst>
                                          <p:attrName>r</p:attrName>
                                        </p:attrNameLst>
                                      </p:cBhvr>
                                    </p:animRot>
                                  </p:childTnLst>
                                </p:cTn>
                              </p:par>
                              <p:par>
                                <p:cTn id="69" presetID="10" presetClass="entr" presetSubtype="0" fill="hold" grpId="2"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500"/>
                                        <p:tgtEl>
                                          <p:spTgt spid="31"/>
                                        </p:tgtEl>
                                      </p:cBhvr>
                                    </p:animEffect>
                                  </p:childTnLst>
                                </p:cTn>
                              </p:par>
                              <p:par>
                                <p:cTn id="72" presetID="10" presetClass="exit" presetSubtype="0" fill="hold" grpId="3" nodeType="withEffect">
                                  <p:stCondLst>
                                    <p:cond delay="1000"/>
                                  </p:stCondLst>
                                  <p:childTnLst>
                                    <p:animEffect transition="out" filter="fade">
                                      <p:cBhvr>
                                        <p:cTn id="73" dur="500"/>
                                        <p:tgtEl>
                                          <p:spTgt spid="31"/>
                                        </p:tgtEl>
                                      </p:cBhvr>
                                    </p:animEffect>
                                    <p:set>
                                      <p:cBhvr>
                                        <p:cTn id="74"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9" grpId="0" animBg="1"/>
      <p:bldP spid="19" grpId="1" animBg="1"/>
      <p:bldP spid="23" grpId="0" animBg="1"/>
      <p:bldP spid="21" grpId="0" animBg="1"/>
      <p:bldP spid="21" grpId="1" animBg="1"/>
      <p:bldP spid="10" grpId="0" animBg="1"/>
      <p:bldP spid="31" grpId="0"/>
      <p:bldP spid="31" grpId="1"/>
      <p:bldP spid="31" grpId="2"/>
      <p:bldP spid="31" grpId="3"/>
      <p:bldP spid="32" grpId="0"/>
      <p:bldP spid="32" grpId="1"/>
      <p:bldP spid="27" grpId="0" animBg="1"/>
      <p:bldP spid="2" grpId="0"/>
      <p:bldP spid="20" grpId="0" animBg="1"/>
      <p:bldP spid="1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nswer 2">
            <a:extLst>
              <a:ext uri="{FF2B5EF4-FFF2-40B4-BE49-F238E27FC236}">
                <a16:creationId xmlns:a16="http://schemas.microsoft.com/office/drawing/2014/main" id="{F4AD4401-434D-4F67-B657-77D3F621D278}"/>
              </a:ext>
            </a:extLst>
          </p:cNvPr>
          <p:cNvSpPr/>
          <p:nvPr/>
        </p:nvSpPr>
        <p:spPr>
          <a:xfrm>
            <a:off x="3785192" y="4518610"/>
            <a:ext cx="1535987" cy="572767"/>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9.1</a:t>
            </a:r>
          </a:p>
        </p:txBody>
      </p:sp>
      <p:sp>
        <p:nvSpPr>
          <p:cNvPr id="27" name="Yellow Circle"/>
          <p:cNvSpPr/>
          <p:nvPr/>
        </p:nvSpPr>
        <p:spPr>
          <a:xfrm>
            <a:off x="3791824" y="2491328"/>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57 ÷ 6</a:t>
            </a:r>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Quiz</a:t>
            </a:r>
          </a:p>
        </p:txBody>
      </p:sp>
      <p:sp>
        <p:nvSpPr>
          <p:cNvPr id="31" name="Try Again!">
            <a:extLst>
              <a:ext uri="{FF2B5EF4-FFF2-40B4-BE49-F238E27FC236}">
                <a16:creationId xmlns:a16="http://schemas.microsoft.com/office/drawing/2014/main" id="{3784DBBA-BA0C-4D88-B64F-C69898662580}"/>
              </a:ext>
            </a:extLst>
          </p:cNvPr>
          <p:cNvSpPr txBox="1"/>
          <p:nvPr/>
        </p:nvSpPr>
        <p:spPr>
          <a:xfrm>
            <a:off x="864240" y="5589871"/>
            <a:ext cx="7394575" cy="461665"/>
          </a:xfrm>
          <a:prstGeom prst="rect">
            <a:avLst/>
          </a:prstGeom>
          <a:noFill/>
        </p:spPr>
        <p:txBody>
          <a:bodyPr wrap="square" rtlCol="0">
            <a:spAutoFit/>
          </a:bodyPr>
          <a:lstStyle/>
          <a:p>
            <a:pPr algn="ctr"/>
            <a:r>
              <a:rPr lang="en-GB" sz="2400" dirty="0"/>
              <a:t>Try again!</a:t>
            </a:r>
          </a:p>
        </p:txBody>
      </p:sp>
      <p:sp>
        <p:nvSpPr>
          <p:cNvPr id="32" name="Correct!">
            <a:extLst>
              <a:ext uri="{FF2B5EF4-FFF2-40B4-BE49-F238E27FC236}">
                <a16:creationId xmlns:a16="http://schemas.microsoft.com/office/drawing/2014/main" id="{47D62B31-A843-4711-A22B-0A520861B3A2}"/>
              </a:ext>
            </a:extLst>
          </p:cNvPr>
          <p:cNvSpPr txBox="1"/>
          <p:nvPr/>
        </p:nvSpPr>
        <p:spPr>
          <a:xfrm>
            <a:off x="865658" y="5581060"/>
            <a:ext cx="7394575" cy="461665"/>
          </a:xfrm>
          <a:prstGeom prst="rect">
            <a:avLst/>
          </a:prstGeom>
          <a:noFill/>
        </p:spPr>
        <p:txBody>
          <a:bodyPr wrap="square" rtlCol="0">
            <a:spAutoFit/>
          </a:bodyPr>
          <a:lstStyle/>
          <a:p>
            <a:pPr algn="ctr"/>
            <a:r>
              <a:rPr lang="en-GB" sz="2400" dirty="0"/>
              <a:t>Correct!</a:t>
            </a:r>
          </a:p>
        </p:txBody>
      </p:sp>
      <p:sp>
        <p:nvSpPr>
          <p:cNvPr id="2" name="Rectangle 1"/>
          <p:cNvSpPr/>
          <p:nvPr/>
        </p:nvSpPr>
        <p:spPr>
          <a:xfrm>
            <a:off x="622300" y="1779929"/>
            <a:ext cx="7899400" cy="400110"/>
          </a:xfrm>
          <a:prstGeom prst="rect">
            <a:avLst/>
          </a:prstGeom>
        </p:spPr>
        <p:txBody>
          <a:bodyPr wrap="square">
            <a:spAutoFit/>
          </a:bodyPr>
          <a:lstStyle/>
          <a:p>
            <a:pPr lvl="0" algn="ctr">
              <a:defRPr/>
            </a:pPr>
            <a:r>
              <a:rPr lang="en-GB" sz="2000" dirty="0">
                <a:solidFill>
                  <a:srgbClr val="1C1C1C"/>
                </a:solidFill>
              </a:rPr>
              <a:t>What is the answer to this division?</a:t>
            </a:r>
          </a:p>
        </p:txBody>
      </p:sp>
      <p:sp>
        <p:nvSpPr>
          <p:cNvPr id="19" name="Answer 3">
            <a:extLst>
              <a:ext uri="{FF2B5EF4-FFF2-40B4-BE49-F238E27FC236}">
                <a16:creationId xmlns:a16="http://schemas.microsoft.com/office/drawing/2014/main" id="{F4AD4401-434D-4F67-B657-77D3F621D278}"/>
              </a:ext>
            </a:extLst>
          </p:cNvPr>
          <p:cNvSpPr/>
          <p:nvPr/>
        </p:nvSpPr>
        <p:spPr>
          <a:xfrm>
            <a:off x="5884813" y="4518610"/>
            <a:ext cx="1535987" cy="572767"/>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9.5</a:t>
            </a:r>
          </a:p>
        </p:txBody>
      </p:sp>
      <p:sp>
        <p:nvSpPr>
          <p:cNvPr id="23" name="Answer 1">
            <a:extLst>
              <a:ext uri="{FF2B5EF4-FFF2-40B4-BE49-F238E27FC236}">
                <a16:creationId xmlns:a16="http://schemas.microsoft.com/office/drawing/2014/main" id="{B99A81FD-082F-4B15-A80E-1815A4412B24}"/>
              </a:ext>
            </a:extLst>
          </p:cNvPr>
          <p:cNvSpPr/>
          <p:nvPr/>
        </p:nvSpPr>
        <p:spPr>
          <a:xfrm>
            <a:off x="1685571" y="4519944"/>
            <a:ext cx="1535987" cy="572767"/>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9.9</a:t>
            </a:r>
          </a:p>
        </p:txBody>
      </p:sp>
      <p:sp>
        <p:nvSpPr>
          <p:cNvPr id="20" name="Answer Outline">
            <a:extLst>
              <a:ext uri="{FF2B5EF4-FFF2-40B4-BE49-F238E27FC236}">
                <a16:creationId xmlns:a16="http://schemas.microsoft.com/office/drawing/2014/main" id="{F4AD4401-434D-4F67-B657-77D3F621D278}"/>
              </a:ext>
            </a:extLst>
          </p:cNvPr>
          <p:cNvSpPr/>
          <p:nvPr/>
        </p:nvSpPr>
        <p:spPr>
          <a:xfrm>
            <a:off x="5884813" y="4518610"/>
            <a:ext cx="1535987" cy="582912"/>
          </a:xfrm>
          <a:prstGeom prst="roundRect">
            <a:avLst>
              <a:gd name="adj" fmla="val 0"/>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p:txBody>
      </p:sp>
      <p:sp>
        <p:nvSpPr>
          <p:cNvPr id="13" name="Pentagon 12">
            <a:extLst>
              <a:ext uri="{FF2B5EF4-FFF2-40B4-BE49-F238E27FC236}">
                <a16:creationId xmlns:a16="http://schemas.microsoft.com/office/drawing/2014/main" id="{81476A7B-076C-49A9-BF9B-8C4E92AFD1A7}"/>
              </a:ext>
            </a:extLst>
          </p:cNvPr>
          <p:cNvSpPr/>
          <p:nvPr/>
        </p:nvSpPr>
        <p:spPr>
          <a:xfrm flipH="1">
            <a:off x="3009900" y="765175"/>
            <a:ext cx="5687572"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Use written division methods in cases where the answer has up to two decimal places</a:t>
            </a:r>
          </a:p>
        </p:txBody>
      </p:sp>
      <p:sp>
        <p:nvSpPr>
          <p:cNvPr id="18" name="Rectangle 17">
            <a:hlinkClick r:id="rId2" action="ppaction://hlinksldjump"/>
          </p:cNvPr>
          <p:cNvSpPr/>
          <p:nvPr/>
        </p:nvSpPr>
        <p:spPr>
          <a:xfrm>
            <a:off x="444616" y="5624739"/>
            <a:ext cx="2843868" cy="468086"/>
          </a:xfrm>
          <a:prstGeom prst="rect">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3"/>
                </a:solidFill>
              </a:rPr>
              <a:t>Choose another objective</a:t>
            </a:r>
          </a:p>
        </p:txBody>
      </p:sp>
    </p:spTree>
    <p:extLst>
      <p:ext uri="{BB962C8B-B14F-4D97-AF65-F5344CB8AC3E}">
        <p14:creationId xmlns:p14="http://schemas.microsoft.com/office/powerpoint/2010/main" val="289835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2000"/>
                            </p:stCondLst>
                            <p:childTnLst>
                              <p:par>
                                <p:cTn id="33" presetID="22" presetClass="entr" presetSubtype="8" fill="hold" grpId="1"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23"/>
                    </p:tgtEl>
                  </p:cond>
                </p:stCondLst>
                <p:endSync evt="end" delay="0">
                  <p:rtn val="all"/>
                </p:endSync>
                <p:childTnLst>
                  <p:par>
                    <p:cTn id="37" fill="hold">
                      <p:stCondLst>
                        <p:cond delay="0"/>
                      </p:stCondLst>
                      <p:childTnLst>
                        <p:par>
                          <p:cTn id="38" fill="hold">
                            <p:stCondLst>
                              <p:cond delay="0"/>
                            </p:stCondLst>
                            <p:childTnLst>
                              <p:par>
                                <p:cTn id="39" presetID="32" presetClass="emph" presetSubtype="0" fill="hold" grpId="1" nodeType="clickEffect">
                                  <p:stCondLst>
                                    <p:cond delay="0"/>
                                  </p:stCondLst>
                                  <p:childTnLst>
                                    <p:animRot by="120000">
                                      <p:cBhvr>
                                        <p:cTn id="40" dur="100" fill="hold">
                                          <p:stCondLst>
                                            <p:cond delay="0"/>
                                          </p:stCondLst>
                                        </p:cTn>
                                        <p:tgtEl>
                                          <p:spTgt spid="23"/>
                                        </p:tgtEl>
                                        <p:attrNameLst>
                                          <p:attrName>r</p:attrName>
                                        </p:attrNameLst>
                                      </p:cBhvr>
                                    </p:animRot>
                                    <p:animRot by="-240000">
                                      <p:cBhvr>
                                        <p:cTn id="41" dur="200" fill="hold">
                                          <p:stCondLst>
                                            <p:cond delay="200"/>
                                          </p:stCondLst>
                                        </p:cTn>
                                        <p:tgtEl>
                                          <p:spTgt spid="23"/>
                                        </p:tgtEl>
                                        <p:attrNameLst>
                                          <p:attrName>r</p:attrName>
                                        </p:attrNameLst>
                                      </p:cBhvr>
                                    </p:animRot>
                                    <p:animRot by="240000">
                                      <p:cBhvr>
                                        <p:cTn id="42" dur="200" fill="hold">
                                          <p:stCondLst>
                                            <p:cond delay="400"/>
                                          </p:stCondLst>
                                        </p:cTn>
                                        <p:tgtEl>
                                          <p:spTgt spid="23"/>
                                        </p:tgtEl>
                                        <p:attrNameLst>
                                          <p:attrName>r</p:attrName>
                                        </p:attrNameLst>
                                      </p:cBhvr>
                                    </p:animRot>
                                    <p:animRot by="-240000">
                                      <p:cBhvr>
                                        <p:cTn id="43" dur="200" fill="hold">
                                          <p:stCondLst>
                                            <p:cond delay="600"/>
                                          </p:stCondLst>
                                        </p:cTn>
                                        <p:tgtEl>
                                          <p:spTgt spid="23"/>
                                        </p:tgtEl>
                                        <p:attrNameLst>
                                          <p:attrName>r</p:attrName>
                                        </p:attrNameLst>
                                      </p:cBhvr>
                                    </p:animRot>
                                    <p:animRot by="120000">
                                      <p:cBhvr>
                                        <p:cTn id="44" dur="200" fill="hold">
                                          <p:stCondLst>
                                            <p:cond delay="800"/>
                                          </p:stCondLst>
                                        </p:cTn>
                                        <p:tgtEl>
                                          <p:spTgt spid="23"/>
                                        </p:tgtEl>
                                        <p:attrNameLst>
                                          <p:attrName>r</p:attrName>
                                        </p:attrNameLst>
                                      </p:cBhvr>
                                    </p:animRot>
                                  </p:childTnLst>
                                </p:cTn>
                              </p:par>
                              <p:par>
                                <p:cTn id="45" presetID="10"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par>
                                <p:cTn id="48" presetID="10" presetClass="exit" presetSubtype="0" fill="hold" grpId="1" nodeType="withEffect">
                                  <p:stCondLst>
                                    <p:cond delay="1000"/>
                                  </p:stCondLst>
                                  <p:childTnLst>
                                    <p:animEffect transition="out" filter="fade">
                                      <p:cBhvr>
                                        <p:cTn id="49" dur="500"/>
                                        <p:tgtEl>
                                          <p:spTgt spid="31"/>
                                        </p:tgtEl>
                                      </p:cBhvr>
                                    </p:animEffect>
                                    <p:set>
                                      <p:cBhvr>
                                        <p:cTn id="50"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1" restart="whenNotActive" fill="hold" evtFilter="cancelBubble" nodeType="interactiveSeq">
                <p:stCondLst>
                  <p:cond evt="onClick" delay="0">
                    <p:tgtEl>
                      <p:spTgt spid="21"/>
                    </p:tgtEl>
                  </p:cond>
                </p:stCondLst>
                <p:endSync evt="end" delay="0">
                  <p:rtn val="all"/>
                </p:endSync>
                <p:childTnLst>
                  <p:par>
                    <p:cTn id="52" fill="hold">
                      <p:stCondLst>
                        <p:cond delay="0"/>
                      </p:stCondLst>
                      <p:childTnLst>
                        <p:par>
                          <p:cTn id="53" fill="hold">
                            <p:stCondLst>
                              <p:cond delay="0"/>
                            </p:stCondLst>
                            <p:childTnLst>
                              <p:par>
                                <p:cTn id="54" presetID="32" presetClass="emph" presetSubtype="0" fill="hold" grpId="1" nodeType="clickEffect">
                                  <p:stCondLst>
                                    <p:cond delay="0"/>
                                  </p:stCondLst>
                                  <p:childTnLst>
                                    <p:animRot by="120000">
                                      <p:cBhvr>
                                        <p:cTn id="55" dur="100" fill="hold">
                                          <p:stCondLst>
                                            <p:cond delay="0"/>
                                          </p:stCondLst>
                                        </p:cTn>
                                        <p:tgtEl>
                                          <p:spTgt spid="21"/>
                                        </p:tgtEl>
                                        <p:attrNameLst>
                                          <p:attrName>r</p:attrName>
                                        </p:attrNameLst>
                                      </p:cBhvr>
                                    </p:animRot>
                                    <p:animRot by="-240000">
                                      <p:cBhvr>
                                        <p:cTn id="56" dur="200" fill="hold">
                                          <p:stCondLst>
                                            <p:cond delay="200"/>
                                          </p:stCondLst>
                                        </p:cTn>
                                        <p:tgtEl>
                                          <p:spTgt spid="21"/>
                                        </p:tgtEl>
                                        <p:attrNameLst>
                                          <p:attrName>r</p:attrName>
                                        </p:attrNameLst>
                                      </p:cBhvr>
                                    </p:animRot>
                                    <p:animRot by="240000">
                                      <p:cBhvr>
                                        <p:cTn id="57" dur="200" fill="hold">
                                          <p:stCondLst>
                                            <p:cond delay="400"/>
                                          </p:stCondLst>
                                        </p:cTn>
                                        <p:tgtEl>
                                          <p:spTgt spid="21"/>
                                        </p:tgtEl>
                                        <p:attrNameLst>
                                          <p:attrName>r</p:attrName>
                                        </p:attrNameLst>
                                      </p:cBhvr>
                                    </p:animRot>
                                    <p:animRot by="-240000">
                                      <p:cBhvr>
                                        <p:cTn id="58" dur="200" fill="hold">
                                          <p:stCondLst>
                                            <p:cond delay="600"/>
                                          </p:stCondLst>
                                        </p:cTn>
                                        <p:tgtEl>
                                          <p:spTgt spid="21"/>
                                        </p:tgtEl>
                                        <p:attrNameLst>
                                          <p:attrName>r</p:attrName>
                                        </p:attrNameLst>
                                      </p:cBhvr>
                                    </p:animRot>
                                    <p:animRot by="120000">
                                      <p:cBhvr>
                                        <p:cTn id="59" dur="200" fill="hold">
                                          <p:stCondLst>
                                            <p:cond delay="800"/>
                                          </p:stCondLst>
                                        </p:cTn>
                                        <p:tgtEl>
                                          <p:spTgt spid="21"/>
                                        </p:tgtEl>
                                        <p:attrNameLst>
                                          <p:attrName>r</p:attrName>
                                        </p:attrNameLst>
                                      </p:cBhvr>
                                    </p:animRot>
                                  </p:childTnLst>
                                </p:cTn>
                              </p:par>
                              <p:par>
                                <p:cTn id="60" presetID="10" presetClass="entr" presetSubtype="0" fill="hold" grpId="2"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par>
                                <p:cTn id="63" presetID="10" presetClass="exit" presetSubtype="0" fill="hold" grpId="3" nodeType="withEffect">
                                  <p:stCondLst>
                                    <p:cond delay="1000"/>
                                  </p:stCondLst>
                                  <p:childTnLst>
                                    <p:animEffect transition="out" filter="fade">
                                      <p:cBhvr>
                                        <p:cTn id="64" dur="500"/>
                                        <p:tgtEl>
                                          <p:spTgt spid="31"/>
                                        </p:tgtEl>
                                      </p:cBhvr>
                                    </p:animEffect>
                                    <p:set>
                                      <p:cBhvr>
                                        <p:cTn id="65"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6" restart="whenNotActive" fill="hold" evtFilter="cancelBubble" nodeType="interactiveSeq">
                <p:stCondLst>
                  <p:cond evt="onClick" delay="0">
                    <p:tgtEl>
                      <p:spTgt spid="19"/>
                    </p:tgtEl>
                  </p:cond>
                </p:stCondLst>
                <p:endSync evt="end" delay="0">
                  <p:rtn val="all"/>
                </p:endSync>
                <p:childTnLst>
                  <p:par>
                    <p:cTn id="67" fill="hold">
                      <p:stCondLst>
                        <p:cond delay="0"/>
                      </p:stCondLst>
                      <p:childTnLst>
                        <p:par>
                          <p:cTn id="68" fill="hold">
                            <p:stCondLst>
                              <p:cond delay="0"/>
                            </p:stCondLst>
                            <p:childTnLst>
                              <p:par>
                                <p:cTn id="69" presetID="21" presetClass="entr" presetSubtype="1"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heel(1)">
                                      <p:cBhvr>
                                        <p:cTn id="71" dur="1000"/>
                                        <p:tgtEl>
                                          <p:spTgt spid="2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500"/>
                                        <p:tgtEl>
                                          <p:spTgt spid="32"/>
                                        </p:tgtEl>
                                      </p:cBhvr>
                                    </p:animEffect>
                                  </p:childTnLst>
                                </p:cTn>
                              </p:par>
                              <p:par>
                                <p:cTn id="75" presetID="10" presetClass="exit" presetSubtype="0" fill="hold" grpId="1" nodeType="withEffect">
                                  <p:stCondLst>
                                    <p:cond delay="1000"/>
                                  </p:stCondLst>
                                  <p:childTnLst>
                                    <p:animEffect transition="out" filter="fade">
                                      <p:cBhvr>
                                        <p:cTn id="76" dur="500"/>
                                        <p:tgtEl>
                                          <p:spTgt spid="32"/>
                                        </p:tgtEl>
                                      </p:cBhvr>
                                    </p:animEffect>
                                    <p:set>
                                      <p:cBhvr>
                                        <p:cTn id="77"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78" restart="whenNotActive" fill="hold" evtFilter="cancelBubble" nodeType="interactiveSeq">
                <p:stCondLst>
                  <p:cond evt="onClick" delay="0">
                    <p:tgtEl>
                      <p:spTgt spid="18"/>
                    </p:tgtEl>
                  </p:cond>
                </p:stCondLst>
                <p:endSync evt="end" delay="0">
                  <p:rtn val="all"/>
                </p:endSync>
                <p:childTnLst>
                  <p:par>
                    <p:cTn id="79" fill="hold">
                      <p:stCondLst>
                        <p:cond delay="0"/>
                      </p:stCondLst>
                      <p:childTnLst>
                        <p:par>
                          <p:cTn id="80" fill="hold">
                            <p:stCondLst>
                              <p:cond delay="0"/>
                            </p:stCondLst>
                            <p:childTnLst>
                              <p:par>
                                <p:cTn id="81" presetID="3" presetClass="emph" presetSubtype="2" fill="hold" grpId="0" nodeType="clickEffect">
                                  <p:stCondLst>
                                    <p:cond delay="0"/>
                                  </p:stCondLst>
                                  <p:childTnLst>
                                    <p:animClr clrSpc="rgb" dir="cw">
                                      <p:cBhvr override="childStyle">
                                        <p:cTn id="82" dur="2000" fill="hold"/>
                                        <p:tgtEl>
                                          <p:spTgt spid="18"/>
                                        </p:tgtEl>
                                        <p:attrNameLst>
                                          <p:attrName>style.color</p:attrName>
                                        </p:attrNameLst>
                                      </p:cBhvr>
                                      <p:to>
                                        <a:srgbClr val="AED289"/>
                                      </p:to>
                                    </p:animClr>
                                  </p:childTnLst>
                                </p:cTn>
                              </p:par>
                            </p:childTnLst>
                          </p:cTn>
                        </p:par>
                      </p:childTnLst>
                    </p:cTn>
                  </p:par>
                </p:childTnLst>
              </p:cTn>
              <p:nextCondLst>
                <p:cond evt="onClick" delay="0">
                  <p:tgtEl>
                    <p:spTgt spid="18"/>
                  </p:tgtEl>
                </p:cond>
              </p:nextCondLst>
            </p:seq>
          </p:childTnLst>
        </p:cTn>
      </p:par>
    </p:tnLst>
    <p:bldLst>
      <p:bldP spid="21" grpId="0" animBg="1"/>
      <p:bldP spid="21" grpId="1" animBg="1"/>
      <p:bldP spid="27" grpId="0" animBg="1"/>
      <p:bldP spid="10" grpId="0" animBg="1"/>
      <p:bldP spid="31" grpId="0"/>
      <p:bldP spid="31" grpId="1"/>
      <p:bldP spid="31" grpId="2"/>
      <p:bldP spid="31" grpId="3"/>
      <p:bldP spid="32" grpId="0"/>
      <p:bldP spid="32" grpId="1"/>
      <p:bldP spid="2" grpId="0"/>
      <p:bldP spid="19" grpId="0" animBg="1"/>
      <p:bldP spid="23" grpId="0" animBg="1"/>
      <p:bldP spid="23" grpId="1" animBg="1"/>
      <p:bldP spid="20" grpId="0" animBg="1"/>
      <p:bldP spid="13" grpId="0" animBg="1"/>
      <p:bldP spid="18" grpId="0" animBg="1"/>
      <p:bldP spid="18"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a:extLst>
              <a:ext uri="{FF2B5EF4-FFF2-40B4-BE49-F238E27FC236}">
                <a16:creationId xmlns:a16="http://schemas.microsoft.com/office/drawing/2014/main" id="{A8439EC1-A61B-4AA7-AA47-78106ADF0FFB}"/>
              </a:ext>
            </a:extLst>
          </p:cNvPr>
          <p:cNvSpPr>
            <a:spLocks noChangeArrowheads="1"/>
          </p:cNvSpPr>
          <p:nvPr/>
        </p:nvSpPr>
        <p:spPr bwMode="auto">
          <a:xfrm>
            <a:off x="784225" y="1591143"/>
            <a:ext cx="76469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50" charset="0"/>
                <a:ea typeface="Sassoon Infant Rg" panose="02000503030000020003" charset="0"/>
                <a:cs typeface="Twinkl"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50" charset="0"/>
                <a:ea typeface="Sassoon Infant Rg" panose="02000503030000020003" charset="0"/>
                <a:cs typeface="Twinkl"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9pPr>
          </a:lstStyle>
          <a:p>
            <a:pPr>
              <a:lnSpc>
                <a:spcPct val="100000"/>
              </a:lnSpc>
              <a:spcBef>
                <a:spcPct val="0"/>
              </a:spcBef>
              <a:buFontTx/>
              <a:buNone/>
            </a:pPr>
            <a:r>
              <a:rPr lang="en-GB" altLang="en-US" sz="1600" dirty="0">
                <a:solidFill>
                  <a:schemeClr val="tx1"/>
                </a:solidFill>
              </a:rPr>
              <a:t>Rounding makes it easier to talk about and use decimal numbers. </a:t>
            </a:r>
          </a:p>
        </p:txBody>
      </p:sp>
      <p:sp>
        <p:nvSpPr>
          <p:cNvPr id="8" name="Pentagon 12">
            <a:extLst>
              <a:ext uri="{FF2B5EF4-FFF2-40B4-BE49-F238E27FC236}">
                <a16:creationId xmlns:a16="http://schemas.microsoft.com/office/drawing/2014/main" id="{81476A7B-076C-49A9-BF9B-8C4E92AFD1A7}"/>
              </a:ext>
            </a:extLst>
          </p:cNvPr>
          <p:cNvSpPr/>
          <p:nvPr/>
        </p:nvSpPr>
        <p:spPr>
          <a:xfrm flipH="1">
            <a:off x="4752974" y="765175"/>
            <a:ext cx="3944496"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Round decimal numbers to specified degrees of accuracy</a:t>
            </a:r>
          </a:p>
        </p:txBody>
      </p:sp>
      <p:sp>
        <p:nvSpPr>
          <p:cNvPr id="9"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Revise</a:t>
            </a:r>
          </a:p>
        </p:txBody>
      </p:sp>
      <p:sp>
        <p:nvSpPr>
          <p:cNvPr id="2" name="Rectangle 1"/>
          <p:cNvSpPr/>
          <p:nvPr/>
        </p:nvSpPr>
        <p:spPr>
          <a:xfrm>
            <a:off x="792162" y="1945123"/>
            <a:ext cx="7596185" cy="584775"/>
          </a:xfrm>
          <a:prstGeom prst="rect">
            <a:avLst/>
          </a:prstGeom>
        </p:spPr>
        <p:txBody>
          <a:bodyPr wrap="square">
            <a:spAutoFit/>
          </a:bodyPr>
          <a:lstStyle/>
          <a:p>
            <a:pPr>
              <a:lnSpc>
                <a:spcPct val="100000"/>
              </a:lnSpc>
              <a:spcBef>
                <a:spcPct val="0"/>
              </a:spcBef>
              <a:buFontTx/>
              <a:buNone/>
            </a:pPr>
            <a:r>
              <a:rPr lang="en-GB" altLang="en-US" sz="1600" dirty="0"/>
              <a:t>We usually round decimal numbers to the nearest whole number or to one or two decimal places depending on the context.</a:t>
            </a:r>
          </a:p>
        </p:txBody>
      </p:sp>
      <p:grpSp>
        <p:nvGrpSpPr>
          <p:cNvPr id="14" name="Group 5">
            <a:extLst>
              <a:ext uri="{FF2B5EF4-FFF2-40B4-BE49-F238E27FC236}">
                <a16:creationId xmlns:a16="http://schemas.microsoft.com/office/drawing/2014/main" id="{86FC6D69-8568-4AD8-A4D7-619CFD2B45A4}"/>
              </a:ext>
            </a:extLst>
          </p:cNvPr>
          <p:cNvGrpSpPr>
            <a:grpSpLocks/>
          </p:cNvGrpSpPr>
          <p:nvPr/>
        </p:nvGrpSpPr>
        <p:grpSpPr bwMode="auto">
          <a:xfrm>
            <a:off x="1265237" y="4694594"/>
            <a:ext cx="6613525" cy="458788"/>
            <a:chOff x="1389890" y="4065494"/>
            <a:chExt cx="6611108" cy="458596"/>
          </a:xfrm>
        </p:grpSpPr>
        <p:grpSp>
          <p:nvGrpSpPr>
            <p:cNvPr id="17" name="Group 6">
              <a:extLst>
                <a:ext uri="{FF2B5EF4-FFF2-40B4-BE49-F238E27FC236}">
                  <a16:creationId xmlns:a16="http://schemas.microsoft.com/office/drawing/2014/main" id="{02B2CC54-3FAF-4B7D-94DB-631EAF87D2B1}"/>
                </a:ext>
              </a:extLst>
            </p:cNvPr>
            <p:cNvGrpSpPr>
              <a:grpSpLocks/>
            </p:cNvGrpSpPr>
            <p:nvPr/>
          </p:nvGrpSpPr>
          <p:grpSpPr bwMode="auto">
            <a:xfrm>
              <a:off x="1389890" y="4065494"/>
              <a:ext cx="6611108" cy="458596"/>
              <a:chOff x="2374085" y="6232142"/>
              <a:chExt cx="3322041" cy="513503"/>
            </a:xfrm>
          </p:grpSpPr>
          <p:sp>
            <p:nvSpPr>
              <p:cNvPr id="27" name="Arrow: Left 24">
                <a:extLst>
                  <a:ext uri="{FF2B5EF4-FFF2-40B4-BE49-F238E27FC236}">
                    <a16:creationId xmlns:a16="http://schemas.microsoft.com/office/drawing/2014/main" id="{4C337396-1208-4B2F-8B7C-BCC343A621AA}"/>
                  </a:ext>
                </a:extLst>
              </p:cNvPr>
              <p:cNvSpPr/>
              <p:nvPr/>
            </p:nvSpPr>
            <p:spPr>
              <a:xfrm>
                <a:off x="2374085" y="6232142"/>
                <a:ext cx="1511107" cy="513503"/>
              </a:xfrm>
              <a:prstGeom prst="leftArrow">
                <a:avLst>
                  <a:gd name="adj1" fmla="val 66609"/>
                  <a:gd name="adj2" fmla="val 76990"/>
                </a:avLst>
              </a:prstGeom>
              <a:solidFill>
                <a:srgbClr val="F7C5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GB" sz="1600"/>
              </a:p>
            </p:txBody>
          </p:sp>
          <p:sp>
            <p:nvSpPr>
              <p:cNvPr id="28" name="Arrow: Right 25">
                <a:extLst>
                  <a:ext uri="{FF2B5EF4-FFF2-40B4-BE49-F238E27FC236}">
                    <a16:creationId xmlns:a16="http://schemas.microsoft.com/office/drawing/2014/main" id="{8A6D7853-93C3-449C-B5A6-88C934BAF1C5}"/>
                  </a:ext>
                </a:extLst>
              </p:cNvPr>
              <p:cNvSpPr/>
              <p:nvPr/>
            </p:nvSpPr>
            <p:spPr>
              <a:xfrm>
                <a:off x="3885192" y="6232142"/>
                <a:ext cx="1810934" cy="513503"/>
              </a:xfrm>
              <a:prstGeom prst="rightArrow">
                <a:avLst>
                  <a:gd name="adj1" fmla="val 66609"/>
                  <a:gd name="adj2" fmla="val 91522"/>
                </a:avLst>
              </a:prstGeom>
              <a:solidFill>
                <a:srgbClr val="ED74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1600"/>
              </a:p>
            </p:txBody>
          </p:sp>
        </p:grpSp>
        <p:sp>
          <p:nvSpPr>
            <p:cNvPr id="18" name="TextBox 7">
              <a:extLst>
                <a:ext uri="{FF2B5EF4-FFF2-40B4-BE49-F238E27FC236}">
                  <a16:creationId xmlns:a16="http://schemas.microsoft.com/office/drawing/2014/main" id="{879F254D-1A1D-435C-9732-A633D8B52FBB}"/>
                </a:ext>
              </a:extLst>
            </p:cNvPr>
            <p:cNvSpPr txBox="1">
              <a:spLocks noChangeArrowheads="1"/>
            </p:cNvSpPr>
            <p:nvPr/>
          </p:nvSpPr>
          <p:spPr bwMode="auto">
            <a:xfrm>
              <a:off x="1911096" y="4110126"/>
              <a:ext cx="2651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50" charset="0"/>
                  <a:ea typeface="Sassoon Infant Rg" panose="02000503030000020003" charset="0"/>
                  <a:cs typeface="Twinkl"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50" charset="0"/>
                  <a:ea typeface="Sassoon Infant Rg" panose="02000503030000020003" charset="0"/>
                  <a:cs typeface="Twinkl"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9pPr>
            </a:lstStyle>
            <a:p>
              <a:pPr>
                <a:lnSpc>
                  <a:spcPct val="100000"/>
                </a:lnSpc>
                <a:spcBef>
                  <a:spcPct val="0"/>
                </a:spcBef>
                <a:buFontTx/>
                <a:buNone/>
              </a:pPr>
              <a:r>
                <a:rPr lang="en-GB" altLang="en-US">
                  <a:solidFill>
                    <a:schemeClr val="tx1"/>
                  </a:solidFill>
                </a:rPr>
                <a:t>1</a:t>
              </a:r>
            </a:p>
          </p:txBody>
        </p:sp>
        <p:sp>
          <p:nvSpPr>
            <p:cNvPr id="19" name="TextBox 8">
              <a:extLst>
                <a:ext uri="{FF2B5EF4-FFF2-40B4-BE49-F238E27FC236}">
                  <a16:creationId xmlns:a16="http://schemas.microsoft.com/office/drawing/2014/main" id="{78BA2432-1956-45CB-895C-59DA89FF0244}"/>
                </a:ext>
              </a:extLst>
            </p:cNvPr>
            <p:cNvSpPr txBox="1">
              <a:spLocks noChangeArrowheads="1"/>
            </p:cNvSpPr>
            <p:nvPr/>
          </p:nvSpPr>
          <p:spPr bwMode="auto">
            <a:xfrm>
              <a:off x="2564890" y="4110126"/>
              <a:ext cx="2651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50" charset="0"/>
                  <a:ea typeface="Sassoon Infant Rg" panose="02000503030000020003" charset="0"/>
                  <a:cs typeface="Twinkl"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50" charset="0"/>
                  <a:ea typeface="Sassoon Infant Rg" panose="02000503030000020003" charset="0"/>
                  <a:cs typeface="Twinkl"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9pPr>
            </a:lstStyle>
            <a:p>
              <a:pPr>
                <a:lnSpc>
                  <a:spcPct val="100000"/>
                </a:lnSpc>
                <a:spcBef>
                  <a:spcPct val="0"/>
                </a:spcBef>
                <a:buFontTx/>
                <a:buNone/>
              </a:pPr>
              <a:r>
                <a:rPr lang="en-GB" altLang="en-US">
                  <a:solidFill>
                    <a:schemeClr val="tx1"/>
                  </a:solidFill>
                </a:rPr>
                <a:t>2</a:t>
              </a:r>
            </a:p>
          </p:txBody>
        </p:sp>
        <p:sp>
          <p:nvSpPr>
            <p:cNvPr id="20" name="TextBox 9">
              <a:extLst>
                <a:ext uri="{FF2B5EF4-FFF2-40B4-BE49-F238E27FC236}">
                  <a16:creationId xmlns:a16="http://schemas.microsoft.com/office/drawing/2014/main" id="{420BF1C8-BE15-4760-AD5E-BA72FCB425DA}"/>
                </a:ext>
              </a:extLst>
            </p:cNvPr>
            <p:cNvSpPr txBox="1">
              <a:spLocks noChangeArrowheads="1"/>
            </p:cNvSpPr>
            <p:nvPr/>
          </p:nvSpPr>
          <p:spPr bwMode="auto">
            <a:xfrm>
              <a:off x="3236972" y="4110126"/>
              <a:ext cx="2651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50" charset="0"/>
                  <a:ea typeface="Sassoon Infant Rg" panose="02000503030000020003" charset="0"/>
                  <a:cs typeface="Twinkl"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50" charset="0"/>
                  <a:ea typeface="Sassoon Infant Rg" panose="02000503030000020003" charset="0"/>
                  <a:cs typeface="Twinkl"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9pPr>
            </a:lstStyle>
            <a:p>
              <a:pPr>
                <a:lnSpc>
                  <a:spcPct val="100000"/>
                </a:lnSpc>
                <a:spcBef>
                  <a:spcPct val="0"/>
                </a:spcBef>
                <a:buFontTx/>
                <a:buNone/>
              </a:pPr>
              <a:r>
                <a:rPr lang="en-GB" altLang="en-US">
                  <a:solidFill>
                    <a:schemeClr val="tx1"/>
                  </a:solidFill>
                </a:rPr>
                <a:t>3</a:t>
              </a:r>
            </a:p>
          </p:txBody>
        </p:sp>
        <p:sp>
          <p:nvSpPr>
            <p:cNvPr id="21" name="TextBox 10">
              <a:extLst>
                <a:ext uri="{FF2B5EF4-FFF2-40B4-BE49-F238E27FC236}">
                  <a16:creationId xmlns:a16="http://schemas.microsoft.com/office/drawing/2014/main" id="{F0D0BC52-77A7-4965-8C10-A763814E2E86}"/>
                </a:ext>
              </a:extLst>
            </p:cNvPr>
            <p:cNvSpPr txBox="1">
              <a:spLocks noChangeArrowheads="1"/>
            </p:cNvSpPr>
            <p:nvPr/>
          </p:nvSpPr>
          <p:spPr bwMode="auto">
            <a:xfrm>
              <a:off x="3881628" y="4110126"/>
              <a:ext cx="2651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50" charset="0"/>
                  <a:ea typeface="Sassoon Infant Rg" panose="02000503030000020003" charset="0"/>
                  <a:cs typeface="Twinkl"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50" charset="0"/>
                  <a:ea typeface="Sassoon Infant Rg" panose="02000503030000020003" charset="0"/>
                  <a:cs typeface="Twinkl"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9pPr>
            </a:lstStyle>
            <a:p>
              <a:pPr>
                <a:lnSpc>
                  <a:spcPct val="100000"/>
                </a:lnSpc>
                <a:spcBef>
                  <a:spcPct val="0"/>
                </a:spcBef>
                <a:buFontTx/>
                <a:buNone/>
              </a:pPr>
              <a:r>
                <a:rPr lang="en-GB" altLang="en-US">
                  <a:solidFill>
                    <a:schemeClr val="tx1"/>
                  </a:solidFill>
                </a:rPr>
                <a:t>4</a:t>
              </a:r>
            </a:p>
          </p:txBody>
        </p:sp>
        <p:sp>
          <p:nvSpPr>
            <p:cNvPr id="22" name="TextBox 11">
              <a:extLst>
                <a:ext uri="{FF2B5EF4-FFF2-40B4-BE49-F238E27FC236}">
                  <a16:creationId xmlns:a16="http://schemas.microsoft.com/office/drawing/2014/main" id="{1A91CD21-350D-4A75-85AB-1DD7BA8CAEAA}"/>
                </a:ext>
              </a:extLst>
            </p:cNvPr>
            <p:cNvSpPr txBox="1">
              <a:spLocks noChangeArrowheads="1"/>
            </p:cNvSpPr>
            <p:nvPr/>
          </p:nvSpPr>
          <p:spPr bwMode="auto">
            <a:xfrm>
              <a:off x="4558286" y="4110126"/>
              <a:ext cx="2651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50" charset="0"/>
                  <a:ea typeface="Sassoon Infant Rg" panose="02000503030000020003" charset="0"/>
                  <a:cs typeface="Twinkl"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50" charset="0"/>
                  <a:ea typeface="Sassoon Infant Rg" panose="02000503030000020003" charset="0"/>
                  <a:cs typeface="Twinkl"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9pPr>
            </a:lstStyle>
            <a:p>
              <a:pPr>
                <a:lnSpc>
                  <a:spcPct val="100000"/>
                </a:lnSpc>
                <a:spcBef>
                  <a:spcPct val="0"/>
                </a:spcBef>
                <a:buFontTx/>
                <a:buNone/>
              </a:pPr>
              <a:r>
                <a:rPr lang="en-GB" altLang="en-US" dirty="0">
                  <a:solidFill>
                    <a:schemeClr val="tx1"/>
                  </a:solidFill>
                </a:rPr>
                <a:t>5</a:t>
              </a:r>
            </a:p>
          </p:txBody>
        </p:sp>
        <p:sp>
          <p:nvSpPr>
            <p:cNvPr id="23" name="TextBox 12">
              <a:extLst>
                <a:ext uri="{FF2B5EF4-FFF2-40B4-BE49-F238E27FC236}">
                  <a16:creationId xmlns:a16="http://schemas.microsoft.com/office/drawing/2014/main" id="{306BA6C0-92B5-422C-AFCC-CC080993A1E4}"/>
                </a:ext>
              </a:extLst>
            </p:cNvPr>
            <p:cNvSpPr txBox="1">
              <a:spLocks noChangeArrowheads="1"/>
            </p:cNvSpPr>
            <p:nvPr/>
          </p:nvSpPr>
          <p:spPr bwMode="auto">
            <a:xfrm>
              <a:off x="5212080" y="4110126"/>
              <a:ext cx="2651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50" charset="0"/>
                  <a:ea typeface="Sassoon Infant Rg" panose="02000503030000020003" charset="0"/>
                  <a:cs typeface="Twinkl"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50" charset="0"/>
                  <a:ea typeface="Sassoon Infant Rg" panose="02000503030000020003" charset="0"/>
                  <a:cs typeface="Twinkl"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9pPr>
            </a:lstStyle>
            <a:p>
              <a:pPr>
                <a:lnSpc>
                  <a:spcPct val="100000"/>
                </a:lnSpc>
                <a:spcBef>
                  <a:spcPct val="0"/>
                </a:spcBef>
                <a:buFontTx/>
                <a:buNone/>
              </a:pPr>
              <a:r>
                <a:rPr lang="en-GB" altLang="en-US">
                  <a:solidFill>
                    <a:schemeClr val="tx1"/>
                  </a:solidFill>
                </a:rPr>
                <a:t>6</a:t>
              </a:r>
            </a:p>
          </p:txBody>
        </p:sp>
        <p:sp>
          <p:nvSpPr>
            <p:cNvPr id="24" name="TextBox 13">
              <a:extLst>
                <a:ext uri="{FF2B5EF4-FFF2-40B4-BE49-F238E27FC236}">
                  <a16:creationId xmlns:a16="http://schemas.microsoft.com/office/drawing/2014/main" id="{632119BD-7FF6-47BE-ADEA-BECAD4940514}"/>
                </a:ext>
              </a:extLst>
            </p:cNvPr>
            <p:cNvSpPr txBox="1">
              <a:spLocks noChangeArrowheads="1"/>
            </p:cNvSpPr>
            <p:nvPr/>
          </p:nvSpPr>
          <p:spPr bwMode="auto">
            <a:xfrm>
              <a:off x="5884162" y="4110126"/>
              <a:ext cx="2651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50" charset="0"/>
                  <a:ea typeface="Sassoon Infant Rg" panose="02000503030000020003" charset="0"/>
                  <a:cs typeface="Twinkl"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50" charset="0"/>
                  <a:ea typeface="Sassoon Infant Rg" panose="02000503030000020003" charset="0"/>
                  <a:cs typeface="Twinkl"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9pPr>
            </a:lstStyle>
            <a:p>
              <a:pPr>
                <a:lnSpc>
                  <a:spcPct val="100000"/>
                </a:lnSpc>
                <a:spcBef>
                  <a:spcPct val="0"/>
                </a:spcBef>
                <a:buFontTx/>
                <a:buNone/>
              </a:pPr>
              <a:r>
                <a:rPr lang="en-GB" altLang="en-US">
                  <a:solidFill>
                    <a:schemeClr val="tx1"/>
                  </a:solidFill>
                </a:rPr>
                <a:t>7</a:t>
              </a:r>
            </a:p>
          </p:txBody>
        </p:sp>
        <p:sp>
          <p:nvSpPr>
            <p:cNvPr id="25" name="TextBox 14">
              <a:extLst>
                <a:ext uri="{FF2B5EF4-FFF2-40B4-BE49-F238E27FC236}">
                  <a16:creationId xmlns:a16="http://schemas.microsoft.com/office/drawing/2014/main" id="{E50EE881-00F1-4191-9228-AA07C0CA874E}"/>
                </a:ext>
              </a:extLst>
            </p:cNvPr>
            <p:cNvSpPr txBox="1">
              <a:spLocks noChangeArrowheads="1"/>
            </p:cNvSpPr>
            <p:nvPr/>
          </p:nvSpPr>
          <p:spPr bwMode="auto">
            <a:xfrm>
              <a:off x="6528818" y="4110126"/>
              <a:ext cx="2651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50" charset="0"/>
                  <a:ea typeface="Sassoon Infant Rg" panose="02000503030000020003" charset="0"/>
                  <a:cs typeface="Twinkl"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50" charset="0"/>
                  <a:ea typeface="Sassoon Infant Rg" panose="02000503030000020003" charset="0"/>
                  <a:cs typeface="Twinkl"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9pPr>
            </a:lstStyle>
            <a:p>
              <a:pPr>
                <a:lnSpc>
                  <a:spcPct val="100000"/>
                </a:lnSpc>
                <a:spcBef>
                  <a:spcPct val="0"/>
                </a:spcBef>
                <a:buFontTx/>
                <a:buNone/>
              </a:pPr>
              <a:r>
                <a:rPr lang="en-GB" altLang="en-US">
                  <a:solidFill>
                    <a:schemeClr val="tx1"/>
                  </a:solidFill>
                </a:rPr>
                <a:t>8</a:t>
              </a:r>
            </a:p>
          </p:txBody>
        </p:sp>
        <p:sp>
          <p:nvSpPr>
            <p:cNvPr id="26" name="TextBox 15">
              <a:extLst>
                <a:ext uri="{FF2B5EF4-FFF2-40B4-BE49-F238E27FC236}">
                  <a16:creationId xmlns:a16="http://schemas.microsoft.com/office/drawing/2014/main" id="{982D4EE1-E6D5-4C43-A5C8-50C825514E74}"/>
                </a:ext>
              </a:extLst>
            </p:cNvPr>
            <p:cNvSpPr txBox="1">
              <a:spLocks noChangeArrowheads="1"/>
            </p:cNvSpPr>
            <p:nvPr/>
          </p:nvSpPr>
          <p:spPr bwMode="auto">
            <a:xfrm>
              <a:off x="7173474" y="4110126"/>
              <a:ext cx="2651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50" charset="0"/>
                  <a:ea typeface="Sassoon Infant Rg" panose="02000503030000020003" charset="0"/>
                  <a:cs typeface="Twinkl"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50" charset="0"/>
                  <a:ea typeface="Sassoon Infant Rg" panose="02000503030000020003" charset="0"/>
                  <a:cs typeface="Twinkl"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9pPr>
            </a:lstStyle>
            <a:p>
              <a:pPr>
                <a:lnSpc>
                  <a:spcPct val="100000"/>
                </a:lnSpc>
                <a:spcBef>
                  <a:spcPct val="0"/>
                </a:spcBef>
                <a:buFontTx/>
                <a:buNone/>
              </a:pPr>
              <a:r>
                <a:rPr lang="en-GB" altLang="en-US">
                  <a:solidFill>
                    <a:schemeClr val="tx1"/>
                  </a:solidFill>
                </a:rPr>
                <a:t>9</a:t>
              </a:r>
            </a:p>
          </p:txBody>
        </p:sp>
      </p:grpSp>
      <p:sp>
        <p:nvSpPr>
          <p:cNvPr id="29" name="Rectangle: Rounded Corners 26">
            <a:extLst>
              <a:ext uri="{FF2B5EF4-FFF2-40B4-BE49-F238E27FC236}">
                <a16:creationId xmlns:a16="http://schemas.microsoft.com/office/drawing/2014/main" id="{52C69687-0458-472E-9DE2-6957EA61A3CA}"/>
              </a:ext>
            </a:extLst>
          </p:cNvPr>
          <p:cNvSpPr/>
          <p:nvPr/>
        </p:nvSpPr>
        <p:spPr>
          <a:xfrm>
            <a:off x="784225" y="5275745"/>
            <a:ext cx="3765551" cy="817245"/>
          </a:xfrm>
          <a:prstGeom prst="roundRect">
            <a:avLst/>
          </a:prstGeom>
          <a:solidFill>
            <a:srgbClr val="F6B598"/>
          </a:solidFill>
        </p:spPr>
        <p:txBody>
          <a:bodyPr wrap="square">
            <a:spAutoFit/>
          </a:bodyPr>
          <a:lstStyle/>
          <a:p>
            <a:pPr algn="ctr">
              <a:defRPr/>
            </a:pPr>
            <a:r>
              <a:rPr lang="en-GB" sz="1400" dirty="0">
                <a:latin typeface="Twinkl" pitchFamily="50" charset="0"/>
              </a:rPr>
              <a:t>If the digit immediately to the right of the place value position you are rounding to is </a:t>
            </a:r>
          </a:p>
          <a:p>
            <a:pPr algn="ctr">
              <a:defRPr/>
            </a:pPr>
            <a:r>
              <a:rPr lang="en-GB" sz="1400" b="1" dirty="0">
                <a:latin typeface="Twinkl" pitchFamily="50" charset="0"/>
              </a:rPr>
              <a:t>1, 2, 3 or 4, </a:t>
            </a:r>
            <a:r>
              <a:rPr lang="en-GB" sz="1400" dirty="0">
                <a:latin typeface="Twinkl" pitchFamily="50" charset="0"/>
              </a:rPr>
              <a:t>we round the number </a:t>
            </a:r>
            <a:r>
              <a:rPr lang="en-GB" sz="1400" b="1" dirty="0">
                <a:latin typeface="Twinkl" pitchFamily="50" charset="0"/>
              </a:rPr>
              <a:t>down</a:t>
            </a:r>
            <a:r>
              <a:rPr lang="en-GB" sz="1400" dirty="0">
                <a:latin typeface="Twinkl" pitchFamily="50" charset="0"/>
              </a:rPr>
              <a:t>.</a:t>
            </a:r>
            <a:endParaRPr lang="en-GB" sz="1400" dirty="0">
              <a:solidFill>
                <a:prstClr val="black"/>
              </a:solidFill>
              <a:latin typeface="Twinkl" pitchFamily="50" charset="0"/>
            </a:endParaRPr>
          </a:p>
        </p:txBody>
      </p:sp>
      <p:sp>
        <p:nvSpPr>
          <p:cNvPr id="30" name="Rectangle: Rounded Corners 19">
            <a:extLst>
              <a:ext uri="{FF2B5EF4-FFF2-40B4-BE49-F238E27FC236}">
                <a16:creationId xmlns:a16="http://schemas.microsoft.com/office/drawing/2014/main" id="{72CD29AE-D2F6-440F-ADCE-237244BDC68B}"/>
              </a:ext>
            </a:extLst>
          </p:cNvPr>
          <p:cNvSpPr>
            <a:spLocks noChangeArrowheads="1"/>
          </p:cNvSpPr>
          <p:nvPr/>
        </p:nvSpPr>
        <p:spPr bwMode="auto">
          <a:xfrm>
            <a:off x="4674050" y="5275580"/>
            <a:ext cx="3785066" cy="817245"/>
          </a:xfrm>
          <a:prstGeom prst="roundRect">
            <a:avLst>
              <a:gd name="adj" fmla="val 16667"/>
            </a:avLst>
          </a:prstGeom>
          <a:solidFill>
            <a:srgbClr val="ED743E"/>
          </a:solidFill>
          <a:ln>
            <a:noFill/>
          </a:ln>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50" charset="0"/>
                <a:ea typeface="Sassoon Infant Rg" panose="02000503030000020003" charset="0"/>
                <a:cs typeface="Twinkl"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50" charset="0"/>
                <a:ea typeface="Sassoon Infant Rg" panose="02000503030000020003" charset="0"/>
                <a:cs typeface="Twinkl"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9pPr>
          </a:lstStyle>
          <a:p>
            <a:pPr algn="ctr">
              <a:lnSpc>
                <a:spcPct val="100000"/>
              </a:lnSpc>
              <a:spcBef>
                <a:spcPct val="0"/>
              </a:spcBef>
              <a:buFontTx/>
              <a:buNone/>
            </a:pPr>
            <a:r>
              <a:rPr lang="en-GB" altLang="en-US" sz="1400" dirty="0">
                <a:solidFill>
                  <a:schemeClr val="tx1"/>
                </a:solidFill>
              </a:rPr>
              <a:t>If the digit immediately to the right of the place value position you are rounding to is </a:t>
            </a:r>
          </a:p>
          <a:p>
            <a:pPr algn="ctr">
              <a:lnSpc>
                <a:spcPct val="100000"/>
              </a:lnSpc>
              <a:spcBef>
                <a:spcPct val="0"/>
              </a:spcBef>
              <a:buFontTx/>
              <a:buNone/>
            </a:pPr>
            <a:r>
              <a:rPr lang="en-GB" altLang="en-US" sz="1400" b="1" dirty="0">
                <a:solidFill>
                  <a:schemeClr val="tx1"/>
                </a:solidFill>
              </a:rPr>
              <a:t>5, 6, 7, 8 or 9,</a:t>
            </a:r>
            <a:r>
              <a:rPr lang="en-GB" altLang="en-US" sz="1400" dirty="0">
                <a:solidFill>
                  <a:schemeClr val="tx1"/>
                </a:solidFill>
              </a:rPr>
              <a:t> we round the number </a:t>
            </a:r>
            <a:r>
              <a:rPr lang="en-GB" altLang="en-US" sz="1400" b="1" dirty="0">
                <a:solidFill>
                  <a:schemeClr val="tx1"/>
                </a:solidFill>
              </a:rPr>
              <a:t>up</a:t>
            </a:r>
            <a:r>
              <a:rPr lang="en-GB" altLang="en-US" sz="1400" dirty="0">
                <a:solidFill>
                  <a:schemeClr val="tx1"/>
                </a:solidFill>
              </a:rPr>
              <a:t>.</a:t>
            </a:r>
            <a:endParaRPr lang="en-GB" altLang="en-US" sz="1400" dirty="0">
              <a:solidFill>
                <a:srgbClr val="000000"/>
              </a:solidFill>
            </a:endParaRPr>
          </a:p>
        </p:txBody>
      </p:sp>
      <p:sp>
        <p:nvSpPr>
          <p:cNvPr id="31" name="Rectangle 30">
            <a:extLst>
              <a:ext uri="{FF2B5EF4-FFF2-40B4-BE49-F238E27FC236}">
                <a16:creationId xmlns:a16="http://schemas.microsoft.com/office/drawing/2014/main" id="{86598636-84B3-4D5F-9B92-7EA109B1A200}"/>
              </a:ext>
            </a:extLst>
          </p:cNvPr>
          <p:cNvSpPr/>
          <p:nvPr/>
        </p:nvSpPr>
        <p:spPr>
          <a:xfrm>
            <a:off x="792164" y="2546505"/>
            <a:ext cx="7596184" cy="1505126"/>
          </a:xfrm>
          <a:prstGeom prst="rect">
            <a:avLst/>
          </a:prstGeom>
          <a:solidFill>
            <a:srgbClr val="F6B598"/>
          </a:solidFill>
        </p:spPr>
        <p:txBody>
          <a:bodyPr wrap="square">
            <a:noAutofit/>
          </a:bodyPr>
          <a:lstStyle/>
          <a:p>
            <a:r>
              <a:rPr lang="en-GB" dirty="0">
                <a:latin typeface="Twinkl" pitchFamily="50" charset="0"/>
              </a:rPr>
              <a:t>54.6cm 		rounded to the nearest whole number is 	55cm</a:t>
            </a:r>
          </a:p>
        </p:txBody>
      </p:sp>
      <p:sp>
        <p:nvSpPr>
          <p:cNvPr id="3" name="Rectangle 2"/>
          <p:cNvSpPr/>
          <p:nvPr/>
        </p:nvSpPr>
        <p:spPr>
          <a:xfrm>
            <a:off x="792161" y="4096281"/>
            <a:ext cx="7639051" cy="584775"/>
          </a:xfrm>
          <a:prstGeom prst="rect">
            <a:avLst/>
          </a:prstGeom>
        </p:spPr>
        <p:txBody>
          <a:bodyPr wrap="square">
            <a:spAutoFit/>
          </a:bodyPr>
          <a:lstStyle/>
          <a:p>
            <a:r>
              <a:rPr lang="en-GB" altLang="en-US" sz="1600" dirty="0">
                <a:latin typeface="Twinkl" pitchFamily="50" charset="0"/>
              </a:rPr>
              <a:t>To identify whether the decimal will round up or down, look at the digit </a:t>
            </a:r>
            <a:r>
              <a:rPr lang="en-GB" altLang="en-US" sz="1600" b="1" dirty="0">
                <a:solidFill>
                  <a:schemeClr val="accent6"/>
                </a:solidFill>
                <a:latin typeface="Twinkl" pitchFamily="50" charset="0"/>
              </a:rPr>
              <a:t>immediately to the right </a:t>
            </a:r>
            <a:r>
              <a:rPr lang="en-GB" altLang="en-US" sz="1600" dirty="0">
                <a:latin typeface="Twinkl" pitchFamily="50" charset="0"/>
              </a:rPr>
              <a:t>of the place value position you are rounding to. </a:t>
            </a:r>
          </a:p>
        </p:txBody>
      </p:sp>
      <p:sp>
        <p:nvSpPr>
          <p:cNvPr id="5" name="Rectangle 4"/>
          <p:cNvSpPr/>
          <p:nvPr/>
        </p:nvSpPr>
        <p:spPr>
          <a:xfrm>
            <a:off x="782097" y="3653518"/>
            <a:ext cx="7606250" cy="369332"/>
          </a:xfrm>
          <a:prstGeom prst="rect">
            <a:avLst/>
          </a:prstGeom>
        </p:spPr>
        <p:txBody>
          <a:bodyPr wrap="square">
            <a:spAutoFit/>
          </a:bodyPr>
          <a:lstStyle/>
          <a:p>
            <a:r>
              <a:rPr lang="en-GB" altLang="en-US" dirty="0">
                <a:latin typeface="Twinkl" pitchFamily="50" charset="0"/>
              </a:rPr>
              <a:t>4.135kg 		rounded to two decimal places is 		4.14kg</a:t>
            </a:r>
          </a:p>
        </p:txBody>
      </p:sp>
      <p:sp>
        <p:nvSpPr>
          <p:cNvPr id="32" name="Rectangle 31"/>
          <p:cNvSpPr/>
          <p:nvPr/>
        </p:nvSpPr>
        <p:spPr>
          <a:xfrm>
            <a:off x="782097" y="3369265"/>
            <a:ext cx="7606250" cy="369332"/>
          </a:xfrm>
          <a:prstGeom prst="rect">
            <a:avLst/>
          </a:prstGeom>
        </p:spPr>
        <p:txBody>
          <a:bodyPr wrap="square">
            <a:spAutoFit/>
          </a:bodyPr>
          <a:lstStyle/>
          <a:p>
            <a:r>
              <a:rPr lang="en-GB" altLang="en-US" dirty="0">
                <a:latin typeface="Twinkl" pitchFamily="50" charset="0"/>
              </a:rPr>
              <a:t>£2.47 		rounded to one decimal place is 		£2.50</a:t>
            </a:r>
          </a:p>
        </p:txBody>
      </p:sp>
      <p:sp>
        <p:nvSpPr>
          <p:cNvPr id="6" name="Rectangle 5"/>
          <p:cNvSpPr/>
          <p:nvPr/>
        </p:nvSpPr>
        <p:spPr>
          <a:xfrm>
            <a:off x="782096" y="3085013"/>
            <a:ext cx="7606253" cy="369332"/>
          </a:xfrm>
          <a:prstGeom prst="rect">
            <a:avLst/>
          </a:prstGeom>
        </p:spPr>
        <p:txBody>
          <a:bodyPr wrap="square">
            <a:spAutoFit/>
          </a:bodyPr>
          <a:lstStyle/>
          <a:p>
            <a:r>
              <a:rPr lang="en-GB" altLang="en-US" dirty="0">
                <a:latin typeface="Twinkl" pitchFamily="50" charset="0"/>
              </a:rPr>
              <a:t>5.328km 	rounded to one decimal place is 		5.3km</a:t>
            </a:r>
          </a:p>
        </p:txBody>
      </p:sp>
      <p:sp>
        <p:nvSpPr>
          <p:cNvPr id="7" name="Rectangle 6"/>
          <p:cNvSpPr/>
          <p:nvPr/>
        </p:nvSpPr>
        <p:spPr>
          <a:xfrm>
            <a:off x="792161" y="2800761"/>
            <a:ext cx="7313614" cy="369332"/>
          </a:xfrm>
          <a:prstGeom prst="rect">
            <a:avLst/>
          </a:prstGeom>
        </p:spPr>
        <p:txBody>
          <a:bodyPr wrap="square">
            <a:spAutoFit/>
          </a:bodyPr>
          <a:lstStyle/>
          <a:p>
            <a:r>
              <a:rPr lang="en-GB" altLang="en-US" dirty="0">
                <a:latin typeface="Twinkl" pitchFamily="50" charset="0"/>
              </a:rPr>
              <a:t>2.43m 		rounded to one decimal place is 		2.4m</a:t>
            </a:r>
          </a:p>
        </p:txBody>
      </p:sp>
    </p:spTree>
    <p:extLst>
      <p:ext uri="{BB962C8B-B14F-4D97-AF65-F5344CB8AC3E}">
        <p14:creationId xmlns:p14="http://schemas.microsoft.com/office/powerpoint/2010/main" val="241475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animBg="1"/>
      <p:bldP spid="9" grpId="0" animBg="1"/>
      <p:bldP spid="2" grpId="0"/>
      <p:bldP spid="29" grpId="0" animBg="1"/>
      <p:bldP spid="30" grpId="0" animBg="1"/>
      <p:bldP spid="31" grpId="0" animBg="1"/>
      <p:bldP spid="3" grpId="0"/>
      <p:bldP spid="5" grpId="0"/>
      <p:bldP spid="32" grpId="0"/>
      <p:bldP spid="6" grpId="0"/>
      <p:bldP spid="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Quiz</a:t>
            </a:r>
          </a:p>
        </p:txBody>
      </p:sp>
      <p:sp>
        <p:nvSpPr>
          <p:cNvPr id="31" name="Try Again!">
            <a:extLst>
              <a:ext uri="{FF2B5EF4-FFF2-40B4-BE49-F238E27FC236}">
                <a16:creationId xmlns:a16="http://schemas.microsoft.com/office/drawing/2014/main" id="{3784DBBA-BA0C-4D88-B64F-C69898662580}"/>
              </a:ext>
            </a:extLst>
          </p:cNvPr>
          <p:cNvSpPr txBox="1"/>
          <p:nvPr/>
        </p:nvSpPr>
        <p:spPr>
          <a:xfrm>
            <a:off x="864240" y="5589871"/>
            <a:ext cx="7394575" cy="461665"/>
          </a:xfrm>
          <a:prstGeom prst="rect">
            <a:avLst/>
          </a:prstGeom>
          <a:noFill/>
        </p:spPr>
        <p:txBody>
          <a:bodyPr wrap="square" rtlCol="0">
            <a:spAutoFit/>
          </a:bodyPr>
          <a:lstStyle/>
          <a:p>
            <a:pPr algn="ctr"/>
            <a:r>
              <a:rPr lang="en-GB" sz="2400" dirty="0"/>
              <a:t>Try again!</a:t>
            </a:r>
          </a:p>
        </p:txBody>
      </p:sp>
      <p:sp>
        <p:nvSpPr>
          <p:cNvPr id="32" name="Correct!">
            <a:extLst>
              <a:ext uri="{FF2B5EF4-FFF2-40B4-BE49-F238E27FC236}">
                <a16:creationId xmlns:a16="http://schemas.microsoft.com/office/drawing/2014/main" id="{47D62B31-A843-4711-A22B-0A520861B3A2}"/>
              </a:ext>
            </a:extLst>
          </p:cNvPr>
          <p:cNvSpPr txBox="1"/>
          <p:nvPr/>
        </p:nvSpPr>
        <p:spPr>
          <a:xfrm>
            <a:off x="865658" y="5581060"/>
            <a:ext cx="7394575" cy="461665"/>
          </a:xfrm>
          <a:prstGeom prst="rect">
            <a:avLst/>
          </a:prstGeom>
          <a:noFill/>
        </p:spPr>
        <p:txBody>
          <a:bodyPr wrap="square" rtlCol="0">
            <a:spAutoFit/>
          </a:bodyPr>
          <a:lstStyle/>
          <a:p>
            <a:pPr algn="ctr"/>
            <a:r>
              <a:rPr lang="en-GB" sz="2400" dirty="0"/>
              <a:t>Correct!</a:t>
            </a:r>
          </a:p>
        </p:txBody>
      </p:sp>
      <p:sp>
        <p:nvSpPr>
          <p:cNvPr id="2" name="Rectangle 1"/>
          <p:cNvSpPr/>
          <p:nvPr/>
        </p:nvSpPr>
        <p:spPr>
          <a:xfrm>
            <a:off x="755650" y="1722779"/>
            <a:ext cx="7632700" cy="430887"/>
          </a:xfrm>
          <a:prstGeom prst="rect">
            <a:avLst/>
          </a:prstGeom>
        </p:spPr>
        <p:txBody>
          <a:bodyPr wrap="square">
            <a:spAutoFit/>
          </a:bodyPr>
          <a:lstStyle/>
          <a:p>
            <a:pPr lvl="0" algn="ctr">
              <a:defRPr/>
            </a:pPr>
            <a:r>
              <a:rPr lang="en-GB" sz="2200" dirty="0">
                <a:solidFill>
                  <a:srgbClr val="1C1C1C"/>
                </a:solidFill>
              </a:rPr>
              <a:t>What is 23.625kg rounded to the nearest hundredth?</a:t>
            </a:r>
          </a:p>
        </p:txBody>
      </p:sp>
      <p:sp>
        <p:nvSpPr>
          <p:cNvPr id="24" name="Answer 1"/>
          <p:cNvSpPr/>
          <p:nvPr/>
        </p:nvSpPr>
        <p:spPr>
          <a:xfrm>
            <a:off x="2001024" y="2915133"/>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pPr algn="ctr"/>
            <a:r>
              <a:rPr lang="en-GB" sz="2800" b="1" dirty="0">
                <a:solidFill>
                  <a:schemeClr val="tx1"/>
                </a:solidFill>
              </a:rPr>
              <a:t>23.6kg</a:t>
            </a:r>
          </a:p>
        </p:txBody>
      </p:sp>
      <p:sp>
        <p:nvSpPr>
          <p:cNvPr id="28" name="Answer 2"/>
          <p:cNvSpPr/>
          <p:nvPr/>
        </p:nvSpPr>
        <p:spPr>
          <a:xfrm>
            <a:off x="3778379" y="2915133"/>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pPr algn="ctr"/>
            <a:r>
              <a:rPr lang="en-GB" sz="2800" b="1" dirty="0">
                <a:solidFill>
                  <a:schemeClr val="tx1"/>
                </a:solidFill>
              </a:rPr>
              <a:t>24kg</a:t>
            </a:r>
          </a:p>
        </p:txBody>
      </p:sp>
      <p:sp>
        <p:nvSpPr>
          <p:cNvPr id="34" name="Answer 3"/>
          <p:cNvSpPr/>
          <p:nvPr/>
        </p:nvSpPr>
        <p:spPr>
          <a:xfrm>
            <a:off x="5555733" y="2915133"/>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pPr algn="ctr"/>
            <a:r>
              <a:rPr lang="en-GB" sz="2800" b="1" dirty="0">
                <a:solidFill>
                  <a:schemeClr val="tx1"/>
                </a:solidFill>
              </a:rPr>
              <a:t>23.63kg</a:t>
            </a:r>
          </a:p>
        </p:txBody>
      </p:sp>
      <p:sp>
        <p:nvSpPr>
          <p:cNvPr id="11" name="Pentagon 12">
            <a:extLst>
              <a:ext uri="{FF2B5EF4-FFF2-40B4-BE49-F238E27FC236}">
                <a16:creationId xmlns:a16="http://schemas.microsoft.com/office/drawing/2014/main" id="{81476A7B-076C-49A9-BF9B-8C4E92AFD1A7}"/>
              </a:ext>
            </a:extLst>
          </p:cNvPr>
          <p:cNvSpPr/>
          <p:nvPr/>
        </p:nvSpPr>
        <p:spPr>
          <a:xfrm flipH="1">
            <a:off x="4752974" y="765175"/>
            <a:ext cx="3944496"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Round decimal numbers to specified degrees of accuracy</a:t>
            </a:r>
          </a:p>
        </p:txBody>
      </p:sp>
    </p:spTree>
    <p:extLst>
      <p:ext uri="{BB962C8B-B14F-4D97-AF65-F5344CB8AC3E}">
        <p14:creationId xmlns:p14="http://schemas.microsoft.com/office/powerpoint/2010/main" val="235813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500"/>
                                        <p:tgtEl>
                                          <p:spTgt spid="1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34"/>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1000" fill="hold"/>
                                        <p:tgtEl>
                                          <p:spTgt spid="34"/>
                                        </p:tgtEl>
                                        <p:attrNameLst>
                                          <p:attrName>fillcolor</p:attrName>
                                        </p:attrNameLst>
                                      </p:cBhvr>
                                      <p:to>
                                        <a:srgbClr val="79AD42"/>
                                      </p:to>
                                    </p:animClr>
                                    <p:set>
                                      <p:cBhvr>
                                        <p:cTn id="33" dur="1000" fill="hold"/>
                                        <p:tgtEl>
                                          <p:spTgt spid="34"/>
                                        </p:tgtEl>
                                        <p:attrNameLst>
                                          <p:attrName>fill.type</p:attrName>
                                        </p:attrNameLst>
                                      </p:cBhvr>
                                      <p:to>
                                        <p:strVal val="solid"/>
                                      </p:to>
                                    </p:set>
                                    <p:set>
                                      <p:cBhvr>
                                        <p:cTn id="34" dur="1000" fill="hold"/>
                                        <p:tgtEl>
                                          <p:spTgt spid="34"/>
                                        </p:tgtEl>
                                        <p:attrNameLst>
                                          <p:attrName>fill.on</p:attrName>
                                        </p:attrNameLst>
                                      </p:cBhvr>
                                      <p:to>
                                        <p:strVal val="true"/>
                                      </p:to>
                                    </p:set>
                                  </p:childTnLst>
                                </p:cTn>
                              </p:par>
                              <p:par>
                                <p:cTn id="35" presetID="10"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par>
                                <p:cTn id="38" presetID="10" presetClass="exit" presetSubtype="0" fill="hold" grpId="1" nodeType="withEffect">
                                  <p:stCondLst>
                                    <p:cond delay="1000"/>
                                  </p:stCondLst>
                                  <p:childTnLst>
                                    <p:animEffect transition="out" filter="fade">
                                      <p:cBhvr>
                                        <p:cTn id="39" dur="500"/>
                                        <p:tgtEl>
                                          <p:spTgt spid="32"/>
                                        </p:tgtEl>
                                      </p:cBhvr>
                                    </p:animEffect>
                                    <p:set>
                                      <p:cBhvr>
                                        <p:cTn id="40"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41" restart="whenNotActive" fill="hold" evtFilter="cancelBubble" nodeType="interactiveSeq">
                <p:stCondLst>
                  <p:cond evt="onClick" delay="0">
                    <p:tgtEl>
                      <p:spTgt spid="28"/>
                    </p:tgtEl>
                  </p:cond>
                </p:stCondLst>
                <p:endSync evt="end" delay="0">
                  <p:rtn val="all"/>
                </p:endSync>
                <p:childTnLst>
                  <p:par>
                    <p:cTn id="42" fill="hold">
                      <p:stCondLst>
                        <p:cond delay="0"/>
                      </p:stCondLst>
                      <p:childTnLst>
                        <p:par>
                          <p:cTn id="43" fill="hold">
                            <p:stCondLst>
                              <p:cond delay="0"/>
                            </p:stCondLst>
                            <p:childTnLst>
                              <p:par>
                                <p:cTn id="44" presetID="32" presetClass="emph" presetSubtype="0" fill="hold" grpId="1" nodeType="clickEffect">
                                  <p:stCondLst>
                                    <p:cond delay="0"/>
                                  </p:stCondLst>
                                  <p:childTnLst>
                                    <p:animRot by="120000">
                                      <p:cBhvr>
                                        <p:cTn id="45" dur="100" fill="hold">
                                          <p:stCondLst>
                                            <p:cond delay="0"/>
                                          </p:stCondLst>
                                        </p:cTn>
                                        <p:tgtEl>
                                          <p:spTgt spid="28"/>
                                        </p:tgtEl>
                                        <p:attrNameLst>
                                          <p:attrName>r</p:attrName>
                                        </p:attrNameLst>
                                      </p:cBhvr>
                                    </p:animRot>
                                    <p:animRot by="-240000">
                                      <p:cBhvr>
                                        <p:cTn id="46" dur="200" fill="hold">
                                          <p:stCondLst>
                                            <p:cond delay="200"/>
                                          </p:stCondLst>
                                        </p:cTn>
                                        <p:tgtEl>
                                          <p:spTgt spid="28"/>
                                        </p:tgtEl>
                                        <p:attrNameLst>
                                          <p:attrName>r</p:attrName>
                                        </p:attrNameLst>
                                      </p:cBhvr>
                                    </p:animRot>
                                    <p:animRot by="240000">
                                      <p:cBhvr>
                                        <p:cTn id="47" dur="200" fill="hold">
                                          <p:stCondLst>
                                            <p:cond delay="400"/>
                                          </p:stCondLst>
                                        </p:cTn>
                                        <p:tgtEl>
                                          <p:spTgt spid="28"/>
                                        </p:tgtEl>
                                        <p:attrNameLst>
                                          <p:attrName>r</p:attrName>
                                        </p:attrNameLst>
                                      </p:cBhvr>
                                    </p:animRot>
                                    <p:animRot by="-240000">
                                      <p:cBhvr>
                                        <p:cTn id="48" dur="200" fill="hold">
                                          <p:stCondLst>
                                            <p:cond delay="600"/>
                                          </p:stCondLst>
                                        </p:cTn>
                                        <p:tgtEl>
                                          <p:spTgt spid="28"/>
                                        </p:tgtEl>
                                        <p:attrNameLst>
                                          <p:attrName>r</p:attrName>
                                        </p:attrNameLst>
                                      </p:cBhvr>
                                    </p:animRot>
                                    <p:animRot by="120000">
                                      <p:cBhvr>
                                        <p:cTn id="49" dur="200" fill="hold">
                                          <p:stCondLst>
                                            <p:cond delay="800"/>
                                          </p:stCondLst>
                                        </p:cTn>
                                        <p:tgtEl>
                                          <p:spTgt spid="28"/>
                                        </p:tgtEl>
                                        <p:attrNameLst>
                                          <p:attrName>r</p:attrName>
                                        </p:attrNameLst>
                                      </p:cBhvr>
                                    </p:animRot>
                                  </p:childTnLst>
                                </p:cTn>
                              </p:par>
                              <p:par>
                                <p:cTn id="50" presetID="10" presetClass="entr" presetSubtype="0" fill="hold" grpId="2"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par>
                                <p:cTn id="53" presetID="10" presetClass="exit" presetSubtype="0" fill="hold" grpId="3" nodeType="withEffect">
                                  <p:stCondLst>
                                    <p:cond delay="1000"/>
                                  </p:stCondLst>
                                  <p:childTnLst>
                                    <p:animEffect transition="out" filter="fade">
                                      <p:cBhvr>
                                        <p:cTn id="54" dur="500"/>
                                        <p:tgtEl>
                                          <p:spTgt spid="31"/>
                                        </p:tgtEl>
                                      </p:cBhvr>
                                    </p:animEffect>
                                    <p:set>
                                      <p:cBhvr>
                                        <p:cTn id="55"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56" restart="whenNotActive" fill="hold" evtFilter="cancelBubble" nodeType="interactiveSeq">
                <p:stCondLst>
                  <p:cond evt="onClick" delay="0">
                    <p:tgtEl>
                      <p:spTgt spid="24"/>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1" nodeType="clickEffect">
                                  <p:stCondLst>
                                    <p:cond delay="0"/>
                                  </p:stCondLst>
                                  <p:childTnLst>
                                    <p:animRot by="120000">
                                      <p:cBhvr>
                                        <p:cTn id="60" dur="100" fill="hold">
                                          <p:stCondLst>
                                            <p:cond delay="0"/>
                                          </p:stCondLst>
                                        </p:cTn>
                                        <p:tgtEl>
                                          <p:spTgt spid="24"/>
                                        </p:tgtEl>
                                        <p:attrNameLst>
                                          <p:attrName>r</p:attrName>
                                        </p:attrNameLst>
                                      </p:cBhvr>
                                    </p:animRot>
                                    <p:animRot by="-240000">
                                      <p:cBhvr>
                                        <p:cTn id="61" dur="200" fill="hold">
                                          <p:stCondLst>
                                            <p:cond delay="200"/>
                                          </p:stCondLst>
                                        </p:cTn>
                                        <p:tgtEl>
                                          <p:spTgt spid="24"/>
                                        </p:tgtEl>
                                        <p:attrNameLst>
                                          <p:attrName>r</p:attrName>
                                        </p:attrNameLst>
                                      </p:cBhvr>
                                    </p:animRot>
                                    <p:animRot by="240000">
                                      <p:cBhvr>
                                        <p:cTn id="62" dur="200" fill="hold">
                                          <p:stCondLst>
                                            <p:cond delay="400"/>
                                          </p:stCondLst>
                                        </p:cTn>
                                        <p:tgtEl>
                                          <p:spTgt spid="24"/>
                                        </p:tgtEl>
                                        <p:attrNameLst>
                                          <p:attrName>r</p:attrName>
                                        </p:attrNameLst>
                                      </p:cBhvr>
                                    </p:animRot>
                                    <p:animRot by="-240000">
                                      <p:cBhvr>
                                        <p:cTn id="63" dur="200" fill="hold">
                                          <p:stCondLst>
                                            <p:cond delay="600"/>
                                          </p:stCondLst>
                                        </p:cTn>
                                        <p:tgtEl>
                                          <p:spTgt spid="24"/>
                                        </p:tgtEl>
                                        <p:attrNameLst>
                                          <p:attrName>r</p:attrName>
                                        </p:attrNameLst>
                                      </p:cBhvr>
                                    </p:animRot>
                                    <p:animRot by="120000">
                                      <p:cBhvr>
                                        <p:cTn id="64" dur="200" fill="hold">
                                          <p:stCondLst>
                                            <p:cond delay="800"/>
                                          </p:stCondLst>
                                        </p:cTn>
                                        <p:tgtEl>
                                          <p:spTgt spid="24"/>
                                        </p:tgtEl>
                                        <p:attrNameLst>
                                          <p:attrName>r</p:attrName>
                                        </p:attrNameLst>
                                      </p:cBhvr>
                                    </p:animRot>
                                  </p:childTnLst>
                                </p:cTn>
                              </p:par>
                              <p:par>
                                <p:cTn id="65" presetID="10"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par>
                                <p:cTn id="68" presetID="10" presetClass="exit" presetSubtype="0" fill="hold" grpId="1" nodeType="withEffect">
                                  <p:stCondLst>
                                    <p:cond delay="1000"/>
                                  </p:stCondLst>
                                  <p:childTnLst>
                                    <p:animEffect transition="out" filter="fade">
                                      <p:cBhvr>
                                        <p:cTn id="69" dur="500"/>
                                        <p:tgtEl>
                                          <p:spTgt spid="31"/>
                                        </p:tgtEl>
                                      </p:cBhvr>
                                    </p:animEffect>
                                    <p:set>
                                      <p:cBhvr>
                                        <p:cTn id="70"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10" grpId="0" animBg="1"/>
      <p:bldP spid="31" grpId="0"/>
      <p:bldP spid="31" grpId="1"/>
      <p:bldP spid="31" grpId="2"/>
      <p:bldP spid="31" grpId="3"/>
      <p:bldP spid="32" grpId="0"/>
      <p:bldP spid="32" grpId="1"/>
      <p:bldP spid="2" grpId="0"/>
      <p:bldP spid="24" grpId="0" animBg="1"/>
      <p:bldP spid="24" grpId="1" animBg="1"/>
      <p:bldP spid="28" grpId="0" animBg="1"/>
      <p:bldP spid="28" grpId="1" animBg="1"/>
      <p:bldP spid="34" grpId="0" animBg="1"/>
      <p:bldP spid="1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Quiz</a:t>
            </a:r>
          </a:p>
        </p:txBody>
      </p:sp>
      <p:sp>
        <p:nvSpPr>
          <p:cNvPr id="31" name="Try Again!">
            <a:extLst>
              <a:ext uri="{FF2B5EF4-FFF2-40B4-BE49-F238E27FC236}">
                <a16:creationId xmlns:a16="http://schemas.microsoft.com/office/drawing/2014/main" id="{3784DBBA-BA0C-4D88-B64F-C69898662580}"/>
              </a:ext>
            </a:extLst>
          </p:cNvPr>
          <p:cNvSpPr txBox="1"/>
          <p:nvPr/>
        </p:nvSpPr>
        <p:spPr>
          <a:xfrm>
            <a:off x="864240" y="5589871"/>
            <a:ext cx="7394575" cy="461665"/>
          </a:xfrm>
          <a:prstGeom prst="rect">
            <a:avLst/>
          </a:prstGeom>
          <a:noFill/>
        </p:spPr>
        <p:txBody>
          <a:bodyPr wrap="square" rtlCol="0">
            <a:spAutoFit/>
          </a:bodyPr>
          <a:lstStyle/>
          <a:p>
            <a:pPr algn="ctr"/>
            <a:r>
              <a:rPr lang="en-GB" sz="2400" dirty="0"/>
              <a:t>Try again!</a:t>
            </a:r>
          </a:p>
        </p:txBody>
      </p:sp>
      <p:sp>
        <p:nvSpPr>
          <p:cNvPr id="32" name="Correct!">
            <a:extLst>
              <a:ext uri="{FF2B5EF4-FFF2-40B4-BE49-F238E27FC236}">
                <a16:creationId xmlns:a16="http://schemas.microsoft.com/office/drawing/2014/main" id="{47D62B31-A843-4711-A22B-0A520861B3A2}"/>
              </a:ext>
            </a:extLst>
          </p:cNvPr>
          <p:cNvSpPr txBox="1"/>
          <p:nvPr/>
        </p:nvSpPr>
        <p:spPr>
          <a:xfrm>
            <a:off x="865658" y="5581060"/>
            <a:ext cx="7394575" cy="461665"/>
          </a:xfrm>
          <a:prstGeom prst="rect">
            <a:avLst/>
          </a:prstGeom>
          <a:noFill/>
        </p:spPr>
        <p:txBody>
          <a:bodyPr wrap="square" rtlCol="0">
            <a:spAutoFit/>
          </a:bodyPr>
          <a:lstStyle/>
          <a:p>
            <a:pPr algn="ctr"/>
            <a:r>
              <a:rPr lang="en-GB" sz="2400" dirty="0"/>
              <a:t>Correct!</a:t>
            </a:r>
          </a:p>
        </p:txBody>
      </p:sp>
      <p:sp>
        <p:nvSpPr>
          <p:cNvPr id="2" name="Rectangle 1"/>
          <p:cNvSpPr/>
          <p:nvPr/>
        </p:nvSpPr>
        <p:spPr>
          <a:xfrm>
            <a:off x="755650" y="1722779"/>
            <a:ext cx="7632700" cy="430887"/>
          </a:xfrm>
          <a:prstGeom prst="rect">
            <a:avLst/>
          </a:prstGeom>
        </p:spPr>
        <p:txBody>
          <a:bodyPr wrap="square">
            <a:spAutoFit/>
          </a:bodyPr>
          <a:lstStyle/>
          <a:p>
            <a:pPr lvl="0" algn="ctr">
              <a:defRPr/>
            </a:pPr>
            <a:r>
              <a:rPr lang="en-GB" sz="2200" dirty="0">
                <a:solidFill>
                  <a:srgbClr val="1C1C1C"/>
                </a:solidFill>
              </a:rPr>
              <a:t>What is 34.8m rounded to the nearest whole metre?</a:t>
            </a:r>
          </a:p>
        </p:txBody>
      </p:sp>
      <p:sp>
        <p:nvSpPr>
          <p:cNvPr id="24" name="Answer 1"/>
          <p:cNvSpPr/>
          <p:nvPr/>
        </p:nvSpPr>
        <p:spPr>
          <a:xfrm>
            <a:off x="2001024" y="2915133"/>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pPr algn="ctr"/>
            <a:r>
              <a:rPr lang="en-GB" sz="2800" b="1" dirty="0">
                <a:solidFill>
                  <a:schemeClr val="tx1"/>
                </a:solidFill>
              </a:rPr>
              <a:t>35m</a:t>
            </a:r>
          </a:p>
        </p:txBody>
      </p:sp>
      <p:sp>
        <p:nvSpPr>
          <p:cNvPr id="28" name="Answer 2"/>
          <p:cNvSpPr/>
          <p:nvPr/>
        </p:nvSpPr>
        <p:spPr>
          <a:xfrm>
            <a:off x="3778379" y="2915133"/>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pPr algn="ctr"/>
            <a:r>
              <a:rPr lang="en-GB" sz="2800" b="1" dirty="0">
                <a:solidFill>
                  <a:schemeClr val="tx1"/>
                </a:solidFill>
              </a:rPr>
              <a:t>40m</a:t>
            </a:r>
          </a:p>
        </p:txBody>
      </p:sp>
      <p:sp>
        <p:nvSpPr>
          <p:cNvPr id="34" name="Answer 3"/>
          <p:cNvSpPr/>
          <p:nvPr/>
        </p:nvSpPr>
        <p:spPr>
          <a:xfrm>
            <a:off x="5555733" y="2915133"/>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pPr algn="ctr"/>
            <a:r>
              <a:rPr lang="en-GB" sz="2800" b="1" dirty="0">
                <a:solidFill>
                  <a:schemeClr val="tx1"/>
                </a:solidFill>
              </a:rPr>
              <a:t>30m</a:t>
            </a:r>
          </a:p>
        </p:txBody>
      </p:sp>
      <p:sp>
        <p:nvSpPr>
          <p:cNvPr id="11" name="Pentagon 12">
            <a:extLst>
              <a:ext uri="{FF2B5EF4-FFF2-40B4-BE49-F238E27FC236}">
                <a16:creationId xmlns:a16="http://schemas.microsoft.com/office/drawing/2014/main" id="{81476A7B-076C-49A9-BF9B-8C4E92AFD1A7}"/>
              </a:ext>
            </a:extLst>
          </p:cNvPr>
          <p:cNvSpPr/>
          <p:nvPr/>
        </p:nvSpPr>
        <p:spPr>
          <a:xfrm flipH="1">
            <a:off x="4752974" y="765175"/>
            <a:ext cx="3944496"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Round decimal numbers to specified degrees of accuracy</a:t>
            </a:r>
          </a:p>
        </p:txBody>
      </p:sp>
    </p:spTree>
    <p:extLst>
      <p:ext uri="{BB962C8B-B14F-4D97-AF65-F5344CB8AC3E}">
        <p14:creationId xmlns:p14="http://schemas.microsoft.com/office/powerpoint/2010/main" val="263275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500"/>
                                        <p:tgtEl>
                                          <p:spTgt spid="1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34"/>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34"/>
                                        </p:tgtEl>
                                        <p:attrNameLst>
                                          <p:attrName>r</p:attrName>
                                        </p:attrNameLst>
                                      </p:cBhvr>
                                    </p:animRot>
                                    <p:animRot by="-240000">
                                      <p:cBhvr>
                                        <p:cTn id="33" dur="200" fill="hold">
                                          <p:stCondLst>
                                            <p:cond delay="200"/>
                                          </p:stCondLst>
                                        </p:cTn>
                                        <p:tgtEl>
                                          <p:spTgt spid="34"/>
                                        </p:tgtEl>
                                        <p:attrNameLst>
                                          <p:attrName>r</p:attrName>
                                        </p:attrNameLst>
                                      </p:cBhvr>
                                    </p:animRot>
                                    <p:animRot by="240000">
                                      <p:cBhvr>
                                        <p:cTn id="34" dur="200" fill="hold">
                                          <p:stCondLst>
                                            <p:cond delay="400"/>
                                          </p:stCondLst>
                                        </p:cTn>
                                        <p:tgtEl>
                                          <p:spTgt spid="34"/>
                                        </p:tgtEl>
                                        <p:attrNameLst>
                                          <p:attrName>r</p:attrName>
                                        </p:attrNameLst>
                                      </p:cBhvr>
                                    </p:animRot>
                                    <p:animRot by="-240000">
                                      <p:cBhvr>
                                        <p:cTn id="35" dur="200" fill="hold">
                                          <p:stCondLst>
                                            <p:cond delay="600"/>
                                          </p:stCondLst>
                                        </p:cTn>
                                        <p:tgtEl>
                                          <p:spTgt spid="34"/>
                                        </p:tgtEl>
                                        <p:attrNameLst>
                                          <p:attrName>r</p:attrName>
                                        </p:attrNameLst>
                                      </p:cBhvr>
                                    </p:animRot>
                                    <p:animRot by="120000">
                                      <p:cBhvr>
                                        <p:cTn id="36" dur="200" fill="hold">
                                          <p:stCondLst>
                                            <p:cond delay="800"/>
                                          </p:stCondLst>
                                        </p:cTn>
                                        <p:tgtEl>
                                          <p:spTgt spid="34"/>
                                        </p:tgtEl>
                                        <p:attrNameLst>
                                          <p:attrName>r</p:attrName>
                                        </p:attrNameLst>
                                      </p:cBhvr>
                                    </p:animRot>
                                  </p:childTnLst>
                                </p:cTn>
                              </p:par>
                              <p:par>
                                <p:cTn id="37" presetID="10"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par>
                                <p:cTn id="40" presetID="10" presetClass="exit" presetSubtype="0" fill="hold" grpId="1" nodeType="withEffect">
                                  <p:stCondLst>
                                    <p:cond delay="1000"/>
                                  </p:stCondLst>
                                  <p:childTnLst>
                                    <p:animEffect transition="out" filter="fade">
                                      <p:cBhvr>
                                        <p:cTn id="41" dur="500"/>
                                        <p:tgtEl>
                                          <p:spTgt spid="31"/>
                                        </p:tgtEl>
                                      </p:cBhvr>
                                    </p:animEffect>
                                    <p:set>
                                      <p:cBhvr>
                                        <p:cTn id="42"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43" restart="whenNotActive" fill="hold" evtFilter="cancelBubble" nodeType="interactiveSeq">
                <p:stCondLst>
                  <p:cond evt="onClick" delay="0">
                    <p:tgtEl>
                      <p:spTgt spid="28"/>
                    </p:tgtEl>
                  </p:cond>
                </p:stCondLst>
                <p:endSync evt="end" delay="0">
                  <p:rtn val="all"/>
                </p:endSync>
                <p:childTnLst>
                  <p:par>
                    <p:cTn id="44" fill="hold">
                      <p:stCondLst>
                        <p:cond delay="0"/>
                      </p:stCondLst>
                      <p:childTnLst>
                        <p:par>
                          <p:cTn id="45" fill="hold">
                            <p:stCondLst>
                              <p:cond delay="0"/>
                            </p:stCondLst>
                            <p:childTnLst>
                              <p:par>
                                <p:cTn id="46" presetID="32" presetClass="emph" presetSubtype="0" fill="hold" grpId="1" nodeType="clickEffect">
                                  <p:stCondLst>
                                    <p:cond delay="0"/>
                                  </p:stCondLst>
                                  <p:childTnLst>
                                    <p:animRot by="120000">
                                      <p:cBhvr>
                                        <p:cTn id="47" dur="100" fill="hold">
                                          <p:stCondLst>
                                            <p:cond delay="0"/>
                                          </p:stCondLst>
                                        </p:cTn>
                                        <p:tgtEl>
                                          <p:spTgt spid="28"/>
                                        </p:tgtEl>
                                        <p:attrNameLst>
                                          <p:attrName>r</p:attrName>
                                        </p:attrNameLst>
                                      </p:cBhvr>
                                    </p:animRot>
                                    <p:animRot by="-240000">
                                      <p:cBhvr>
                                        <p:cTn id="48" dur="200" fill="hold">
                                          <p:stCondLst>
                                            <p:cond delay="200"/>
                                          </p:stCondLst>
                                        </p:cTn>
                                        <p:tgtEl>
                                          <p:spTgt spid="28"/>
                                        </p:tgtEl>
                                        <p:attrNameLst>
                                          <p:attrName>r</p:attrName>
                                        </p:attrNameLst>
                                      </p:cBhvr>
                                    </p:animRot>
                                    <p:animRot by="240000">
                                      <p:cBhvr>
                                        <p:cTn id="49" dur="200" fill="hold">
                                          <p:stCondLst>
                                            <p:cond delay="400"/>
                                          </p:stCondLst>
                                        </p:cTn>
                                        <p:tgtEl>
                                          <p:spTgt spid="28"/>
                                        </p:tgtEl>
                                        <p:attrNameLst>
                                          <p:attrName>r</p:attrName>
                                        </p:attrNameLst>
                                      </p:cBhvr>
                                    </p:animRot>
                                    <p:animRot by="-240000">
                                      <p:cBhvr>
                                        <p:cTn id="50" dur="200" fill="hold">
                                          <p:stCondLst>
                                            <p:cond delay="600"/>
                                          </p:stCondLst>
                                        </p:cTn>
                                        <p:tgtEl>
                                          <p:spTgt spid="28"/>
                                        </p:tgtEl>
                                        <p:attrNameLst>
                                          <p:attrName>r</p:attrName>
                                        </p:attrNameLst>
                                      </p:cBhvr>
                                    </p:animRot>
                                    <p:animRot by="120000">
                                      <p:cBhvr>
                                        <p:cTn id="51" dur="200" fill="hold">
                                          <p:stCondLst>
                                            <p:cond delay="800"/>
                                          </p:stCondLst>
                                        </p:cTn>
                                        <p:tgtEl>
                                          <p:spTgt spid="28"/>
                                        </p:tgtEl>
                                        <p:attrNameLst>
                                          <p:attrName>r</p:attrName>
                                        </p:attrNameLst>
                                      </p:cBhvr>
                                    </p:animRot>
                                  </p:childTnLst>
                                </p:cTn>
                              </p:par>
                              <p:par>
                                <p:cTn id="52" presetID="10" presetClass="entr" presetSubtype="0" fill="hold" grpId="2"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par>
                                <p:cTn id="55" presetID="10" presetClass="exit" presetSubtype="0" fill="hold" grpId="3" nodeType="withEffect">
                                  <p:stCondLst>
                                    <p:cond delay="1000"/>
                                  </p:stCondLst>
                                  <p:childTnLst>
                                    <p:animEffect transition="out" filter="fade">
                                      <p:cBhvr>
                                        <p:cTn id="56" dur="500"/>
                                        <p:tgtEl>
                                          <p:spTgt spid="31"/>
                                        </p:tgtEl>
                                      </p:cBhvr>
                                    </p:animEffect>
                                    <p:set>
                                      <p:cBhvr>
                                        <p:cTn id="5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58" restart="whenNotActive" fill="hold" evtFilter="cancelBubble" nodeType="interactiveSeq">
                <p:stCondLst>
                  <p:cond evt="onClick" delay="0">
                    <p:tgtEl>
                      <p:spTgt spid="24"/>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grpId="1" nodeType="clickEffect">
                                  <p:stCondLst>
                                    <p:cond delay="0"/>
                                  </p:stCondLst>
                                  <p:childTnLst>
                                    <p:animClr clrSpc="rgb" dir="cw">
                                      <p:cBhvr>
                                        <p:cTn id="62" dur="1000" fill="hold"/>
                                        <p:tgtEl>
                                          <p:spTgt spid="24"/>
                                        </p:tgtEl>
                                        <p:attrNameLst>
                                          <p:attrName>fillcolor</p:attrName>
                                        </p:attrNameLst>
                                      </p:cBhvr>
                                      <p:to>
                                        <a:srgbClr val="79AD42"/>
                                      </p:to>
                                    </p:animClr>
                                    <p:set>
                                      <p:cBhvr>
                                        <p:cTn id="63" dur="1000" fill="hold"/>
                                        <p:tgtEl>
                                          <p:spTgt spid="24"/>
                                        </p:tgtEl>
                                        <p:attrNameLst>
                                          <p:attrName>fill.type</p:attrName>
                                        </p:attrNameLst>
                                      </p:cBhvr>
                                      <p:to>
                                        <p:strVal val="solid"/>
                                      </p:to>
                                    </p:set>
                                    <p:set>
                                      <p:cBhvr>
                                        <p:cTn id="64" dur="1000" fill="hold"/>
                                        <p:tgtEl>
                                          <p:spTgt spid="24"/>
                                        </p:tgtEl>
                                        <p:attrNameLst>
                                          <p:attrName>fill.on</p:attrName>
                                        </p:attrNameLst>
                                      </p:cBhvr>
                                      <p:to>
                                        <p:strVal val="true"/>
                                      </p:to>
                                    </p:set>
                                  </p:childTnLst>
                                </p:cTn>
                              </p:par>
                              <p:par>
                                <p:cTn id="65" presetID="10"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childTnLst>
                                </p:cTn>
                              </p:par>
                              <p:par>
                                <p:cTn id="68" presetID="10" presetClass="exit" presetSubtype="0" fill="hold" grpId="1" nodeType="withEffect">
                                  <p:stCondLst>
                                    <p:cond delay="1000"/>
                                  </p:stCondLst>
                                  <p:childTnLst>
                                    <p:animEffect transition="out" filter="fade">
                                      <p:cBhvr>
                                        <p:cTn id="69" dur="500"/>
                                        <p:tgtEl>
                                          <p:spTgt spid="32"/>
                                        </p:tgtEl>
                                      </p:cBhvr>
                                    </p:animEffect>
                                    <p:set>
                                      <p:cBhvr>
                                        <p:cTn id="70"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10" grpId="0" animBg="1"/>
      <p:bldP spid="31" grpId="0"/>
      <p:bldP spid="31" grpId="1"/>
      <p:bldP spid="31" grpId="2"/>
      <p:bldP spid="31" grpId="3"/>
      <p:bldP spid="32" grpId="0"/>
      <p:bldP spid="32" grpId="1"/>
      <p:bldP spid="2" grpId="0"/>
      <p:bldP spid="24" grpId="0" animBg="1"/>
      <p:bldP spid="24" grpId="1" animBg="1"/>
      <p:bldP spid="28" grpId="0" animBg="1"/>
      <p:bldP spid="28" grpId="1" animBg="1"/>
      <p:bldP spid="34" grpId="0" animBg="1"/>
      <p:bldP spid="1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nswer 2">
            <a:extLst>
              <a:ext uri="{FF2B5EF4-FFF2-40B4-BE49-F238E27FC236}">
                <a16:creationId xmlns:a16="http://schemas.microsoft.com/office/drawing/2014/main" id="{F4AD4401-434D-4F67-B657-77D3F621D278}"/>
              </a:ext>
            </a:extLst>
          </p:cNvPr>
          <p:cNvSpPr/>
          <p:nvPr/>
        </p:nvSpPr>
        <p:spPr>
          <a:xfrm>
            <a:off x="3785192" y="4518610"/>
            <a:ext cx="1535987" cy="572767"/>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4</a:t>
            </a:r>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Quiz</a:t>
            </a:r>
          </a:p>
        </p:txBody>
      </p:sp>
      <p:sp>
        <p:nvSpPr>
          <p:cNvPr id="31" name="Try Again!">
            <a:extLst>
              <a:ext uri="{FF2B5EF4-FFF2-40B4-BE49-F238E27FC236}">
                <a16:creationId xmlns:a16="http://schemas.microsoft.com/office/drawing/2014/main" id="{3784DBBA-BA0C-4D88-B64F-C69898662580}"/>
              </a:ext>
            </a:extLst>
          </p:cNvPr>
          <p:cNvSpPr txBox="1"/>
          <p:nvPr/>
        </p:nvSpPr>
        <p:spPr>
          <a:xfrm>
            <a:off x="864240" y="5589871"/>
            <a:ext cx="7394575" cy="461665"/>
          </a:xfrm>
          <a:prstGeom prst="rect">
            <a:avLst/>
          </a:prstGeom>
          <a:noFill/>
        </p:spPr>
        <p:txBody>
          <a:bodyPr wrap="square" rtlCol="0">
            <a:spAutoFit/>
          </a:bodyPr>
          <a:lstStyle/>
          <a:p>
            <a:pPr algn="ctr"/>
            <a:r>
              <a:rPr lang="en-GB" sz="2400" dirty="0"/>
              <a:t>Try again!</a:t>
            </a:r>
          </a:p>
        </p:txBody>
      </p:sp>
      <p:sp>
        <p:nvSpPr>
          <p:cNvPr id="32" name="Correct!">
            <a:extLst>
              <a:ext uri="{FF2B5EF4-FFF2-40B4-BE49-F238E27FC236}">
                <a16:creationId xmlns:a16="http://schemas.microsoft.com/office/drawing/2014/main" id="{47D62B31-A843-4711-A22B-0A520861B3A2}"/>
              </a:ext>
            </a:extLst>
          </p:cNvPr>
          <p:cNvSpPr txBox="1"/>
          <p:nvPr/>
        </p:nvSpPr>
        <p:spPr>
          <a:xfrm>
            <a:off x="865658" y="5581060"/>
            <a:ext cx="7394575" cy="461665"/>
          </a:xfrm>
          <a:prstGeom prst="rect">
            <a:avLst/>
          </a:prstGeom>
          <a:noFill/>
        </p:spPr>
        <p:txBody>
          <a:bodyPr wrap="square" rtlCol="0">
            <a:spAutoFit/>
          </a:bodyPr>
          <a:lstStyle/>
          <a:p>
            <a:pPr algn="ctr"/>
            <a:r>
              <a:rPr lang="en-GB" sz="2400" dirty="0"/>
              <a:t>Correct!</a:t>
            </a:r>
          </a:p>
        </p:txBody>
      </p:sp>
      <p:sp>
        <p:nvSpPr>
          <p:cNvPr id="2" name="Rectangle 1"/>
          <p:cNvSpPr/>
          <p:nvPr/>
        </p:nvSpPr>
        <p:spPr>
          <a:xfrm>
            <a:off x="622300" y="1779929"/>
            <a:ext cx="7899400" cy="400110"/>
          </a:xfrm>
          <a:prstGeom prst="rect">
            <a:avLst/>
          </a:prstGeom>
        </p:spPr>
        <p:txBody>
          <a:bodyPr wrap="square">
            <a:spAutoFit/>
          </a:bodyPr>
          <a:lstStyle/>
          <a:p>
            <a:pPr lvl="0" algn="ctr">
              <a:defRPr/>
            </a:pPr>
            <a:r>
              <a:rPr lang="en-GB" sz="2000" dirty="0">
                <a:solidFill>
                  <a:srgbClr val="1C1C1C"/>
                </a:solidFill>
              </a:rPr>
              <a:t>Which digit makes this statement true?</a:t>
            </a:r>
          </a:p>
        </p:txBody>
      </p:sp>
      <p:sp>
        <p:nvSpPr>
          <p:cNvPr id="19" name="Answer 3">
            <a:extLst>
              <a:ext uri="{FF2B5EF4-FFF2-40B4-BE49-F238E27FC236}">
                <a16:creationId xmlns:a16="http://schemas.microsoft.com/office/drawing/2014/main" id="{F4AD4401-434D-4F67-B657-77D3F621D278}"/>
              </a:ext>
            </a:extLst>
          </p:cNvPr>
          <p:cNvSpPr/>
          <p:nvPr/>
        </p:nvSpPr>
        <p:spPr>
          <a:xfrm>
            <a:off x="5884813" y="4518610"/>
            <a:ext cx="1535987" cy="572767"/>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5</a:t>
            </a:r>
          </a:p>
        </p:txBody>
      </p:sp>
      <p:sp>
        <p:nvSpPr>
          <p:cNvPr id="23" name="Answer 1">
            <a:extLst>
              <a:ext uri="{FF2B5EF4-FFF2-40B4-BE49-F238E27FC236}">
                <a16:creationId xmlns:a16="http://schemas.microsoft.com/office/drawing/2014/main" id="{B99A81FD-082F-4B15-A80E-1815A4412B24}"/>
              </a:ext>
            </a:extLst>
          </p:cNvPr>
          <p:cNvSpPr/>
          <p:nvPr/>
        </p:nvSpPr>
        <p:spPr>
          <a:xfrm>
            <a:off x="1685571" y="4519944"/>
            <a:ext cx="1535987" cy="572767"/>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3</a:t>
            </a:r>
          </a:p>
        </p:txBody>
      </p:sp>
      <p:sp>
        <p:nvSpPr>
          <p:cNvPr id="20" name="Answer Outline">
            <a:extLst>
              <a:ext uri="{FF2B5EF4-FFF2-40B4-BE49-F238E27FC236}">
                <a16:creationId xmlns:a16="http://schemas.microsoft.com/office/drawing/2014/main" id="{F4AD4401-434D-4F67-B657-77D3F621D278}"/>
              </a:ext>
            </a:extLst>
          </p:cNvPr>
          <p:cNvSpPr/>
          <p:nvPr/>
        </p:nvSpPr>
        <p:spPr>
          <a:xfrm>
            <a:off x="5884813" y="4518610"/>
            <a:ext cx="1535987" cy="582912"/>
          </a:xfrm>
          <a:prstGeom prst="roundRect">
            <a:avLst>
              <a:gd name="adj" fmla="val 0"/>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p:txBody>
      </p:sp>
      <p:sp>
        <p:nvSpPr>
          <p:cNvPr id="3" name="Rectangle 2"/>
          <p:cNvSpPr/>
          <p:nvPr/>
        </p:nvSpPr>
        <p:spPr>
          <a:xfrm>
            <a:off x="2019300" y="2524125"/>
            <a:ext cx="5105400" cy="13906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Twinkl" pitchFamily="50" charset="0"/>
              </a:rPr>
              <a:t>853.187</a:t>
            </a:r>
            <a:r>
              <a:rPr lang="en-GB" sz="2400" b="1" u="sng" dirty="0">
                <a:solidFill>
                  <a:schemeClr val="tx1"/>
                </a:solidFill>
                <a:latin typeface="Twinkl" pitchFamily="50" charset="0"/>
              </a:rPr>
              <a:t>?</a:t>
            </a:r>
            <a:r>
              <a:rPr lang="en-GB" sz="2400" dirty="0">
                <a:solidFill>
                  <a:schemeClr val="tx1"/>
                </a:solidFill>
                <a:latin typeface="Twinkl" pitchFamily="50" charset="0"/>
              </a:rPr>
              <a:t> rounded to the nearest thousandth is 853.188</a:t>
            </a:r>
            <a:endParaRPr lang="en-GB" sz="2400" u="sng" dirty="0">
              <a:solidFill>
                <a:schemeClr val="tx1"/>
              </a:solidFill>
              <a:latin typeface="Twinkl" pitchFamily="50" charset="0"/>
            </a:endParaRPr>
          </a:p>
        </p:txBody>
      </p:sp>
      <p:sp>
        <p:nvSpPr>
          <p:cNvPr id="12" name="Pentagon 12">
            <a:extLst>
              <a:ext uri="{FF2B5EF4-FFF2-40B4-BE49-F238E27FC236}">
                <a16:creationId xmlns:a16="http://schemas.microsoft.com/office/drawing/2014/main" id="{81476A7B-076C-49A9-BF9B-8C4E92AFD1A7}"/>
              </a:ext>
            </a:extLst>
          </p:cNvPr>
          <p:cNvSpPr/>
          <p:nvPr/>
        </p:nvSpPr>
        <p:spPr>
          <a:xfrm flipH="1">
            <a:off x="4752974" y="765175"/>
            <a:ext cx="3944496"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Round decimal numbers to specified degrees of accuracy</a:t>
            </a:r>
          </a:p>
        </p:txBody>
      </p:sp>
    </p:spTree>
    <p:extLst>
      <p:ext uri="{BB962C8B-B14F-4D97-AF65-F5344CB8AC3E}">
        <p14:creationId xmlns:p14="http://schemas.microsoft.com/office/powerpoint/2010/main" val="152851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32" presetClass="emph" presetSubtype="0" fill="hold" grpId="1" nodeType="clickEffect">
                                  <p:stCondLst>
                                    <p:cond delay="0"/>
                                  </p:stCondLst>
                                  <p:childTnLst>
                                    <p:animRot by="120000">
                                      <p:cBhvr>
                                        <p:cTn id="36" dur="100" fill="hold">
                                          <p:stCondLst>
                                            <p:cond delay="0"/>
                                          </p:stCondLst>
                                        </p:cTn>
                                        <p:tgtEl>
                                          <p:spTgt spid="23"/>
                                        </p:tgtEl>
                                        <p:attrNameLst>
                                          <p:attrName>r</p:attrName>
                                        </p:attrNameLst>
                                      </p:cBhvr>
                                    </p:animRot>
                                    <p:animRot by="-240000">
                                      <p:cBhvr>
                                        <p:cTn id="37" dur="200" fill="hold">
                                          <p:stCondLst>
                                            <p:cond delay="200"/>
                                          </p:stCondLst>
                                        </p:cTn>
                                        <p:tgtEl>
                                          <p:spTgt spid="23"/>
                                        </p:tgtEl>
                                        <p:attrNameLst>
                                          <p:attrName>r</p:attrName>
                                        </p:attrNameLst>
                                      </p:cBhvr>
                                    </p:animRot>
                                    <p:animRot by="240000">
                                      <p:cBhvr>
                                        <p:cTn id="38" dur="200" fill="hold">
                                          <p:stCondLst>
                                            <p:cond delay="400"/>
                                          </p:stCondLst>
                                        </p:cTn>
                                        <p:tgtEl>
                                          <p:spTgt spid="23"/>
                                        </p:tgtEl>
                                        <p:attrNameLst>
                                          <p:attrName>r</p:attrName>
                                        </p:attrNameLst>
                                      </p:cBhvr>
                                    </p:animRot>
                                    <p:animRot by="-240000">
                                      <p:cBhvr>
                                        <p:cTn id="39" dur="200" fill="hold">
                                          <p:stCondLst>
                                            <p:cond delay="600"/>
                                          </p:stCondLst>
                                        </p:cTn>
                                        <p:tgtEl>
                                          <p:spTgt spid="23"/>
                                        </p:tgtEl>
                                        <p:attrNameLst>
                                          <p:attrName>r</p:attrName>
                                        </p:attrNameLst>
                                      </p:cBhvr>
                                    </p:animRot>
                                    <p:animRot by="120000">
                                      <p:cBhvr>
                                        <p:cTn id="40" dur="200" fill="hold">
                                          <p:stCondLst>
                                            <p:cond delay="800"/>
                                          </p:stCondLst>
                                        </p:cTn>
                                        <p:tgtEl>
                                          <p:spTgt spid="23"/>
                                        </p:tgtEl>
                                        <p:attrNameLst>
                                          <p:attrName>r</p:attrName>
                                        </p:attrNameLst>
                                      </p:cBhvr>
                                    </p:animRot>
                                  </p:childTnLst>
                                </p:cTn>
                              </p:par>
                              <p:par>
                                <p:cTn id="41" presetID="10"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par>
                                <p:cTn id="44" presetID="10" presetClass="exit" presetSubtype="0" fill="hold" grpId="1" nodeType="withEffect">
                                  <p:stCondLst>
                                    <p:cond delay="1000"/>
                                  </p:stCondLst>
                                  <p:childTnLst>
                                    <p:animEffect transition="out" filter="fade">
                                      <p:cBhvr>
                                        <p:cTn id="45" dur="500"/>
                                        <p:tgtEl>
                                          <p:spTgt spid="31"/>
                                        </p:tgtEl>
                                      </p:cBhvr>
                                    </p:animEffect>
                                    <p:set>
                                      <p:cBhvr>
                                        <p:cTn id="46"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7" restart="whenNotActive" fill="hold" evtFilter="cancelBubble" nodeType="interactiveSeq">
                <p:stCondLst>
                  <p:cond evt="onClick" delay="0">
                    <p:tgtEl>
                      <p:spTgt spid="21"/>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1" nodeType="clickEffect">
                                  <p:stCondLst>
                                    <p:cond delay="0"/>
                                  </p:stCondLst>
                                  <p:childTnLst>
                                    <p:animRot by="120000">
                                      <p:cBhvr>
                                        <p:cTn id="51" dur="100" fill="hold">
                                          <p:stCondLst>
                                            <p:cond delay="0"/>
                                          </p:stCondLst>
                                        </p:cTn>
                                        <p:tgtEl>
                                          <p:spTgt spid="21"/>
                                        </p:tgtEl>
                                        <p:attrNameLst>
                                          <p:attrName>r</p:attrName>
                                        </p:attrNameLst>
                                      </p:cBhvr>
                                    </p:animRot>
                                    <p:animRot by="-240000">
                                      <p:cBhvr>
                                        <p:cTn id="52" dur="200" fill="hold">
                                          <p:stCondLst>
                                            <p:cond delay="200"/>
                                          </p:stCondLst>
                                        </p:cTn>
                                        <p:tgtEl>
                                          <p:spTgt spid="21"/>
                                        </p:tgtEl>
                                        <p:attrNameLst>
                                          <p:attrName>r</p:attrName>
                                        </p:attrNameLst>
                                      </p:cBhvr>
                                    </p:animRot>
                                    <p:animRot by="240000">
                                      <p:cBhvr>
                                        <p:cTn id="53" dur="200" fill="hold">
                                          <p:stCondLst>
                                            <p:cond delay="400"/>
                                          </p:stCondLst>
                                        </p:cTn>
                                        <p:tgtEl>
                                          <p:spTgt spid="21"/>
                                        </p:tgtEl>
                                        <p:attrNameLst>
                                          <p:attrName>r</p:attrName>
                                        </p:attrNameLst>
                                      </p:cBhvr>
                                    </p:animRot>
                                    <p:animRot by="-240000">
                                      <p:cBhvr>
                                        <p:cTn id="54" dur="200" fill="hold">
                                          <p:stCondLst>
                                            <p:cond delay="600"/>
                                          </p:stCondLst>
                                        </p:cTn>
                                        <p:tgtEl>
                                          <p:spTgt spid="21"/>
                                        </p:tgtEl>
                                        <p:attrNameLst>
                                          <p:attrName>r</p:attrName>
                                        </p:attrNameLst>
                                      </p:cBhvr>
                                    </p:animRot>
                                    <p:animRot by="120000">
                                      <p:cBhvr>
                                        <p:cTn id="55" dur="200" fill="hold">
                                          <p:stCondLst>
                                            <p:cond delay="800"/>
                                          </p:stCondLst>
                                        </p:cTn>
                                        <p:tgtEl>
                                          <p:spTgt spid="21"/>
                                        </p:tgtEl>
                                        <p:attrNameLst>
                                          <p:attrName>r</p:attrName>
                                        </p:attrNameLst>
                                      </p:cBhvr>
                                    </p:animRot>
                                  </p:childTnLst>
                                </p:cTn>
                              </p:par>
                              <p:par>
                                <p:cTn id="56" presetID="10" presetClass="entr" presetSubtype="0" fill="hold" grpId="2"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cTn>
                              </p:par>
                              <p:par>
                                <p:cTn id="59" presetID="10" presetClass="exit" presetSubtype="0" fill="hold" grpId="3" nodeType="withEffect">
                                  <p:stCondLst>
                                    <p:cond delay="1000"/>
                                  </p:stCondLst>
                                  <p:childTnLst>
                                    <p:animEffect transition="out" filter="fade">
                                      <p:cBhvr>
                                        <p:cTn id="60" dur="500"/>
                                        <p:tgtEl>
                                          <p:spTgt spid="31"/>
                                        </p:tgtEl>
                                      </p:cBhvr>
                                    </p:animEffect>
                                    <p:set>
                                      <p:cBhvr>
                                        <p:cTn id="61"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heel(1)">
                                      <p:cBhvr>
                                        <p:cTn id="67" dur="1000"/>
                                        <p:tgtEl>
                                          <p:spTgt spid="2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par>
                                <p:cTn id="71" presetID="10" presetClass="exit" presetSubtype="0" fill="hold" grpId="1" nodeType="withEffect">
                                  <p:stCondLst>
                                    <p:cond delay="1000"/>
                                  </p:stCondLst>
                                  <p:childTnLst>
                                    <p:animEffect transition="out" filter="fade">
                                      <p:cBhvr>
                                        <p:cTn id="72" dur="500"/>
                                        <p:tgtEl>
                                          <p:spTgt spid="32"/>
                                        </p:tgtEl>
                                      </p:cBhvr>
                                    </p:animEffect>
                                    <p:set>
                                      <p:cBhvr>
                                        <p:cTn id="73"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21" grpId="0" animBg="1"/>
      <p:bldP spid="21" grpId="1" animBg="1"/>
      <p:bldP spid="10" grpId="0" animBg="1"/>
      <p:bldP spid="31" grpId="0"/>
      <p:bldP spid="31" grpId="1"/>
      <p:bldP spid="31" grpId="2"/>
      <p:bldP spid="31" grpId="3"/>
      <p:bldP spid="32" grpId="0"/>
      <p:bldP spid="32" grpId="1"/>
      <p:bldP spid="2" grpId="0"/>
      <p:bldP spid="19" grpId="0" animBg="1"/>
      <p:bldP spid="23" grpId="0" animBg="1"/>
      <p:bldP spid="23" grpId="1" animBg="1"/>
      <p:bldP spid="20" grpId="0" animBg="1"/>
      <p:bldP spid="3" grpId="0" animBg="1"/>
      <p:bldP spid="1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nswer 2">
            <a:extLst>
              <a:ext uri="{FF2B5EF4-FFF2-40B4-BE49-F238E27FC236}">
                <a16:creationId xmlns:a16="http://schemas.microsoft.com/office/drawing/2014/main" id="{F4AD4401-434D-4F67-B657-77D3F621D278}"/>
              </a:ext>
            </a:extLst>
          </p:cNvPr>
          <p:cNvSpPr/>
          <p:nvPr/>
        </p:nvSpPr>
        <p:spPr>
          <a:xfrm>
            <a:off x="3785192" y="4518610"/>
            <a:ext cx="1535987" cy="572767"/>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0</a:t>
            </a:r>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Quiz</a:t>
            </a:r>
          </a:p>
        </p:txBody>
      </p:sp>
      <p:sp>
        <p:nvSpPr>
          <p:cNvPr id="31" name="Try Again!">
            <a:extLst>
              <a:ext uri="{FF2B5EF4-FFF2-40B4-BE49-F238E27FC236}">
                <a16:creationId xmlns:a16="http://schemas.microsoft.com/office/drawing/2014/main" id="{3784DBBA-BA0C-4D88-B64F-C69898662580}"/>
              </a:ext>
            </a:extLst>
          </p:cNvPr>
          <p:cNvSpPr txBox="1"/>
          <p:nvPr/>
        </p:nvSpPr>
        <p:spPr>
          <a:xfrm>
            <a:off x="864240" y="5589871"/>
            <a:ext cx="7394575" cy="461665"/>
          </a:xfrm>
          <a:prstGeom prst="rect">
            <a:avLst/>
          </a:prstGeom>
          <a:noFill/>
        </p:spPr>
        <p:txBody>
          <a:bodyPr wrap="square" rtlCol="0">
            <a:spAutoFit/>
          </a:bodyPr>
          <a:lstStyle/>
          <a:p>
            <a:pPr algn="ctr"/>
            <a:r>
              <a:rPr lang="en-GB" sz="2400" dirty="0"/>
              <a:t>Try again!</a:t>
            </a:r>
          </a:p>
        </p:txBody>
      </p:sp>
      <p:sp>
        <p:nvSpPr>
          <p:cNvPr id="32" name="Correct!">
            <a:extLst>
              <a:ext uri="{FF2B5EF4-FFF2-40B4-BE49-F238E27FC236}">
                <a16:creationId xmlns:a16="http://schemas.microsoft.com/office/drawing/2014/main" id="{47D62B31-A843-4711-A22B-0A520861B3A2}"/>
              </a:ext>
            </a:extLst>
          </p:cNvPr>
          <p:cNvSpPr txBox="1"/>
          <p:nvPr/>
        </p:nvSpPr>
        <p:spPr>
          <a:xfrm>
            <a:off x="865658" y="5581060"/>
            <a:ext cx="7394575" cy="461665"/>
          </a:xfrm>
          <a:prstGeom prst="rect">
            <a:avLst/>
          </a:prstGeom>
          <a:noFill/>
        </p:spPr>
        <p:txBody>
          <a:bodyPr wrap="square" rtlCol="0">
            <a:spAutoFit/>
          </a:bodyPr>
          <a:lstStyle/>
          <a:p>
            <a:pPr algn="ctr"/>
            <a:r>
              <a:rPr lang="en-GB" sz="2400" dirty="0"/>
              <a:t>Correct!</a:t>
            </a:r>
          </a:p>
        </p:txBody>
      </p:sp>
      <p:sp>
        <p:nvSpPr>
          <p:cNvPr id="2" name="Rectangle 1"/>
          <p:cNvSpPr/>
          <p:nvPr/>
        </p:nvSpPr>
        <p:spPr>
          <a:xfrm>
            <a:off x="622300" y="1779929"/>
            <a:ext cx="7899400" cy="400110"/>
          </a:xfrm>
          <a:prstGeom prst="rect">
            <a:avLst/>
          </a:prstGeom>
        </p:spPr>
        <p:txBody>
          <a:bodyPr wrap="square">
            <a:spAutoFit/>
          </a:bodyPr>
          <a:lstStyle/>
          <a:p>
            <a:pPr lvl="0" algn="ctr">
              <a:defRPr/>
            </a:pPr>
            <a:r>
              <a:rPr lang="en-GB" sz="2000" dirty="0">
                <a:solidFill>
                  <a:srgbClr val="1C1C1C"/>
                </a:solidFill>
              </a:rPr>
              <a:t>Which digit makes this statement true?</a:t>
            </a:r>
          </a:p>
        </p:txBody>
      </p:sp>
      <p:sp>
        <p:nvSpPr>
          <p:cNvPr id="19" name="Answer 3">
            <a:extLst>
              <a:ext uri="{FF2B5EF4-FFF2-40B4-BE49-F238E27FC236}">
                <a16:creationId xmlns:a16="http://schemas.microsoft.com/office/drawing/2014/main" id="{F4AD4401-434D-4F67-B657-77D3F621D278}"/>
              </a:ext>
            </a:extLst>
          </p:cNvPr>
          <p:cNvSpPr/>
          <p:nvPr/>
        </p:nvSpPr>
        <p:spPr>
          <a:xfrm>
            <a:off x="5884813" y="4518610"/>
            <a:ext cx="1535987" cy="572767"/>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9</a:t>
            </a:r>
          </a:p>
        </p:txBody>
      </p:sp>
      <p:sp>
        <p:nvSpPr>
          <p:cNvPr id="23" name="Answer 1">
            <a:extLst>
              <a:ext uri="{FF2B5EF4-FFF2-40B4-BE49-F238E27FC236}">
                <a16:creationId xmlns:a16="http://schemas.microsoft.com/office/drawing/2014/main" id="{B99A81FD-082F-4B15-A80E-1815A4412B24}"/>
              </a:ext>
            </a:extLst>
          </p:cNvPr>
          <p:cNvSpPr/>
          <p:nvPr/>
        </p:nvSpPr>
        <p:spPr>
          <a:xfrm>
            <a:off x="1685571" y="4519944"/>
            <a:ext cx="1535987" cy="572767"/>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8</a:t>
            </a:r>
          </a:p>
        </p:txBody>
      </p:sp>
      <p:sp>
        <p:nvSpPr>
          <p:cNvPr id="20" name="Answer Outline">
            <a:extLst>
              <a:ext uri="{FF2B5EF4-FFF2-40B4-BE49-F238E27FC236}">
                <a16:creationId xmlns:a16="http://schemas.microsoft.com/office/drawing/2014/main" id="{F4AD4401-434D-4F67-B657-77D3F621D278}"/>
              </a:ext>
            </a:extLst>
          </p:cNvPr>
          <p:cNvSpPr/>
          <p:nvPr/>
        </p:nvSpPr>
        <p:spPr>
          <a:xfrm>
            <a:off x="3785191" y="4518610"/>
            <a:ext cx="1535987" cy="582912"/>
          </a:xfrm>
          <a:prstGeom prst="roundRect">
            <a:avLst>
              <a:gd name="adj" fmla="val 0"/>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p:txBody>
      </p:sp>
      <p:sp>
        <p:nvSpPr>
          <p:cNvPr id="3" name="Rectangle 2"/>
          <p:cNvSpPr/>
          <p:nvPr/>
        </p:nvSpPr>
        <p:spPr>
          <a:xfrm>
            <a:off x="2019300" y="2524125"/>
            <a:ext cx="5105400" cy="13906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Twinkl" pitchFamily="50" charset="0"/>
              </a:rPr>
              <a:t>12.04</a:t>
            </a:r>
            <a:r>
              <a:rPr lang="en-GB" sz="2400" b="1" u="sng" dirty="0">
                <a:solidFill>
                  <a:schemeClr val="tx1"/>
                </a:solidFill>
                <a:latin typeface="Twinkl" pitchFamily="50" charset="0"/>
              </a:rPr>
              <a:t>?</a:t>
            </a:r>
            <a:r>
              <a:rPr lang="en-GB" sz="2400" dirty="0">
                <a:solidFill>
                  <a:schemeClr val="tx1"/>
                </a:solidFill>
                <a:latin typeface="Twinkl" pitchFamily="50" charset="0"/>
              </a:rPr>
              <a:t>2 rounded to the nearest hundredth is 12.04</a:t>
            </a:r>
            <a:endParaRPr lang="en-GB" sz="2400" u="sng" dirty="0">
              <a:solidFill>
                <a:schemeClr val="tx1"/>
              </a:solidFill>
              <a:latin typeface="Twinkl" pitchFamily="50" charset="0"/>
            </a:endParaRPr>
          </a:p>
        </p:txBody>
      </p:sp>
      <p:sp>
        <p:nvSpPr>
          <p:cNvPr id="12" name="Rectangle 11">
            <a:hlinkClick r:id="rId2" action="ppaction://hlinksldjump"/>
          </p:cNvPr>
          <p:cNvSpPr/>
          <p:nvPr/>
        </p:nvSpPr>
        <p:spPr>
          <a:xfrm>
            <a:off x="444616" y="5624739"/>
            <a:ext cx="2146184" cy="468086"/>
          </a:xfrm>
          <a:prstGeom prst="rect">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3"/>
                </a:solidFill>
              </a:rPr>
              <a:t>Choose another objective</a:t>
            </a:r>
          </a:p>
        </p:txBody>
      </p:sp>
      <p:sp>
        <p:nvSpPr>
          <p:cNvPr id="14" name="Pentagon 12">
            <a:extLst>
              <a:ext uri="{FF2B5EF4-FFF2-40B4-BE49-F238E27FC236}">
                <a16:creationId xmlns:a16="http://schemas.microsoft.com/office/drawing/2014/main" id="{81476A7B-076C-49A9-BF9B-8C4E92AFD1A7}"/>
              </a:ext>
            </a:extLst>
          </p:cNvPr>
          <p:cNvSpPr/>
          <p:nvPr/>
        </p:nvSpPr>
        <p:spPr>
          <a:xfrm flipH="1">
            <a:off x="4752974" y="765175"/>
            <a:ext cx="3944496"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Round decimal numbers to specified degrees of accuracy</a:t>
            </a:r>
          </a:p>
        </p:txBody>
      </p:sp>
    </p:spTree>
    <p:extLst>
      <p:ext uri="{BB962C8B-B14F-4D97-AF65-F5344CB8AC3E}">
        <p14:creationId xmlns:p14="http://schemas.microsoft.com/office/powerpoint/2010/main" val="48681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32" presetClass="emph" presetSubtype="0" fill="hold" grpId="1" nodeType="clickEffect">
                                  <p:stCondLst>
                                    <p:cond delay="0"/>
                                  </p:stCondLst>
                                  <p:childTnLst>
                                    <p:animRot by="120000">
                                      <p:cBhvr>
                                        <p:cTn id="36" dur="100" fill="hold">
                                          <p:stCondLst>
                                            <p:cond delay="0"/>
                                          </p:stCondLst>
                                        </p:cTn>
                                        <p:tgtEl>
                                          <p:spTgt spid="23"/>
                                        </p:tgtEl>
                                        <p:attrNameLst>
                                          <p:attrName>r</p:attrName>
                                        </p:attrNameLst>
                                      </p:cBhvr>
                                    </p:animRot>
                                    <p:animRot by="-240000">
                                      <p:cBhvr>
                                        <p:cTn id="37" dur="200" fill="hold">
                                          <p:stCondLst>
                                            <p:cond delay="200"/>
                                          </p:stCondLst>
                                        </p:cTn>
                                        <p:tgtEl>
                                          <p:spTgt spid="23"/>
                                        </p:tgtEl>
                                        <p:attrNameLst>
                                          <p:attrName>r</p:attrName>
                                        </p:attrNameLst>
                                      </p:cBhvr>
                                    </p:animRot>
                                    <p:animRot by="240000">
                                      <p:cBhvr>
                                        <p:cTn id="38" dur="200" fill="hold">
                                          <p:stCondLst>
                                            <p:cond delay="400"/>
                                          </p:stCondLst>
                                        </p:cTn>
                                        <p:tgtEl>
                                          <p:spTgt spid="23"/>
                                        </p:tgtEl>
                                        <p:attrNameLst>
                                          <p:attrName>r</p:attrName>
                                        </p:attrNameLst>
                                      </p:cBhvr>
                                    </p:animRot>
                                    <p:animRot by="-240000">
                                      <p:cBhvr>
                                        <p:cTn id="39" dur="200" fill="hold">
                                          <p:stCondLst>
                                            <p:cond delay="600"/>
                                          </p:stCondLst>
                                        </p:cTn>
                                        <p:tgtEl>
                                          <p:spTgt spid="23"/>
                                        </p:tgtEl>
                                        <p:attrNameLst>
                                          <p:attrName>r</p:attrName>
                                        </p:attrNameLst>
                                      </p:cBhvr>
                                    </p:animRot>
                                    <p:animRot by="120000">
                                      <p:cBhvr>
                                        <p:cTn id="40" dur="200" fill="hold">
                                          <p:stCondLst>
                                            <p:cond delay="800"/>
                                          </p:stCondLst>
                                        </p:cTn>
                                        <p:tgtEl>
                                          <p:spTgt spid="23"/>
                                        </p:tgtEl>
                                        <p:attrNameLst>
                                          <p:attrName>r</p:attrName>
                                        </p:attrNameLst>
                                      </p:cBhvr>
                                    </p:animRot>
                                  </p:childTnLst>
                                </p:cTn>
                              </p:par>
                              <p:par>
                                <p:cTn id="41" presetID="10"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par>
                                <p:cTn id="44" presetID="10" presetClass="exit" presetSubtype="0" fill="hold" grpId="1" nodeType="withEffect">
                                  <p:stCondLst>
                                    <p:cond delay="1000"/>
                                  </p:stCondLst>
                                  <p:childTnLst>
                                    <p:animEffect transition="out" filter="fade">
                                      <p:cBhvr>
                                        <p:cTn id="45" dur="500"/>
                                        <p:tgtEl>
                                          <p:spTgt spid="31"/>
                                        </p:tgtEl>
                                      </p:cBhvr>
                                    </p:animEffect>
                                    <p:set>
                                      <p:cBhvr>
                                        <p:cTn id="46"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7" restart="whenNotActive" fill="hold" evtFilter="cancelBubble" nodeType="interactiveSeq">
                <p:stCondLst>
                  <p:cond evt="onClick" delay="0">
                    <p:tgtEl>
                      <p:spTgt spid="21"/>
                    </p:tgtEl>
                  </p:cond>
                </p:stCondLst>
                <p:endSync evt="end" delay="0">
                  <p:rtn val="all"/>
                </p:endSync>
                <p:childTnLst>
                  <p:par>
                    <p:cTn id="48" fill="hold">
                      <p:stCondLst>
                        <p:cond delay="0"/>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1000"/>
                                        <p:tgtEl>
                                          <p:spTgt spid="2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par>
                                <p:cTn id="56" presetID="10" presetClass="exit" presetSubtype="0" fill="hold" grpId="1" nodeType="withEffect">
                                  <p:stCondLst>
                                    <p:cond delay="1000"/>
                                  </p:stCondLst>
                                  <p:childTnLst>
                                    <p:animEffect transition="out" filter="fade">
                                      <p:cBhvr>
                                        <p:cTn id="57" dur="500"/>
                                        <p:tgtEl>
                                          <p:spTgt spid="32"/>
                                        </p:tgtEl>
                                      </p:cBhvr>
                                    </p:animEffect>
                                    <p:set>
                                      <p:cBhvr>
                                        <p:cTn id="58" dur="1" fill="hold">
                                          <p:stCondLst>
                                            <p:cond delay="499"/>
                                          </p:stCondLst>
                                        </p:cTn>
                                        <p:tgtEl>
                                          <p:spTgt spid="32"/>
                                        </p:tgtEl>
                                        <p:attrNameLst>
                                          <p:attrName>style.visibility</p:attrName>
                                        </p:attrNameLst>
                                      </p:cBhvr>
                                      <p:to>
                                        <p:strVal val="hidden"/>
                                      </p:to>
                                    </p:set>
                                  </p:childTnLst>
                                </p:cTn>
                              </p:par>
                            </p:childTnLst>
                          </p:cTn>
                        </p:par>
                        <p:par>
                          <p:cTn id="59" fill="hold">
                            <p:stCondLst>
                              <p:cond delay="1500"/>
                            </p:stCondLst>
                            <p:childTnLst>
                              <p:par>
                                <p:cTn id="60" presetID="22" presetClass="entr" presetSubtype="8" fill="hold" grpId="1"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childTnLst>
                          </p:cTn>
                        </p:par>
                      </p:childTnLst>
                    </p:cTn>
                  </p:par>
                </p:childTnLst>
              </p:cTn>
              <p:nextCondLst>
                <p:cond evt="onClick" delay="0">
                  <p:tgtEl>
                    <p:spTgt spid="21"/>
                  </p:tgtEl>
                </p:cond>
              </p:nextCondLst>
            </p:seq>
            <p:seq concurrent="1" nextAc="seek">
              <p:cTn id="63" restart="whenNotActive" fill="hold" evtFilter="cancelBubble" nodeType="interactiveSeq">
                <p:stCondLst>
                  <p:cond evt="onClick" delay="0">
                    <p:tgtEl>
                      <p:spTgt spid="19"/>
                    </p:tgtEl>
                  </p:cond>
                </p:stCondLst>
                <p:endSync evt="end" delay="0">
                  <p:rtn val="all"/>
                </p:endSync>
                <p:childTnLst>
                  <p:par>
                    <p:cTn id="64" fill="hold">
                      <p:stCondLst>
                        <p:cond delay="0"/>
                      </p:stCondLst>
                      <p:childTnLst>
                        <p:par>
                          <p:cTn id="65" fill="hold">
                            <p:stCondLst>
                              <p:cond delay="0"/>
                            </p:stCondLst>
                            <p:childTnLst>
                              <p:par>
                                <p:cTn id="66" presetID="32" presetClass="emph" presetSubtype="0" fill="hold" grpId="1" nodeType="clickEffect">
                                  <p:stCondLst>
                                    <p:cond delay="0"/>
                                  </p:stCondLst>
                                  <p:childTnLst>
                                    <p:animRot by="120000">
                                      <p:cBhvr>
                                        <p:cTn id="67" dur="100" fill="hold">
                                          <p:stCondLst>
                                            <p:cond delay="0"/>
                                          </p:stCondLst>
                                        </p:cTn>
                                        <p:tgtEl>
                                          <p:spTgt spid="19"/>
                                        </p:tgtEl>
                                        <p:attrNameLst>
                                          <p:attrName>r</p:attrName>
                                        </p:attrNameLst>
                                      </p:cBhvr>
                                    </p:animRot>
                                    <p:animRot by="-240000">
                                      <p:cBhvr>
                                        <p:cTn id="68" dur="200" fill="hold">
                                          <p:stCondLst>
                                            <p:cond delay="200"/>
                                          </p:stCondLst>
                                        </p:cTn>
                                        <p:tgtEl>
                                          <p:spTgt spid="19"/>
                                        </p:tgtEl>
                                        <p:attrNameLst>
                                          <p:attrName>r</p:attrName>
                                        </p:attrNameLst>
                                      </p:cBhvr>
                                    </p:animRot>
                                    <p:animRot by="240000">
                                      <p:cBhvr>
                                        <p:cTn id="69" dur="200" fill="hold">
                                          <p:stCondLst>
                                            <p:cond delay="400"/>
                                          </p:stCondLst>
                                        </p:cTn>
                                        <p:tgtEl>
                                          <p:spTgt spid="19"/>
                                        </p:tgtEl>
                                        <p:attrNameLst>
                                          <p:attrName>r</p:attrName>
                                        </p:attrNameLst>
                                      </p:cBhvr>
                                    </p:animRot>
                                    <p:animRot by="-240000">
                                      <p:cBhvr>
                                        <p:cTn id="70" dur="200" fill="hold">
                                          <p:stCondLst>
                                            <p:cond delay="600"/>
                                          </p:stCondLst>
                                        </p:cTn>
                                        <p:tgtEl>
                                          <p:spTgt spid="19"/>
                                        </p:tgtEl>
                                        <p:attrNameLst>
                                          <p:attrName>r</p:attrName>
                                        </p:attrNameLst>
                                      </p:cBhvr>
                                    </p:animRot>
                                    <p:animRot by="120000">
                                      <p:cBhvr>
                                        <p:cTn id="71" dur="200" fill="hold">
                                          <p:stCondLst>
                                            <p:cond delay="800"/>
                                          </p:stCondLst>
                                        </p:cTn>
                                        <p:tgtEl>
                                          <p:spTgt spid="19"/>
                                        </p:tgtEl>
                                        <p:attrNameLst>
                                          <p:attrName>r</p:attrName>
                                        </p:attrNameLst>
                                      </p:cBhvr>
                                    </p:animRot>
                                  </p:childTnLst>
                                </p:cTn>
                              </p:par>
                              <p:par>
                                <p:cTn id="72" presetID="10" presetClass="entr" presetSubtype="0" fill="hold" grpId="2" nodeType="with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par>
                                <p:cTn id="75" presetID="10" presetClass="exit" presetSubtype="0" fill="hold" grpId="3" nodeType="withEffect">
                                  <p:stCondLst>
                                    <p:cond delay="1000"/>
                                  </p:stCondLst>
                                  <p:childTnLst>
                                    <p:animEffect transition="out" filter="fade">
                                      <p:cBhvr>
                                        <p:cTn id="76" dur="500"/>
                                        <p:tgtEl>
                                          <p:spTgt spid="31"/>
                                        </p:tgtEl>
                                      </p:cBhvr>
                                    </p:animEffect>
                                    <p:set>
                                      <p:cBhvr>
                                        <p:cTn id="7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78" restart="whenNotActive" fill="hold" evtFilter="cancelBubble" nodeType="interactiveSeq">
                <p:stCondLst>
                  <p:cond evt="onClick" delay="0">
                    <p:tgtEl>
                      <p:spTgt spid="12"/>
                    </p:tgtEl>
                  </p:cond>
                </p:stCondLst>
                <p:endSync evt="end" delay="0">
                  <p:rtn val="all"/>
                </p:endSync>
                <p:childTnLst>
                  <p:par>
                    <p:cTn id="79" fill="hold">
                      <p:stCondLst>
                        <p:cond delay="0"/>
                      </p:stCondLst>
                      <p:childTnLst>
                        <p:par>
                          <p:cTn id="80" fill="hold">
                            <p:stCondLst>
                              <p:cond delay="0"/>
                            </p:stCondLst>
                            <p:childTnLst>
                              <p:par>
                                <p:cTn id="81" presetID="3" presetClass="emph" presetSubtype="2" fill="hold" grpId="0" nodeType="clickEffect">
                                  <p:stCondLst>
                                    <p:cond delay="0"/>
                                  </p:stCondLst>
                                  <p:childTnLst>
                                    <p:animClr clrSpc="rgb" dir="cw">
                                      <p:cBhvr override="childStyle">
                                        <p:cTn id="82" dur="2000" fill="hold"/>
                                        <p:tgtEl>
                                          <p:spTgt spid="12"/>
                                        </p:tgtEl>
                                        <p:attrNameLst>
                                          <p:attrName>style.color</p:attrName>
                                        </p:attrNameLst>
                                      </p:cBhvr>
                                      <p:to>
                                        <a:srgbClr val="AED289"/>
                                      </p:to>
                                    </p:animClr>
                                  </p:childTnLst>
                                </p:cTn>
                              </p:par>
                            </p:childTnLst>
                          </p:cTn>
                        </p:par>
                      </p:childTnLst>
                    </p:cTn>
                  </p:par>
                </p:childTnLst>
              </p:cTn>
              <p:nextCondLst>
                <p:cond evt="onClick" delay="0">
                  <p:tgtEl>
                    <p:spTgt spid="12"/>
                  </p:tgtEl>
                </p:cond>
              </p:nextCondLst>
            </p:seq>
          </p:childTnLst>
        </p:cTn>
      </p:par>
    </p:tnLst>
    <p:bldLst>
      <p:bldP spid="21" grpId="0" animBg="1"/>
      <p:bldP spid="10" grpId="0" animBg="1"/>
      <p:bldP spid="31" grpId="0"/>
      <p:bldP spid="31" grpId="1"/>
      <p:bldP spid="31" grpId="2"/>
      <p:bldP spid="31" grpId="3"/>
      <p:bldP spid="32" grpId="0"/>
      <p:bldP spid="32" grpId="1"/>
      <p:bldP spid="2" grpId="0"/>
      <p:bldP spid="19" grpId="0" animBg="1"/>
      <p:bldP spid="19" grpId="1" animBg="1"/>
      <p:bldP spid="23" grpId="0" animBg="1"/>
      <p:bldP spid="23" grpId="1" animBg="1"/>
      <p:bldP spid="20" grpId="0" animBg="1"/>
      <p:bldP spid="3" grpId="0" animBg="1"/>
      <p:bldP spid="12" grpId="0" animBg="1"/>
      <p:bldP spid="12" grpId="1"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264282" y="2673279"/>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nswer A">
            <a:extLst>
              <a:ext uri="{FF2B5EF4-FFF2-40B4-BE49-F238E27FC236}">
                <a16:creationId xmlns:a16="http://schemas.microsoft.com/office/drawing/2014/main" id="{B99A81FD-082F-4B15-A80E-1815A4412B24}"/>
              </a:ext>
            </a:extLst>
          </p:cNvPr>
          <p:cNvSpPr/>
          <p:nvPr/>
        </p:nvSpPr>
        <p:spPr>
          <a:xfrm>
            <a:off x="750413" y="4585926"/>
            <a:ext cx="1535987" cy="646332"/>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56</a:t>
            </a:r>
          </a:p>
        </p:txBody>
      </p:sp>
      <p:sp>
        <p:nvSpPr>
          <p:cNvPr id="21" name="Answer B">
            <a:extLst>
              <a:ext uri="{FF2B5EF4-FFF2-40B4-BE49-F238E27FC236}">
                <a16:creationId xmlns:a16="http://schemas.microsoft.com/office/drawing/2014/main" id="{F4AD4401-434D-4F67-B657-77D3F621D278}"/>
              </a:ext>
            </a:extLst>
          </p:cNvPr>
          <p:cNvSpPr/>
          <p:nvPr/>
        </p:nvSpPr>
        <p:spPr>
          <a:xfrm>
            <a:off x="2850034" y="4584592"/>
            <a:ext cx="1535987" cy="646332"/>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52</a:t>
            </a:r>
          </a:p>
        </p:txBody>
      </p:sp>
      <p:sp>
        <p:nvSpPr>
          <p:cNvPr id="18" name="Answer C">
            <a:extLst>
              <a:ext uri="{FF2B5EF4-FFF2-40B4-BE49-F238E27FC236}">
                <a16:creationId xmlns:a16="http://schemas.microsoft.com/office/drawing/2014/main" id="{F4AD4401-434D-4F67-B657-77D3F621D278}"/>
              </a:ext>
            </a:extLst>
          </p:cNvPr>
          <p:cNvSpPr/>
          <p:nvPr/>
        </p:nvSpPr>
        <p:spPr>
          <a:xfrm>
            <a:off x="4851198" y="4584592"/>
            <a:ext cx="1535987" cy="646332"/>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55</a:t>
            </a:r>
          </a:p>
        </p:txBody>
      </p:sp>
      <p:sp>
        <p:nvSpPr>
          <p:cNvPr id="19" name="Answer D">
            <a:extLst>
              <a:ext uri="{FF2B5EF4-FFF2-40B4-BE49-F238E27FC236}">
                <a16:creationId xmlns:a16="http://schemas.microsoft.com/office/drawing/2014/main" id="{65BE02EF-539D-4B48-9065-024BEF44DD40}"/>
              </a:ext>
            </a:extLst>
          </p:cNvPr>
          <p:cNvSpPr/>
          <p:nvPr/>
        </p:nvSpPr>
        <p:spPr>
          <a:xfrm>
            <a:off x="6852363" y="4584592"/>
            <a:ext cx="1535987" cy="646332"/>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54</a:t>
            </a:r>
          </a:p>
        </p:txBody>
      </p:sp>
      <p:sp>
        <p:nvSpPr>
          <p:cNvPr id="9" name="Pentagon 12">
            <a:extLst>
              <a:ext uri="{FF2B5EF4-FFF2-40B4-BE49-F238E27FC236}">
                <a16:creationId xmlns:a16="http://schemas.microsoft.com/office/drawing/2014/main" id="{81476A7B-076C-49A9-BF9B-8C4E92AFD1A7}"/>
              </a:ext>
            </a:extLst>
          </p:cNvPr>
          <p:cNvSpPr/>
          <p:nvPr/>
        </p:nvSpPr>
        <p:spPr>
          <a:xfrm flipH="1">
            <a:off x="5656401" y="765175"/>
            <a:ext cx="3041072"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Use common factors </a:t>
            </a:r>
          </a:p>
          <a:p>
            <a:pPr algn="r">
              <a:spcBef>
                <a:spcPct val="0"/>
              </a:spcBef>
            </a:pPr>
            <a:r>
              <a:rPr lang="en-GB" altLang="en-US" sz="2000" b="1" dirty="0">
                <a:solidFill>
                  <a:schemeClr val="bg1"/>
                </a:solidFill>
                <a:cs typeface="Sassoon Infant Rg" pitchFamily="50" charset="0"/>
              </a:rPr>
              <a:t>to simplify fractions</a:t>
            </a:r>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Quiz</a:t>
            </a:r>
          </a:p>
        </p:txBody>
      </p:sp>
      <p:sp>
        <p:nvSpPr>
          <p:cNvPr id="31" name="Try Again!">
            <a:extLst>
              <a:ext uri="{FF2B5EF4-FFF2-40B4-BE49-F238E27FC236}">
                <a16:creationId xmlns:a16="http://schemas.microsoft.com/office/drawing/2014/main" id="{3784DBBA-BA0C-4D88-B64F-C69898662580}"/>
              </a:ext>
            </a:extLst>
          </p:cNvPr>
          <p:cNvSpPr txBox="1"/>
          <p:nvPr/>
        </p:nvSpPr>
        <p:spPr>
          <a:xfrm>
            <a:off x="864240" y="5589871"/>
            <a:ext cx="7394575" cy="461665"/>
          </a:xfrm>
          <a:prstGeom prst="rect">
            <a:avLst/>
          </a:prstGeom>
          <a:noFill/>
        </p:spPr>
        <p:txBody>
          <a:bodyPr wrap="square" rtlCol="0">
            <a:spAutoFit/>
          </a:bodyPr>
          <a:lstStyle/>
          <a:p>
            <a:pPr algn="ctr"/>
            <a:r>
              <a:rPr lang="en-GB" sz="2400" dirty="0"/>
              <a:t>Try again!</a:t>
            </a:r>
          </a:p>
        </p:txBody>
      </p:sp>
      <p:sp>
        <p:nvSpPr>
          <p:cNvPr id="32" name="Correct!">
            <a:extLst>
              <a:ext uri="{FF2B5EF4-FFF2-40B4-BE49-F238E27FC236}">
                <a16:creationId xmlns:a16="http://schemas.microsoft.com/office/drawing/2014/main" id="{47D62B31-A843-4711-A22B-0A520861B3A2}"/>
              </a:ext>
            </a:extLst>
          </p:cNvPr>
          <p:cNvSpPr txBox="1"/>
          <p:nvPr/>
        </p:nvSpPr>
        <p:spPr>
          <a:xfrm>
            <a:off x="865658" y="5581060"/>
            <a:ext cx="7394575" cy="461665"/>
          </a:xfrm>
          <a:prstGeom prst="rect">
            <a:avLst/>
          </a:prstGeom>
          <a:noFill/>
        </p:spPr>
        <p:txBody>
          <a:bodyPr wrap="square" rtlCol="0">
            <a:spAutoFit/>
          </a:bodyPr>
          <a:lstStyle/>
          <a:p>
            <a:pPr algn="ctr"/>
            <a:r>
              <a:rPr lang="en-GB" sz="2400" dirty="0"/>
              <a:t>Correct!</a:t>
            </a:r>
          </a:p>
        </p:txBody>
      </p:sp>
      <p:grpSp>
        <p:nvGrpSpPr>
          <p:cNvPr id="13" name="Group 12"/>
          <p:cNvGrpSpPr/>
          <p:nvPr/>
        </p:nvGrpSpPr>
        <p:grpSpPr>
          <a:xfrm>
            <a:off x="1570239" y="2791736"/>
            <a:ext cx="918274" cy="1323439"/>
            <a:chOff x="1812100" y="3501654"/>
            <a:chExt cx="918274" cy="1323439"/>
          </a:xfrm>
        </p:grpSpPr>
        <p:sp>
          <p:nvSpPr>
            <p:cNvPr id="14" name="TextBox 13"/>
            <p:cNvSpPr txBox="1"/>
            <p:nvPr/>
          </p:nvSpPr>
          <p:spPr>
            <a:xfrm>
              <a:off x="1812100" y="3501654"/>
              <a:ext cx="918274" cy="1323439"/>
            </a:xfrm>
            <a:prstGeom prst="rect">
              <a:avLst/>
            </a:prstGeom>
            <a:noFill/>
          </p:spPr>
          <p:txBody>
            <a:bodyPr wrap="square" rtlCol="0">
              <a:spAutoFit/>
            </a:bodyPr>
            <a:lstStyle/>
            <a:p>
              <a:pPr algn="ctr"/>
              <a:r>
                <a:rPr lang="en-GB" sz="4000" b="1" dirty="0"/>
                <a:t>1</a:t>
              </a:r>
            </a:p>
            <a:p>
              <a:pPr algn="ctr"/>
              <a:r>
                <a:rPr lang="en-GB" sz="4000" b="1" dirty="0"/>
                <a:t>14</a:t>
              </a:r>
            </a:p>
          </p:txBody>
        </p:sp>
        <p:cxnSp>
          <p:nvCxnSpPr>
            <p:cNvPr id="15" name="Straight Connector 14"/>
            <p:cNvCxnSpPr/>
            <p:nvPr/>
          </p:nvCxnSpPr>
          <p:spPr>
            <a:xfrm>
              <a:off x="2039164" y="4174324"/>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2" name="Rectangle 1"/>
          <p:cNvSpPr/>
          <p:nvPr/>
        </p:nvSpPr>
        <p:spPr>
          <a:xfrm>
            <a:off x="755650" y="1891714"/>
            <a:ext cx="7632700" cy="430887"/>
          </a:xfrm>
          <a:prstGeom prst="rect">
            <a:avLst/>
          </a:prstGeom>
        </p:spPr>
        <p:txBody>
          <a:bodyPr wrap="square">
            <a:spAutoFit/>
          </a:bodyPr>
          <a:lstStyle/>
          <a:p>
            <a:pPr lvl="0" algn="ctr">
              <a:defRPr/>
            </a:pPr>
            <a:r>
              <a:rPr lang="en-GB" sz="2200" dirty="0">
                <a:solidFill>
                  <a:srgbClr val="1C1C1C"/>
                </a:solidFill>
              </a:rPr>
              <a:t>Which number completes this equivalent fraction sequence?</a:t>
            </a:r>
          </a:p>
        </p:txBody>
      </p:sp>
      <p:sp>
        <p:nvSpPr>
          <p:cNvPr id="20" name="Answer">
            <a:extLst>
              <a:ext uri="{FF2B5EF4-FFF2-40B4-BE49-F238E27FC236}">
                <a16:creationId xmlns:a16="http://schemas.microsoft.com/office/drawing/2014/main" id="{F4AD4401-434D-4F67-B657-77D3F621D278}"/>
              </a:ext>
            </a:extLst>
          </p:cNvPr>
          <p:cNvSpPr/>
          <p:nvPr/>
        </p:nvSpPr>
        <p:spPr>
          <a:xfrm>
            <a:off x="750412" y="4583135"/>
            <a:ext cx="1535987" cy="646332"/>
          </a:xfrm>
          <a:prstGeom prst="roundRect">
            <a:avLst>
              <a:gd name="adj" fmla="val 0"/>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p:txBody>
      </p:sp>
      <p:sp>
        <p:nvSpPr>
          <p:cNvPr id="16" name="Oval 15"/>
          <p:cNvSpPr/>
          <p:nvPr/>
        </p:nvSpPr>
        <p:spPr>
          <a:xfrm>
            <a:off x="2954414" y="2673279"/>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p:cNvGrpSpPr/>
          <p:nvPr/>
        </p:nvGrpSpPr>
        <p:grpSpPr>
          <a:xfrm>
            <a:off x="3260371" y="2791736"/>
            <a:ext cx="918274" cy="1323439"/>
            <a:chOff x="1812100" y="3501654"/>
            <a:chExt cx="918274" cy="1323439"/>
          </a:xfrm>
        </p:grpSpPr>
        <p:sp>
          <p:nvSpPr>
            <p:cNvPr id="22" name="TextBox 21"/>
            <p:cNvSpPr txBox="1"/>
            <p:nvPr/>
          </p:nvSpPr>
          <p:spPr>
            <a:xfrm>
              <a:off x="1812100" y="3501654"/>
              <a:ext cx="918274" cy="1323439"/>
            </a:xfrm>
            <a:prstGeom prst="rect">
              <a:avLst/>
            </a:prstGeom>
            <a:noFill/>
          </p:spPr>
          <p:txBody>
            <a:bodyPr wrap="square" rtlCol="0">
              <a:spAutoFit/>
            </a:bodyPr>
            <a:lstStyle/>
            <a:p>
              <a:pPr algn="ctr"/>
              <a:r>
                <a:rPr lang="en-GB" sz="4000" b="1" dirty="0"/>
                <a:t>2</a:t>
              </a:r>
            </a:p>
            <a:p>
              <a:pPr algn="ctr"/>
              <a:r>
                <a:rPr lang="en-GB" sz="4000" b="1" dirty="0"/>
                <a:t>28</a:t>
              </a:r>
            </a:p>
          </p:txBody>
        </p:sp>
        <p:cxnSp>
          <p:nvCxnSpPr>
            <p:cNvPr id="24" name="Straight Connector 23"/>
            <p:cNvCxnSpPr/>
            <p:nvPr/>
          </p:nvCxnSpPr>
          <p:spPr>
            <a:xfrm>
              <a:off x="2039164" y="4174324"/>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25" name="Oval 24"/>
          <p:cNvSpPr/>
          <p:nvPr/>
        </p:nvSpPr>
        <p:spPr>
          <a:xfrm>
            <a:off x="4644546" y="2673279"/>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6" name="Group 25"/>
          <p:cNvGrpSpPr/>
          <p:nvPr/>
        </p:nvGrpSpPr>
        <p:grpSpPr>
          <a:xfrm>
            <a:off x="4950503" y="2791736"/>
            <a:ext cx="918274" cy="1323439"/>
            <a:chOff x="1812100" y="3501654"/>
            <a:chExt cx="918274" cy="1323439"/>
          </a:xfrm>
        </p:grpSpPr>
        <p:sp>
          <p:nvSpPr>
            <p:cNvPr id="27" name="TextBox 26"/>
            <p:cNvSpPr txBox="1"/>
            <p:nvPr/>
          </p:nvSpPr>
          <p:spPr>
            <a:xfrm>
              <a:off x="1812100" y="3501654"/>
              <a:ext cx="918274" cy="1323439"/>
            </a:xfrm>
            <a:prstGeom prst="rect">
              <a:avLst/>
            </a:prstGeom>
            <a:noFill/>
          </p:spPr>
          <p:txBody>
            <a:bodyPr wrap="square" rtlCol="0">
              <a:spAutoFit/>
            </a:bodyPr>
            <a:lstStyle/>
            <a:p>
              <a:pPr algn="ctr"/>
              <a:r>
                <a:rPr lang="en-GB" sz="4000" b="1" dirty="0"/>
                <a:t>3</a:t>
              </a:r>
            </a:p>
            <a:p>
              <a:pPr algn="ctr"/>
              <a:r>
                <a:rPr lang="en-GB" sz="4000" b="1" dirty="0"/>
                <a:t>42</a:t>
              </a:r>
            </a:p>
          </p:txBody>
        </p:sp>
        <p:cxnSp>
          <p:nvCxnSpPr>
            <p:cNvPr id="28" name="Straight Connector 27"/>
            <p:cNvCxnSpPr/>
            <p:nvPr/>
          </p:nvCxnSpPr>
          <p:spPr>
            <a:xfrm>
              <a:off x="2039164" y="4174324"/>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29" name="Oval 28"/>
          <p:cNvSpPr/>
          <p:nvPr/>
        </p:nvSpPr>
        <p:spPr>
          <a:xfrm>
            <a:off x="6334678" y="2673279"/>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0" name="Group 29"/>
          <p:cNvGrpSpPr/>
          <p:nvPr/>
        </p:nvGrpSpPr>
        <p:grpSpPr>
          <a:xfrm>
            <a:off x="6640635" y="2791736"/>
            <a:ext cx="918274" cy="1323439"/>
            <a:chOff x="1812100" y="3501654"/>
            <a:chExt cx="918274" cy="1323439"/>
          </a:xfrm>
        </p:grpSpPr>
        <p:sp>
          <p:nvSpPr>
            <p:cNvPr id="33" name="TextBox 32"/>
            <p:cNvSpPr txBox="1"/>
            <p:nvPr/>
          </p:nvSpPr>
          <p:spPr>
            <a:xfrm>
              <a:off x="1812100" y="3501654"/>
              <a:ext cx="918274" cy="1323439"/>
            </a:xfrm>
            <a:prstGeom prst="rect">
              <a:avLst/>
            </a:prstGeom>
            <a:noFill/>
          </p:spPr>
          <p:txBody>
            <a:bodyPr wrap="square" rtlCol="0">
              <a:spAutoFit/>
            </a:bodyPr>
            <a:lstStyle/>
            <a:p>
              <a:pPr algn="ctr"/>
              <a:r>
                <a:rPr lang="en-GB" sz="4000" b="1" dirty="0"/>
                <a:t>4</a:t>
              </a:r>
            </a:p>
            <a:p>
              <a:pPr algn="ctr"/>
              <a:r>
                <a:rPr lang="en-GB" sz="4000" b="1" dirty="0"/>
                <a:t>?</a:t>
              </a:r>
            </a:p>
          </p:txBody>
        </p:sp>
        <p:cxnSp>
          <p:nvCxnSpPr>
            <p:cNvPr id="34" name="Straight Connector 33"/>
            <p:cNvCxnSpPr/>
            <p:nvPr/>
          </p:nvCxnSpPr>
          <p:spPr>
            <a:xfrm>
              <a:off x="2039164" y="4174324"/>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56632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par>
                          <p:cTn id="44" fill="hold">
                            <p:stCondLst>
                              <p:cond delay="2000"/>
                            </p:stCondLst>
                            <p:childTnLst>
                              <p:par>
                                <p:cTn id="45" presetID="10" presetClass="entr" presetSubtype="0" fill="hold" grpId="1"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par>
                          <p:cTn id="52" fill="hold">
                            <p:stCondLst>
                              <p:cond delay="3000"/>
                            </p:stCondLst>
                            <p:childTnLst>
                              <p:par>
                                <p:cTn id="53" presetID="10" presetClass="entr" presetSubtype="0" fill="hold" grpId="1"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par>
                          <p:cTn id="56" fill="hold">
                            <p:stCondLst>
                              <p:cond delay="3500"/>
                            </p:stCondLst>
                            <p:childTnLst>
                              <p:par>
                                <p:cTn id="57" presetID="10" presetClass="entr" presetSubtype="0" fill="hold" grpId="1"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23"/>
                    </p:tgtEl>
                  </p:cond>
                </p:stCondLst>
                <p:endSync evt="end" delay="0">
                  <p:rtn val="all"/>
                </p:endSync>
                <p:childTnLst>
                  <p:par>
                    <p:cTn id="61" fill="hold">
                      <p:stCondLst>
                        <p:cond delay="0"/>
                      </p:stCondLst>
                      <p:childTnLst>
                        <p:par>
                          <p:cTn id="62" fill="hold">
                            <p:stCondLst>
                              <p:cond delay="0"/>
                            </p:stCondLst>
                            <p:childTnLst>
                              <p:par>
                                <p:cTn id="63" presetID="21" presetClass="entr" presetSubtype="1"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heel(1)">
                                      <p:cBhvr>
                                        <p:cTn id="65" dur="1000"/>
                                        <p:tgtEl>
                                          <p:spTgt spid="2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500"/>
                                        <p:tgtEl>
                                          <p:spTgt spid="32"/>
                                        </p:tgtEl>
                                      </p:cBhvr>
                                    </p:animEffect>
                                  </p:childTnLst>
                                </p:cTn>
                              </p:par>
                            </p:childTnLst>
                          </p:cTn>
                        </p:par>
                        <p:par>
                          <p:cTn id="69" fill="hold">
                            <p:stCondLst>
                              <p:cond delay="1000"/>
                            </p:stCondLst>
                            <p:childTnLst>
                              <p:par>
                                <p:cTn id="70" presetID="10" presetClass="exit" presetSubtype="0" fill="hold" grpId="1" nodeType="afterEffect">
                                  <p:stCondLst>
                                    <p:cond delay="0"/>
                                  </p:stCondLst>
                                  <p:childTnLst>
                                    <p:animEffect transition="out" filter="fade">
                                      <p:cBhvr>
                                        <p:cTn id="71" dur="500"/>
                                        <p:tgtEl>
                                          <p:spTgt spid="32"/>
                                        </p:tgtEl>
                                      </p:cBhvr>
                                    </p:animEffect>
                                    <p:set>
                                      <p:cBhvr>
                                        <p:cTn id="72"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3" restart="whenNotActive" fill="hold" evtFilter="cancelBubble" nodeType="interactiveSeq">
                <p:stCondLst>
                  <p:cond evt="onClick" delay="0">
                    <p:tgtEl>
                      <p:spTgt spid="21"/>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hold" grpId="1" nodeType="clickEffect">
                                  <p:stCondLst>
                                    <p:cond delay="0"/>
                                  </p:stCondLst>
                                  <p:childTnLst>
                                    <p:animRot by="120000">
                                      <p:cBhvr>
                                        <p:cTn id="77" dur="100" fill="hold">
                                          <p:stCondLst>
                                            <p:cond delay="0"/>
                                          </p:stCondLst>
                                        </p:cTn>
                                        <p:tgtEl>
                                          <p:spTgt spid="21"/>
                                        </p:tgtEl>
                                        <p:attrNameLst>
                                          <p:attrName>r</p:attrName>
                                        </p:attrNameLst>
                                      </p:cBhvr>
                                    </p:animRot>
                                    <p:animRot by="-240000">
                                      <p:cBhvr>
                                        <p:cTn id="78" dur="200" fill="hold">
                                          <p:stCondLst>
                                            <p:cond delay="200"/>
                                          </p:stCondLst>
                                        </p:cTn>
                                        <p:tgtEl>
                                          <p:spTgt spid="21"/>
                                        </p:tgtEl>
                                        <p:attrNameLst>
                                          <p:attrName>r</p:attrName>
                                        </p:attrNameLst>
                                      </p:cBhvr>
                                    </p:animRot>
                                    <p:animRot by="240000">
                                      <p:cBhvr>
                                        <p:cTn id="79" dur="200" fill="hold">
                                          <p:stCondLst>
                                            <p:cond delay="400"/>
                                          </p:stCondLst>
                                        </p:cTn>
                                        <p:tgtEl>
                                          <p:spTgt spid="21"/>
                                        </p:tgtEl>
                                        <p:attrNameLst>
                                          <p:attrName>r</p:attrName>
                                        </p:attrNameLst>
                                      </p:cBhvr>
                                    </p:animRot>
                                    <p:animRot by="-240000">
                                      <p:cBhvr>
                                        <p:cTn id="80" dur="200" fill="hold">
                                          <p:stCondLst>
                                            <p:cond delay="600"/>
                                          </p:stCondLst>
                                        </p:cTn>
                                        <p:tgtEl>
                                          <p:spTgt spid="21"/>
                                        </p:tgtEl>
                                        <p:attrNameLst>
                                          <p:attrName>r</p:attrName>
                                        </p:attrNameLst>
                                      </p:cBhvr>
                                    </p:animRot>
                                    <p:animRot by="120000">
                                      <p:cBhvr>
                                        <p:cTn id="81" dur="200" fill="hold">
                                          <p:stCondLst>
                                            <p:cond delay="800"/>
                                          </p:stCondLst>
                                        </p:cTn>
                                        <p:tgtEl>
                                          <p:spTgt spid="21"/>
                                        </p:tgtEl>
                                        <p:attrNameLst>
                                          <p:attrName>r</p:attrName>
                                        </p:attrNameLst>
                                      </p:cBhvr>
                                    </p:animRot>
                                  </p:childTnLst>
                                </p:cTn>
                              </p:par>
                              <p:par>
                                <p:cTn id="82" presetID="10" presetClass="entr" presetSubtype="0" fill="hold" grpId="4" nodeType="with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fade">
                                      <p:cBhvr>
                                        <p:cTn id="84" dur="500"/>
                                        <p:tgtEl>
                                          <p:spTgt spid="31"/>
                                        </p:tgtEl>
                                      </p:cBhvr>
                                    </p:animEffect>
                                  </p:childTnLst>
                                </p:cTn>
                              </p:par>
                            </p:childTnLst>
                          </p:cTn>
                        </p:par>
                        <p:par>
                          <p:cTn id="85" fill="hold">
                            <p:stCondLst>
                              <p:cond delay="500"/>
                            </p:stCondLst>
                            <p:childTnLst>
                              <p:par>
                                <p:cTn id="86" presetID="10" presetClass="exit" presetSubtype="0" fill="hold" grpId="5" nodeType="afterEffect">
                                  <p:stCondLst>
                                    <p:cond delay="0"/>
                                  </p:stCondLst>
                                  <p:childTnLst>
                                    <p:animEffect transition="out" filter="fade">
                                      <p:cBhvr>
                                        <p:cTn id="87" dur="500"/>
                                        <p:tgtEl>
                                          <p:spTgt spid="31"/>
                                        </p:tgtEl>
                                      </p:cBhvr>
                                    </p:animEffect>
                                    <p:set>
                                      <p:cBhvr>
                                        <p:cTn id="88"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9" restart="whenNotActive" fill="hold" evtFilter="cancelBubble" nodeType="interactiveSeq">
                <p:stCondLst>
                  <p:cond evt="onClick" delay="0">
                    <p:tgtEl>
                      <p:spTgt spid="19"/>
                    </p:tgtEl>
                  </p:cond>
                </p:stCondLst>
                <p:endSync evt="end" delay="0">
                  <p:rtn val="all"/>
                </p:endSync>
                <p:childTnLst>
                  <p:par>
                    <p:cTn id="90" fill="hold">
                      <p:stCondLst>
                        <p:cond delay="0"/>
                      </p:stCondLst>
                      <p:childTnLst>
                        <p:par>
                          <p:cTn id="91" fill="hold">
                            <p:stCondLst>
                              <p:cond delay="0"/>
                            </p:stCondLst>
                            <p:childTnLst>
                              <p:par>
                                <p:cTn id="92" presetID="32" presetClass="emph" presetSubtype="0" fill="hold" grpId="0" nodeType="clickEffect">
                                  <p:stCondLst>
                                    <p:cond delay="0"/>
                                  </p:stCondLst>
                                  <p:childTnLst>
                                    <p:animRot by="120000">
                                      <p:cBhvr>
                                        <p:cTn id="93" dur="100" fill="hold">
                                          <p:stCondLst>
                                            <p:cond delay="0"/>
                                          </p:stCondLst>
                                        </p:cTn>
                                        <p:tgtEl>
                                          <p:spTgt spid="19"/>
                                        </p:tgtEl>
                                        <p:attrNameLst>
                                          <p:attrName>r</p:attrName>
                                        </p:attrNameLst>
                                      </p:cBhvr>
                                    </p:animRot>
                                    <p:animRot by="-240000">
                                      <p:cBhvr>
                                        <p:cTn id="94" dur="200" fill="hold">
                                          <p:stCondLst>
                                            <p:cond delay="200"/>
                                          </p:stCondLst>
                                        </p:cTn>
                                        <p:tgtEl>
                                          <p:spTgt spid="19"/>
                                        </p:tgtEl>
                                        <p:attrNameLst>
                                          <p:attrName>r</p:attrName>
                                        </p:attrNameLst>
                                      </p:cBhvr>
                                    </p:animRot>
                                    <p:animRot by="240000">
                                      <p:cBhvr>
                                        <p:cTn id="95" dur="200" fill="hold">
                                          <p:stCondLst>
                                            <p:cond delay="400"/>
                                          </p:stCondLst>
                                        </p:cTn>
                                        <p:tgtEl>
                                          <p:spTgt spid="19"/>
                                        </p:tgtEl>
                                        <p:attrNameLst>
                                          <p:attrName>r</p:attrName>
                                        </p:attrNameLst>
                                      </p:cBhvr>
                                    </p:animRot>
                                    <p:animRot by="-240000">
                                      <p:cBhvr>
                                        <p:cTn id="96" dur="200" fill="hold">
                                          <p:stCondLst>
                                            <p:cond delay="600"/>
                                          </p:stCondLst>
                                        </p:cTn>
                                        <p:tgtEl>
                                          <p:spTgt spid="19"/>
                                        </p:tgtEl>
                                        <p:attrNameLst>
                                          <p:attrName>r</p:attrName>
                                        </p:attrNameLst>
                                      </p:cBhvr>
                                    </p:animRot>
                                    <p:animRot by="120000">
                                      <p:cBhvr>
                                        <p:cTn id="97" dur="200" fill="hold">
                                          <p:stCondLst>
                                            <p:cond delay="800"/>
                                          </p:stCondLst>
                                        </p:cTn>
                                        <p:tgtEl>
                                          <p:spTgt spid="19"/>
                                        </p:tgtEl>
                                        <p:attrNameLst>
                                          <p:attrName>r</p:attrName>
                                        </p:attrNameLst>
                                      </p:cBhvr>
                                    </p:animRot>
                                  </p:childTnLst>
                                </p:cTn>
                              </p:par>
                              <p:par>
                                <p:cTn id="98" presetID="10" presetClass="entr" presetSubtype="0" fill="hold" grpId="2" nodeType="with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fade">
                                      <p:cBhvr>
                                        <p:cTn id="100" dur="500"/>
                                        <p:tgtEl>
                                          <p:spTgt spid="31"/>
                                        </p:tgtEl>
                                      </p:cBhvr>
                                    </p:animEffect>
                                  </p:childTnLst>
                                </p:cTn>
                              </p:par>
                            </p:childTnLst>
                          </p:cTn>
                        </p:par>
                        <p:par>
                          <p:cTn id="101" fill="hold">
                            <p:stCondLst>
                              <p:cond delay="1000"/>
                            </p:stCondLst>
                            <p:childTnLst>
                              <p:par>
                                <p:cTn id="102" presetID="10" presetClass="exit" presetSubtype="0" fill="hold" grpId="3" nodeType="afterEffect">
                                  <p:stCondLst>
                                    <p:cond delay="0"/>
                                  </p:stCondLst>
                                  <p:childTnLst>
                                    <p:animEffect transition="out" filter="fade">
                                      <p:cBhvr>
                                        <p:cTn id="103" dur="500"/>
                                        <p:tgtEl>
                                          <p:spTgt spid="31"/>
                                        </p:tgtEl>
                                      </p:cBhvr>
                                    </p:animEffect>
                                    <p:set>
                                      <p:cBhvr>
                                        <p:cTn id="104"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05" restart="whenNotActive" fill="hold" evtFilter="cancelBubble" nodeType="interactiveSeq">
                <p:stCondLst>
                  <p:cond evt="onClick" delay="0">
                    <p:tgtEl>
                      <p:spTgt spid="18"/>
                    </p:tgtEl>
                  </p:cond>
                </p:stCondLst>
                <p:endSync evt="end" delay="0">
                  <p:rtn val="all"/>
                </p:endSync>
                <p:childTnLst>
                  <p:par>
                    <p:cTn id="106" fill="hold">
                      <p:stCondLst>
                        <p:cond delay="0"/>
                      </p:stCondLst>
                      <p:childTnLst>
                        <p:par>
                          <p:cTn id="107" fill="hold">
                            <p:stCondLst>
                              <p:cond delay="0"/>
                            </p:stCondLst>
                            <p:childTnLst>
                              <p:par>
                                <p:cTn id="108" presetID="32" presetClass="emph" presetSubtype="0" fill="hold" grpId="0" nodeType="clickEffect">
                                  <p:stCondLst>
                                    <p:cond delay="0"/>
                                  </p:stCondLst>
                                  <p:childTnLst>
                                    <p:animRot by="120000">
                                      <p:cBhvr>
                                        <p:cTn id="109" dur="100" fill="hold">
                                          <p:stCondLst>
                                            <p:cond delay="0"/>
                                          </p:stCondLst>
                                        </p:cTn>
                                        <p:tgtEl>
                                          <p:spTgt spid="18"/>
                                        </p:tgtEl>
                                        <p:attrNameLst>
                                          <p:attrName>r</p:attrName>
                                        </p:attrNameLst>
                                      </p:cBhvr>
                                    </p:animRot>
                                    <p:animRot by="-240000">
                                      <p:cBhvr>
                                        <p:cTn id="110" dur="200" fill="hold">
                                          <p:stCondLst>
                                            <p:cond delay="200"/>
                                          </p:stCondLst>
                                        </p:cTn>
                                        <p:tgtEl>
                                          <p:spTgt spid="18"/>
                                        </p:tgtEl>
                                        <p:attrNameLst>
                                          <p:attrName>r</p:attrName>
                                        </p:attrNameLst>
                                      </p:cBhvr>
                                    </p:animRot>
                                    <p:animRot by="240000">
                                      <p:cBhvr>
                                        <p:cTn id="111" dur="200" fill="hold">
                                          <p:stCondLst>
                                            <p:cond delay="400"/>
                                          </p:stCondLst>
                                        </p:cTn>
                                        <p:tgtEl>
                                          <p:spTgt spid="18"/>
                                        </p:tgtEl>
                                        <p:attrNameLst>
                                          <p:attrName>r</p:attrName>
                                        </p:attrNameLst>
                                      </p:cBhvr>
                                    </p:animRot>
                                    <p:animRot by="-240000">
                                      <p:cBhvr>
                                        <p:cTn id="112" dur="200" fill="hold">
                                          <p:stCondLst>
                                            <p:cond delay="600"/>
                                          </p:stCondLst>
                                        </p:cTn>
                                        <p:tgtEl>
                                          <p:spTgt spid="18"/>
                                        </p:tgtEl>
                                        <p:attrNameLst>
                                          <p:attrName>r</p:attrName>
                                        </p:attrNameLst>
                                      </p:cBhvr>
                                    </p:animRot>
                                    <p:animRot by="120000">
                                      <p:cBhvr>
                                        <p:cTn id="113" dur="200" fill="hold">
                                          <p:stCondLst>
                                            <p:cond delay="800"/>
                                          </p:stCondLst>
                                        </p:cTn>
                                        <p:tgtEl>
                                          <p:spTgt spid="18"/>
                                        </p:tgtEl>
                                        <p:attrNameLst>
                                          <p:attrName>r</p:attrName>
                                        </p:attrNameLst>
                                      </p:cBhvr>
                                    </p:animRot>
                                  </p:childTnLst>
                                </p:cTn>
                              </p:par>
                              <p:par>
                                <p:cTn id="114" presetID="10" presetClass="entr" presetSubtype="0" fill="hold" grpId="0" nodeType="withEffect">
                                  <p:stCondLst>
                                    <p:cond delay="0"/>
                                  </p:stCondLst>
                                  <p:childTnLst>
                                    <p:set>
                                      <p:cBhvr>
                                        <p:cTn id="115" dur="1" fill="hold">
                                          <p:stCondLst>
                                            <p:cond delay="0"/>
                                          </p:stCondLst>
                                        </p:cTn>
                                        <p:tgtEl>
                                          <p:spTgt spid="31"/>
                                        </p:tgtEl>
                                        <p:attrNameLst>
                                          <p:attrName>style.visibility</p:attrName>
                                        </p:attrNameLst>
                                      </p:cBhvr>
                                      <p:to>
                                        <p:strVal val="visible"/>
                                      </p:to>
                                    </p:set>
                                    <p:animEffect transition="in" filter="fade">
                                      <p:cBhvr>
                                        <p:cTn id="116" dur="500"/>
                                        <p:tgtEl>
                                          <p:spTgt spid="31"/>
                                        </p:tgtEl>
                                      </p:cBhvr>
                                    </p:animEffect>
                                  </p:childTnLst>
                                </p:cTn>
                              </p:par>
                            </p:childTnLst>
                          </p:cTn>
                        </p:par>
                        <p:par>
                          <p:cTn id="117" fill="hold">
                            <p:stCondLst>
                              <p:cond delay="1000"/>
                            </p:stCondLst>
                            <p:childTnLst>
                              <p:par>
                                <p:cTn id="118" presetID="10" presetClass="exit" presetSubtype="0" fill="hold" grpId="1" nodeType="afterEffect">
                                  <p:stCondLst>
                                    <p:cond delay="0"/>
                                  </p:stCondLst>
                                  <p:childTnLst>
                                    <p:animEffect transition="out" filter="fade">
                                      <p:cBhvr>
                                        <p:cTn id="119" dur="500"/>
                                        <p:tgtEl>
                                          <p:spTgt spid="31"/>
                                        </p:tgtEl>
                                      </p:cBhvr>
                                    </p:animEffect>
                                    <p:set>
                                      <p:cBhvr>
                                        <p:cTn id="120"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3" grpId="0" animBg="1"/>
      <p:bldP spid="23" grpId="1" animBg="1"/>
      <p:bldP spid="21" grpId="0" animBg="1"/>
      <p:bldP spid="21" grpId="1" animBg="1"/>
      <p:bldP spid="18" grpId="0" animBg="1"/>
      <p:bldP spid="18" grpId="1" animBg="1"/>
      <p:bldP spid="19" grpId="0" animBg="1"/>
      <p:bldP spid="19" grpId="1" animBg="1"/>
      <p:bldP spid="9" grpId="0" animBg="1"/>
      <p:bldP spid="10" grpId="0" animBg="1"/>
      <p:bldP spid="31" grpId="0"/>
      <p:bldP spid="31" grpId="1"/>
      <p:bldP spid="31" grpId="2"/>
      <p:bldP spid="31" grpId="3"/>
      <p:bldP spid="31" grpId="4"/>
      <p:bldP spid="31" grpId="5"/>
      <p:bldP spid="32" grpId="0"/>
      <p:bldP spid="32" grpId="1"/>
      <p:bldP spid="2" grpId="0"/>
      <p:bldP spid="20" grpId="0" animBg="1"/>
      <p:bldP spid="16" grpId="0" animBg="1"/>
      <p:bldP spid="25" grpId="0" animBg="1"/>
      <p:bldP spid="29"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a:extLst>
              <a:ext uri="{FF2B5EF4-FFF2-40B4-BE49-F238E27FC236}">
                <a16:creationId xmlns:a16="http://schemas.microsoft.com/office/drawing/2014/main" id="{A8439EC1-A61B-4AA7-AA47-78106ADF0FFB}"/>
              </a:ext>
            </a:extLst>
          </p:cNvPr>
          <p:cNvSpPr>
            <a:spLocks noChangeArrowheads="1"/>
          </p:cNvSpPr>
          <p:nvPr/>
        </p:nvSpPr>
        <p:spPr bwMode="auto">
          <a:xfrm>
            <a:off x="792162" y="1670569"/>
            <a:ext cx="7756318"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50" charset="0"/>
                <a:ea typeface="Sassoon Infant Rg" panose="02000503030000020003" charset="0"/>
                <a:cs typeface="Twinkl"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50" charset="0"/>
                <a:ea typeface="Sassoon Infant Rg" panose="02000503030000020003" charset="0"/>
                <a:cs typeface="Twinkl"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50" charset="0"/>
                <a:ea typeface="Sassoon Infant Rg" panose="02000503030000020003" charset="0"/>
                <a:cs typeface="Twinkl" pitchFamily="50" charset="0"/>
              </a:defRPr>
            </a:lvl9pPr>
          </a:lstStyle>
          <a:p>
            <a:pPr>
              <a:buNone/>
            </a:pPr>
            <a:r>
              <a:rPr lang="en-GB" sz="1600" kern="1100" spc="-30" dirty="0"/>
              <a:t>Fractions, decimals and percentages are all different ways of expressing a proportion. </a:t>
            </a:r>
          </a:p>
        </p:txBody>
      </p:sp>
      <p:sp>
        <p:nvSpPr>
          <p:cNvPr id="8" name="Pentagon 12">
            <a:extLst>
              <a:ext uri="{FF2B5EF4-FFF2-40B4-BE49-F238E27FC236}">
                <a16:creationId xmlns:a16="http://schemas.microsoft.com/office/drawing/2014/main" id="{81476A7B-076C-49A9-BF9B-8C4E92AFD1A7}"/>
              </a:ext>
            </a:extLst>
          </p:cNvPr>
          <p:cNvSpPr/>
          <p:nvPr/>
        </p:nvSpPr>
        <p:spPr>
          <a:xfrm flipH="1">
            <a:off x="3204594" y="765175"/>
            <a:ext cx="5492876"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Recall and use equivalences between simple fractions, decimals and percentages</a:t>
            </a:r>
          </a:p>
        </p:txBody>
      </p:sp>
      <p:sp>
        <p:nvSpPr>
          <p:cNvPr id="9"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Revise</a:t>
            </a:r>
          </a:p>
        </p:txBody>
      </p:sp>
      <p:sp>
        <p:nvSpPr>
          <p:cNvPr id="2" name="Rectangle 1"/>
          <p:cNvSpPr/>
          <p:nvPr/>
        </p:nvSpPr>
        <p:spPr>
          <a:xfrm>
            <a:off x="792162" y="1999382"/>
            <a:ext cx="7596185" cy="584775"/>
          </a:xfrm>
          <a:prstGeom prst="rect">
            <a:avLst/>
          </a:prstGeom>
        </p:spPr>
        <p:txBody>
          <a:bodyPr wrap="square">
            <a:spAutoFit/>
          </a:bodyPr>
          <a:lstStyle/>
          <a:p>
            <a:r>
              <a:rPr lang="en-GB" sz="1600" dirty="0">
                <a:latin typeface="Twinkl" pitchFamily="50" charset="0"/>
              </a:rPr>
              <a:t>A percentage is a proportion out of one hundred. </a:t>
            </a:r>
          </a:p>
          <a:p>
            <a:r>
              <a:rPr lang="en-GB" sz="1600" dirty="0">
                <a:latin typeface="Twinkl" pitchFamily="50" charset="0"/>
              </a:rPr>
              <a:t>The sign % stands for 'per cent' which means 'out of 100’. </a:t>
            </a:r>
          </a:p>
        </p:txBody>
      </p:sp>
      <p:sp>
        <p:nvSpPr>
          <p:cNvPr id="4" name="Rectangle 3"/>
          <p:cNvSpPr/>
          <p:nvPr/>
        </p:nvSpPr>
        <p:spPr>
          <a:xfrm>
            <a:off x="792162" y="2602495"/>
            <a:ext cx="7596188" cy="584775"/>
          </a:xfrm>
          <a:prstGeom prst="rect">
            <a:avLst/>
          </a:prstGeom>
        </p:spPr>
        <p:txBody>
          <a:bodyPr wrap="square">
            <a:spAutoFit/>
          </a:bodyPr>
          <a:lstStyle/>
          <a:p>
            <a:r>
              <a:rPr lang="en-GB" sz="1600" dirty="0">
                <a:latin typeface="Twinkl" pitchFamily="50" charset="0"/>
              </a:rPr>
              <a:t>Here are some fraction, percentage and decimal equivalents that we can learn as facts:</a:t>
            </a:r>
          </a:p>
        </p:txBody>
      </p:sp>
      <mc:AlternateContent xmlns:mc="http://schemas.openxmlformats.org/markup-compatibility/2006" xmlns:a14="http://schemas.microsoft.com/office/drawing/2010/main">
        <mc:Choice Requires="a14">
          <p:graphicFrame>
            <p:nvGraphicFramePr>
              <p:cNvPr id="33" name="Table 32">
                <a:extLst>
                  <a:ext uri="{FF2B5EF4-FFF2-40B4-BE49-F238E27FC236}">
                    <a16:creationId xmlns:a16="http://schemas.microsoft.com/office/drawing/2014/main" id="{C69CF92D-D0AB-43C2-9571-267F183921D5}"/>
                  </a:ext>
                </a:extLst>
              </p:cNvPr>
              <p:cNvGraphicFramePr>
                <a:graphicFrameLocks noGrp="1"/>
              </p:cNvGraphicFramePr>
              <p:nvPr>
                <p:extLst>
                  <p:ext uri="{D42A27DB-BD31-4B8C-83A1-F6EECF244321}">
                    <p14:modId xmlns:p14="http://schemas.microsoft.com/office/powerpoint/2010/main" val="2028677826"/>
                  </p:ext>
                </p:extLst>
              </p:nvPr>
            </p:nvGraphicFramePr>
            <p:xfrm>
              <a:off x="2476033" y="3085051"/>
              <a:ext cx="4200089" cy="3039619"/>
            </p:xfrm>
            <a:graphic>
              <a:graphicData uri="http://schemas.openxmlformats.org/drawingml/2006/table">
                <a:tbl>
                  <a:tblPr firstRow="1" bandRow="1">
                    <a:tableStyleId>{5C22544A-7EE6-4342-B048-85BDC9FD1C3A}</a:tableStyleId>
                  </a:tblPr>
                  <a:tblGrid>
                    <a:gridCol w="1380999">
                      <a:extLst>
                        <a:ext uri="{9D8B030D-6E8A-4147-A177-3AD203B41FA5}">
                          <a16:colId xmlns:a16="http://schemas.microsoft.com/office/drawing/2014/main" val="4137366708"/>
                        </a:ext>
                      </a:extLst>
                    </a:gridCol>
                    <a:gridCol w="1409545">
                      <a:extLst>
                        <a:ext uri="{9D8B030D-6E8A-4147-A177-3AD203B41FA5}">
                          <a16:colId xmlns:a16="http://schemas.microsoft.com/office/drawing/2014/main" val="1342089315"/>
                        </a:ext>
                      </a:extLst>
                    </a:gridCol>
                    <a:gridCol w="1409545">
                      <a:extLst>
                        <a:ext uri="{9D8B030D-6E8A-4147-A177-3AD203B41FA5}">
                          <a16:colId xmlns:a16="http://schemas.microsoft.com/office/drawing/2014/main" val="3885942352"/>
                        </a:ext>
                      </a:extLst>
                    </a:gridCol>
                  </a:tblGrid>
                  <a:tr h="215960">
                    <a:tc>
                      <a:txBody>
                        <a:bodyPr/>
                        <a:lstStyle/>
                        <a:p>
                          <a:pPr algn="ctr"/>
                          <a:r>
                            <a:rPr lang="en-GB" sz="1200" dirty="0">
                              <a:solidFill>
                                <a:schemeClr val="tx1"/>
                              </a:solidFill>
                              <a:latin typeface="Twinkl" pitchFamily="50" charset="0"/>
                            </a:rPr>
                            <a:t>Fraction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33D"/>
                        </a:solidFill>
                      </a:tcPr>
                    </a:tc>
                    <a:tc>
                      <a:txBody>
                        <a:bodyPr/>
                        <a:lstStyle/>
                        <a:p>
                          <a:pPr algn="ctr"/>
                          <a:r>
                            <a:rPr lang="en-GB" sz="1200" dirty="0">
                              <a:solidFill>
                                <a:schemeClr val="tx1"/>
                              </a:solidFill>
                              <a:latin typeface="Twinkl" pitchFamily="50" charset="0"/>
                            </a:rPr>
                            <a:t>Percentage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33D"/>
                        </a:solidFill>
                      </a:tcPr>
                    </a:tc>
                    <a:tc>
                      <a:txBody>
                        <a:bodyPr/>
                        <a:lstStyle/>
                        <a:p>
                          <a:pPr algn="ctr"/>
                          <a:r>
                            <a:rPr lang="en-GB" sz="1200">
                              <a:solidFill>
                                <a:schemeClr val="tx1"/>
                              </a:solidFill>
                              <a:latin typeface="Twinkl" pitchFamily="50" charset="0"/>
                            </a:rPr>
                            <a:t>Decimal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33D"/>
                        </a:solidFill>
                      </a:tcPr>
                    </a:tc>
                    <a:extLst>
                      <a:ext uri="{0D108BD9-81ED-4DB2-BD59-A6C34878D82A}">
                        <a16:rowId xmlns:a16="http://schemas.microsoft.com/office/drawing/2014/main" val="3712212646"/>
                      </a:ext>
                    </a:extLst>
                  </a:tr>
                  <a:tr h="429421">
                    <a:tc>
                      <a:txBody>
                        <a:bodyPr/>
                        <a:lstStyle/>
                        <a:p>
                          <a:pPr/>
                          <a14:m>
                            <m:oMathPara xmlns:m="http://schemas.openxmlformats.org/officeDocument/2006/math">
                              <m:oMathParaPr>
                                <m:jc m:val="centerGroup"/>
                              </m:oMathParaPr>
                              <m:oMath xmlns:m="http://schemas.openxmlformats.org/officeDocument/2006/math">
                                <m:f>
                                  <m:fPr>
                                    <m:ctrlPr>
                                      <a:rPr lang="en-GB" sz="1600" i="1" smtClean="0">
                                        <a:latin typeface="Cambria Math" panose="02040503050406030204" pitchFamily="18" charset="0"/>
                                      </a:rPr>
                                    </m:ctrlPr>
                                  </m:fPr>
                                  <m:num>
                                    <m:r>
                                      <m:rPr>
                                        <m:nor/>
                                      </m:rPr>
                                      <a:rPr lang="en-GB" sz="1600" b="0" i="0" smtClean="0">
                                        <a:latin typeface="Twinkl" pitchFamily="50" charset="0"/>
                                      </a:rPr>
                                      <m:t>1</m:t>
                                    </m:r>
                                  </m:num>
                                  <m:den>
                                    <m:r>
                                      <m:rPr>
                                        <m:nor/>
                                      </m:rPr>
                                      <a:rPr lang="en-GB" sz="1600" b="0" i="0" smtClean="0">
                                        <a:latin typeface="Twinkl" pitchFamily="50" charset="0"/>
                                      </a:rPr>
                                      <m:t>2</m:t>
                                    </m:r>
                                  </m:den>
                                </m:f>
                              </m:oMath>
                            </m:oMathPara>
                          </a14:m>
                          <a:endParaRPr lang="en-GB" sz="1600" dirty="0">
                            <a:latin typeface="Twinkl"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C5AF"/>
                        </a:solidFill>
                      </a:tcPr>
                    </a:tc>
                    <a:tc>
                      <a:txBody>
                        <a:bodyPr/>
                        <a:lstStyle/>
                        <a:p>
                          <a:pPr algn="ctr"/>
                          <a:r>
                            <a:rPr lang="en-GB">
                              <a:latin typeface="Twinkl" pitchFamily="50"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C5AF"/>
                        </a:solidFill>
                      </a:tcPr>
                    </a:tc>
                    <a:tc>
                      <a:txBody>
                        <a:bodyPr/>
                        <a:lstStyle/>
                        <a:p>
                          <a:pPr algn="ctr"/>
                          <a:r>
                            <a:rPr lang="en-GB">
                              <a:latin typeface="Twinkl" pitchFamily="50" charset="0"/>
                            </a:rPr>
                            <a:t>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C5AF"/>
                        </a:solidFill>
                      </a:tcPr>
                    </a:tc>
                    <a:extLst>
                      <a:ext uri="{0D108BD9-81ED-4DB2-BD59-A6C34878D82A}">
                        <a16:rowId xmlns:a16="http://schemas.microsoft.com/office/drawing/2014/main" val="1331690011"/>
                      </a:ext>
                    </a:extLst>
                  </a:tr>
                  <a:tr h="429771">
                    <a:tc>
                      <a:txBody>
                        <a:bodyPr/>
                        <a:lstStyle/>
                        <a:p>
                          <a:pPr/>
                          <a14:m>
                            <m:oMathPara xmlns:m="http://schemas.openxmlformats.org/officeDocument/2006/math">
                              <m:oMathParaPr>
                                <m:jc m:val="centerGroup"/>
                              </m:oMathParaPr>
                              <m:oMath xmlns:m="http://schemas.openxmlformats.org/officeDocument/2006/math">
                                <m:f>
                                  <m:fPr>
                                    <m:ctrlPr>
                                      <a:rPr lang="en-GB" sz="1600" i="1" smtClean="0">
                                        <a:latin typeface="Cambria Math" panose="02040503050406030204" pitchFamily="18" charset="0"/>
                                      </a:rPr>
                                    </m:ctrlPr>
                                  </m:fPr>
                                  <m:num>
                                    <m:r>
                                      <m:rPr>
                                        <m:nor/>
                                      </m:rPr>
                                      <a:rPr lang="en-GB" sz="1600" b="0" i="0" smtClean="0">
                                        <a:latin typeface="Twinkl" pitchFamily="50" charset="0"/>
                                      </a:rPr>
                                      <m:t>1</m:t>
                                    </m:r>
                                  </m:num>
                                  <m:den>
                                    <m:r>
                                      <m:rPr>
                                        <m:nor/>
                                      </m:rPr>
                                      <a:rPr lang="en-GB" sz="1600" b="0" i="0" smtClean="0">
                                        <a:latin typeface="Twinkl" pitchFamily="50" charset="0"/>
                                      </a:rPr>
                                      <m:t>4</m:t>
                                    </m:r>
                                  </m:den>
                                </m:f>
                              </m:oMath>
                            </m:oMathPara>
                          </a14:m>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C5AF"/>
                        </a:solidFill>
                      </a:tcPr>
                    </a:tc>
                    <a:tc>
                      <a:txBody>
                        <a:bodyPr/>
                        <a:lstStyle/>
                        <a:p>
                          <a:pPr algn="ctr"/>
                          <a:r>
                            <a:rPr lang="en-GB" dirty="0">
                              <a:latin typeface="Twinkl" pitchFamily="50"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C5AF"/>
                        </a:solidFill>
                      </a:tcPr>
                    </a:tc>
                    <a:tc>
                      <a:txBody>
                        <a:bodyPr/>
                        <a:lstStyle/>
                        <a:p>
                          <a:pPr algn="ctr"/>
                          <a:r>
                            <a:rPr lang="en-GB" dirty="0">
                              <a:latin typeface="Twinkl" pitchFamily="50" charset="0"/>
                            </a:rPr>
                            <a:t>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C5AF"/>
                        </a:solidFill>
                      </a:tcPr>
                    </a:tc>
                    <a:extLst>
                      <a:ext uri="{0D108BD9-81ED-4DB2-BD59-A6C34878D82A}">
                        <a16:rowId xmlns:a16="http://schemas.microsoft.com/office/drawing/2014/main" val="1698395501"/>
                      </a:ext>
                    </a:extLst>
                  </a:tr>
                  <a:tr h="455916">
                    <a:tc>
                      <a:txBody>
                        <a:bodyPr/>
                        <a:lstStyle/>
                        <a:p>
                          <a:pPr algn="ctr"/>
                          <a:r>
                            <a:rPr lang="en-GB" sz="1600" u="sng" dirty="0"/>
                            <a:t>3</a:t>
                          </a:r>
                        </a:p>
                        <a:p>
                          <a:pPr algn="ctr"/>
                          <a:r>
                            <a:rPr lang="en-GB" sz="16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C5AF"/>
                        </a:solidFill>
                      </a:tcPr>
                    </a:tc>
                    <a:tc>
                      <a:txBody>
                        <a:bodyPr/>
                        <a:lstStyle/>
                        <a:p>
                          <a:pPr algn="ctr"/>
                          <a:r>
                            <a:rPr lang="en-GB" dirty="0">
                              <a:latin typeface="Twinkl" pitchFamily="50"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C5AF"/>
                        </a:solidFill>
                      </a:tcPr>
                    </a:tc>
                    <a:tc>
                      <a:txBody>
                        <a:bodyPr/>
                        <a:lstStyle/>
                        <a:p>
                          <a:pPr algn="ctr"/>
                          <a:r>
                            <a:rPr lang="en-GB" dirty="0">
                              <a:latin typeface="Twinkl" pitchFamily="50" charset="0"/>
                            </a:rPr>
                            <a:t>0.75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C5AF"/>
                        </a:solidFill>
                      </a:tcPr>
                    </a:tc>
                    <a:extLst>
                      <a:ext uri="{0D108BD9-81ED-4DB2-BD59-A6C34878D82A}">
                        <a16:rowId xmlns:a16="http://schemas.microsoft.com/office/drawing/2014/main" val="45450864"/>
                      </a:ext>
                    </a:extLst>
                  </a:tr>
                  <a:tr h="430871">
                    <a:tc>
                      <a:txBody>
                        <a:bodyPr/>
                        <a:lstStyle/>
                        <a:p>
                          <a:pPr/>
                          <a14:m>
                            <m:oMathPara xmlns:m="http://schemas.openxmlformats.org/officeDocument/2006/math">
                              <m:oMathParaPr>
                                <m:jc m:val="centerGroup"/>
                              </m:oMathParaPr>
                              <m:oMath xmlns:m="http://schemas.openxmlformats.org/officeDocument/2006/math">
                                <m:f>
                                  <m:fPr>
                                    <m:ctrlPr>
                                      <a:rPr lang="en-GB" sz="1600" i="1" smtClean="0">
                                        <a:latin typeface="Cambria Math" panose="02040503050406030204" pitchFamily="18" charset="0"/>
                                      </a:rPr>
                                    </m:ctrlPr>
                                  </m:fPr>
                                  <m:num>
                                    <m:r>
                                      <m:rPr>
                                        <m:nor/>
                                      </m:rPr>
                                      <a:rPr lang="en-GB" sz="1600" b="0" i="0" smtClean="0">
                                        <a:latin typeface="Twinkl" pitchFamily="50" charset="0"/>
                                      </a:rPr>
                                      <m:t>1</m:t>
                                    </m:r>
                                  </m:num>
                                  <m:den>
                                    <m:r>
                                      <m:rPr>
                                        <m:nor/>
                                      </m:rPr>
                                      <a:rPr lang="en-GB" sz="1600" b="0" i="0" smtClean="0">
                                        <a:latin typeface="Twinkl" pitchFamily="50" charset="0"/>
                                      </a:rPr>
                                      <m:t>5</m:t>
                                    </m:r>
                                  </m:den>
                                </m:f>
                              </m:oMath>
                            </m:oMathPara>
                          </a14:m>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C5AF"/>
                        </a:solidFill>
                      </a:tcPr>
                    </a:tc>
                    <a:tc>
                      <a:txBody>
                        <a:bodyPr/>
                        <a:lstStyle/>
                        <a:p>
                          <a:pPr algn="ctr"/>
                          <a:r>
                            <a:rPr lang="en-GB">
                              <a:latin typeface="Twinkl" pitchFamily="50"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C5AF"/>
                        </a:solidFill>
                      </a:tcPr>
                    </a:tc>
                    <a:tc>
                      <a:txBody>
                        <a:bodyPr/>
                        <a:lstStyle/>
                        <a:p>
                          <a:pPr algn="ctr"/>
                          <a:r>
                            <a:rPr lang="en-GB">
                              <a:latin typeface="Twinkl" pitchFamily="50" charset="0"/>
                            </a:rPr>
                            <a:t>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C5AF"/>
                        </a:solidFill>
                      </a:tcPr>
                    </a:tc>
                    <a:extLst>
                      <a:ext uri="{0D108BD9-81ED-4DB2-BD59-A6C34878D82A}">
                        <a16:rowId xmlns:a16="http://schemas.microsoft.com/office/drawing/2014/main" val="1138255762"/>
                      </a:ext>
                    </a:extLst>
                  </a:tr>
                  <a:tr h="431021">
                    <a:tc>
                      <a:txBody>
                        <a:bodyPr/>
                        <a:lstStyle/>
                        <a:p>
                          <a:pPr/>
                          <a14:m>
                            <m:oMathPara xmlns:m="http://schemas.openxmlformats.org/officeDocument/2006/math">
                              <m:oMathParaPr>
                                <m:jc m:val="centerGroup"/>
                              </m:oMathParaPr>
                              <m:oMath xmlns:m="http://schemas.openxmlformats.org/officeDocument/2006/math">
                                <m:f>
                                  <m:fPr>
                                    <m:ctrlPr>
                                      <a:rPr lang="en-GB" sz="1600" i="1" smtClean="0">
                                        <a:latin typeface="Cambria Math" panose="02040503050406030204" pitchFamily="18" charset="0"/>
                                      </a:rPr>
                                    </m:ctrlPr>
                                  </m:fPr>
                                  <m:num>
                                    <m:r>
                                      <m:rPr>
                                        <m:nor/>
                                      </m:rPr>
                                      <a:rPr lang="en-GB" sz="1600" b="0" i="0" smtClean="0">
                                        <a:latin typeface="Twinkl" pitchFamily="50" charset="0"/>
                                      </a:rPr>
                                      <m:t>1</m:t>
                                    </m:r>
                                  </m:num>
                                  <m:den>
                                    <m:r>
                                      <m:rPr>
                                        <m:nor/>
                                      </m:rPr>
                                      <a:rPr lang="en-GB" sz="1600" b="0" i="0" smtClean="0">
                                        <a:latin typeface="Twinkl" pitchFamily="50" charset="0"/>
                                      </a:rPr>
                                      <m:t>10</m:t>
                                    </m:r>
                                  </m:den>
                                </m:f>
                              </m:oMath>
                            </m:oMathPara>
                          </a14:m>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C5AF"/>
                        </a:solidFill>
                      </a:tcPr>
                    </a:tc>
                    <a:tc>
                      <a:txBody>
                        <a:bodyPr/>
                        <a:lstStyle/>
                        <a:p>
                          <a:pPr algn="ctr"/>
                          <a:r>
                            <a:rPr lang="en-GB">
                              <a:latin typeface="Twinkl" pitchFamily="50"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C5AF"/>
                        </a:solidFill>
                      </a:tcPr>
                    </a:tc>
                    <a:tc>
                      <a:txBody>
                        <a:bodyPr/>
                        <a:lstStyle/>
                        <a:p>
                          <a:pPr algn="ctr"/>
                          <a:r>
                            <a:rPr lang="en-GB" dirty="0">
                              <a:latin typeface="Twinkl" pitchFamily="50" charset="0"/>
                            </a:rPr>
                            <a:t>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C5AF"/>
                        </a:solidFill>
                      </a:tcPr>
                    </a:tc>
                    <a:extLst>
                      <a:ext uri="{0D108BD9-81ED-4DB2-BD59-A6C34878D82A}">
                        <a16:rowId xmlns:a16="http://schemas.microsoft.com/office/drawing/2014/main" val="4043731027"/>
                      </a:ext>
                    </a:extLst>
                  </a:tr>
                </a:tbl>
              </a:graphicData>
            </a:graphic>
          </p:graphicFrame>
        </mc:Choice>
        <mc:Fallback xmlns="">
          <p:graphicFrame>
            <p:nvGraphicFramePr>
              <p:cNvPr id="33" name="Table 32">
                <a:extLst>
                  <a:ext uri="{FF2B5EF4-FFF2-40B4-BE49-F238E27FC236}">
                    <a16:creationId xmlns:a16="http://schemas.microsoft.com/office/drawing/2014/main" xmlns="" xmlns:a14="http://schemas.microsoft.com/office/drawing/2010/main" id="{C69CF92D-D0AB-43C2-9571-267F183921D5}"/>
                  </a:ext>
                </a:extLst>
              </p:cNvPr>
              <p:cNvGraphicFramePr>
                <a:graphicFrameLocks noGrp="1"/>
              </p:cNvGraphicFramePr>
              <p:nvPr>
                <p:extLst>
                  <p:ext uri="{D42A27DB-BD31-4B8C-83A1-F6EECF244321}">
                    <p14:modId xmlns:p14="http://schemas.microsoft.com/office/powerpoint/2010/main" val="2028677826"/>
                  </p:ext>
                </p:extLst>
              </p:nvPr>
            </p:nvGraphicFramePr>
            <p:xfrm>
              <a:off x="2476033" y="3085051"/>
              <a:ext cx="4200089" cy="3039619"/>
            </p:xfrm>
            <a:graphic>
              <a:graphicData uri="http://schemas.openxmlformats.org/drawingml/2006/table">
                <a:tbl>
                  <a:tblPr firstRow="1" bandRow="1">
                    <a:tableStyleId>{5C22544A-7EE6-4342-B048-85BDC9FD1C3A}</a:tableStyleId>
                  </a:tblPr>
                  <a:tblGrid>
                    <a:gridCol w="1380999">
                      <a:extLst>
                        <a:ext uri="{9D8B030D-6E8A-4147-A177-3AD203B41FA5}">
                          <a16:colId xmlns:a16="http://schemas.microsoft.com/office/drawing/2014/main" xmlns="" xmlns:a14="http://schemas.microsoft.com/office/drawing/2010/main" val="4137366708"/>
                        </a:ext>
                      </a:extLst>
                    </a:gridCol>
                    <a:gridCol w="1409545">
                      <a:extLst>
                        <a:ext uri="{9D8B030D-6E8A-4147-A177-3AD203B41FA5}">
                          <a16:colId xmlns:a16="http://schemas.microsoft.com/office/drawing/2014/main" xmlns="" xmlns:a14="http://schemas.microsoft.com/office/drawing/2010/main" val="1342089315"/>
                        </a:ext>
                      </a:extLst>
                    </a:gridCol>
                    <a:gridCol w="1409545">
                      <a:extLst>
                        <a:ext uri="{9D8B030D-6E8A-4147-A177-3AD203B41FA5}">
                          <a16:colId xmlns:a16="http://schemas.microsoft.com/office/drawing/2014/main" xmlns="" xmlns:a14="http://schemas.microsoft.com/office/drawing/2010/main" val="3885942352"/>
                        </a:ext>
                      </a:extLst>
                    </a:gridCol>
                  </a:tblGrid>
                  <a:tr h="274320">
                    <a:tc>
                      <a:txBody>
                        <a:bodyPr/>
                        <a:lstStyle/>
                        <a:p>
                          <a:pPr algn="ctr"/>
                          <a:r>
                            <a:rPr lang="en-GB" sz="1200" dirty="0">
                              <a:solidFill>
                                <a:schemeClr val="tx1"/>
                              </a:solidFill>
                              <a:latin typeface="Twinkl" pitchFamily="50" charset="0"/>
                            </a:rPr>
                            <a:t>Fraction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33D"/>
                        </a:solidFill>
                      </a:tcPr>
                    </a:tc>
                    <a:tc>
                      <a:txBody>
                        <a:bodyPr/>
                        <a:lstStyle/>
                        <a:p>
                          <a:pPr algn="ctr"/>
                          <a:r>
                            <a:rPr lang="en-GB" sz="1200" dirty="0">
                              <a:solidFill>
                                <a:schemeClr val="tx1"/>
                              </a:solidFill>
                              <a:latin typeface="Twinkl" pitchFamily="50" charset="0"/>
                            </a:rPr>
                            <a:t>Percentage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33D"/>
                        </a:solidFill>
                      </a:tcPr>
                    </a:tc>
                    <a:tc>
                      <a:txBody>
                        <a:bodyPr/>
                        <a:lstStyle/>
                        <a:p>
                          <a:pPr algn="ctr"/>
                          <a:r>
                            <a:rPr lang="en-GB" sz="1200">
                              <a:solidFill>
                                <a:schemeClr val="tx1"/>
                              </a:solidFill>
                              <a:latin typeface="Twinkl" pitchFamily="50" charset="0"/>
                            </a:rPr>
                            <a:t>Decimal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33D"/>
                        </a:solidFill>
                      </a:tcPr>
                    </a:tc>
                    <a:extLst>
                      <a:ext uri="{0D108BD9-81ED-4DB2-BD59-A6C34878D82A}">
                        <a16:rowId xmlns:a16="http://schemas.microsoft.com/office/drawing/2014/main" xmlns="" xmlns:a14="http://schemas.microsoft.com/office/drawing/2010/main" val="3712212646"/>
                      </a:ext>
                    </a:extLst>
                  </a:tr>
                  <a:tr h="54546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441" t="-51111" r="-204846" b="-406667"/>
                          </a:stretch>
                        </a:blipFill>
                      </a:tcPr>
                    </a:tc>
                    <a:tc>
                      <a:txBody>
                        <a:bodyPr/>
                        <a:lstStyle/>
                        <a:p>
                          <a:pPr algn="ctr"/>
                          <a:r>
                            <a:rPr lang="en-GB">
                              <a:latin typeface="Twinkl" pitchFamily="50"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C5AF"/>
                        </a:solidFill>
                      </a:tcPr>
                    </a:tc>
                    <a:tc>
                      <a:txBody>
                        <a:bodyPr/>
                        <a:lstStyle/>
                        <a:p>
                          <a:pPr algn="ctr"/>
                          <a:r>
                            <a:rPr lang="en-GB">
                              <a:latin typeface="Twinkl" pitchFamily="50" charset="0"/>
                            </a:rPr>
                            <a:t>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C5AF"/>
                        </a:solidFill>
                      </a:tcPr>
                    </a:tc>
                    <a:extLst>
                      <a:ext uri="{0D108BD9-81ED-4DB2-BD59-A6C34878D82A}">
                        <a16:rowId xmlns:a16="http://schemas.microsoft.com/office/drawing/2014/main" xmlns="" xmlns:a14="http://schemas.microsoft.com/office/drawing/2010/main" val="1331690011"/>
                      </a:ext>
                    </a:extLst>
                  </a:tr>
                  <a:tr h="54591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441" t="-152809" r="-204846" b="-311236"/>
                          </a:stretch>
                        </a:blipFill>
                      </a:tcPr>
                    </a:tc>
                    <a:tc>
                      <a:txBody>
                        <a:bodyPr/>
                        <a:lstStyle/>
                        <a:p>
                          <a:pPr algn="ctr"/>
                          <a:r>
                            <a:rPr lang="en-GB" dirty="0">
                              <a:latin typeface="Twinkl" pitchFamily="50"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C5AF"/>
                        </a:solidFill>
                      </a:tcPr>
                    </a:tc>
                    <a:tc>
                      <a:txBody>
                        <a:bodyPr/>
                        <a:lstStyle/>
                        <a:p>
                          <a:pPr algn="ctr"/>
                          <a:r>
                            <a:rPr lang="en-GB" dirty="0">
                              <a:latin typeface="Twinkl" pitchFamily="50" charset="0"/>
                            </a:rPr>
                            <a:t>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C5AF"/>
                        </a:solidFill>
                      </a:tcPr>
                    </a:tc>
                    <a:extLst>
                      <a:ext uri="{0D108BD9-81ED-4DB2-BD59-A6C34878D82A}">
                        <a16:rowId xmlns:a16="http://schemas.microsoft.com/office/drawing/2014/main" xmlns="" xmlns:a14="http://schemas.microsoft.com/office/drawing/2010/main" val="1698395501"/>
                      </a:ext>
                    </a:extLst>
                  </a:tr>
                  <a:tr h="579120">
                    <a:tc>
                      <a:txBody>
                        <a:bodyPr/>
                        <a:lstStyle/>
                        <a:p>
                          <a:pPr algn="ctr"/>
                          <a:r>
                            <a:rPr lang="en-GB" sz="1600" u="sng" dirty="0"/>
                            <a:t>3</a:t>
                          </a:r>
                        </a:p>
                        <a:p>
                          <a:pPr algn="ctr"/>
                          <a:r>
                            <a:rPr lang="en-GB" sz="16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C5AF"/>
                        </a:solidFill>
                      </a:tcPr>
                    </a:tc>
                    <a:tc>
                      <a:txBody>
                        <a:bodyPr/>
                        <a:lstStyle/>
                        <a:p>
                          <a:pPr algn="ctr"/>
                          <a:r>
                            <a:rPr lang="en-GB" dirty="0">
                              <a:latin typeface="Twinkl" pitchFamily="50"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C5AF"/>
                        </a:solidFill>
                      </a:tcPr>
                    </a:tc>
                    <a:tc>
                      <a:txBody>
                        <a:bodyPr/>
                        <a:lstStyle/>
                        <a:p>
                          <a:pPr algn="ctr"/>
                          <a:r>
                            <a:rPr lang="en-GB" dirty="0">
                              <a:latin typeface="Twinkl" pitchFamily="50" charset="0"/>
                            </a:rPr>
                            <a:t>0.75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C5AF"/>
                        </a:solidFill>
                      </a:tcPr>
                    </a:tc>
                    <a:extLst>
                      <a:ext uri="{0D108BD9-81ED-4DB2-BD59-A6C34878D82A}">
                        <a16:rowId xmlns:a16="http://schemas.microsoft.com/office/drawing/2014/main" xmlns="" xmlns:a14="http://schemas.microsoft.com/office/drawing/2010/main" val="45450864"/>
                      </a:ext>
                    </a:extLst>
                  </a:tr>
                  <a:tr h="54730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441" t="-355556" r="-204846" b="-102222"/>
                          </a:stretch>
                        </a:blipFill>
                      </a:tcPr>
                    </a:tc>
                    <a:tc>
                      <a:txBody>
                        <a:bodyPr/>
                        <a:lstStyle/>
                        <a:p>
                          <a:pPr algn="ctr"/>
                          <a:r>
                            <a:rPr lang="en-GB">
                              <a:latin typeface="Twinkl" pitchFamily="50"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C5AF"/>
                        </a:solidFill>
                      </a:tcPr>
                    </a:tc>
                    <a:tc>
                      <a:txBody>
                        <a:bodyPr/>
                        <a:lstStyle/>
                        <a:p>
                          <a:pPr algn="ctr"/>
                          <a:r>
                            <a:rPr lang="en-GB">
                              <a:latin typeface="Twinkl" pitchFamily="50" charset="0"/>
                            </a:rPr>
                            <a:t>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C5AF"/>
                        </a:solidFill>
                      </a:tcPr>
                    </a:tc>
                    <a:extLst>
                      <a:ext uri="{0D108BD9-81ED-4DB2-BD59-A6C34878D82A}">
                        <a16:rowId xmlns:a16="http://schemas.microsoft.com/office/drawing/2014/main" xmlns="" xmlns:a14="http://schemas.microsoft.com/office/drawing/2010/main" val="1138255762"/>
                      </a:ext>
                    </a:extLst>
                  </a:tr>
                  <a:tr h="54749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441" t="-455556" r="-204846" b="-2222"/>
                          </a:stretch>
                        </a:blipFill>
                      </a:tcPr>
                    </a:tc>
                    <a:tc>
                      <a:txBody>
                        <a:bodyPr/>
                        <a:lstStyle/>
                        <a:p>
                          <a:pPr algn="ctr"/>
                          <a:r>
                            <a:rPr lang="en-GB">
                              <a:latin typeface="Twinkl" pitchFamily="50"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C5AF"/>
                        </a:solidFill>
                      </a:tcPr>
                    </a:tc>
                    <a:tc>
                      <a:txBody>
                        <a:bodyPr/>
                        <a:lstStyle/>
                        <a:p>
                          <a:pPr algn="ctr"/>
                          <a:r>
                            <a:rPr lang="en-GB" dirty="0">
                              <a:latin typeface="Twinkl" pitchFamily="50" charset="0"/>
                            </a:rPr>
                            <a:t>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C5AF"/>
                        </a:solidFill>
                      </a:tcPr>
                    </a:tc>
                    <a:extLst>
                      <a:ext uri="{0D108BD9-81ED-4DB2-BD59-A6C34878D82A}">
                        <a16:rowId xmlns:a16="http://schemas.microsoft.com/office/drawing/2014/main" xmlns="" xmlns:a14="http://schemas.microsoft.com/office/drawing/2010/main" val="4043731027"/>
                      </a:ext>
                    </a:extLst>
                  </a:tr>
                </a:tbl>
              </a:graphicData>
            </a:graphic>
          </p:graphicFrame>
        </mc:Fallback>
      </mc:AlternateContent>
    </p:spTree>
    <p:extLst>
      <p:ext uri="{BB962C8B-B14F-4D97-AF65-F5344CB8AC3E}">
        <p14:creationId xmlns:p14="http://schemas.microsoft.com/office/powerpoint/2010/main" val="323755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animBg="1"/>
      <p:bldP spid="9" grpId="0" animBg="1"/>
      <p:bldP spid="2" grpId="0"/>
      <p:bldP spid="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12">
            <a:extLst>
              <a:ext uri="{FF2B5EF4-FFF2-40B4-BE49-F238E27FC236}">
                <a16:creationId xmlns:a16="http://schemas.microsoft.com/office/drawing/2014/main" id="{81476A7B-076C-49A9-BF9B-8C4E92AFD1A7}"/>
              </a:ext>
            </a:extLst>
          </p:cNvPr>
          <p:cNvSpPr/>
          <p:nvPr/>
        </p:nvSpPr>
        <p:spPr>
          <a:xfrm flipH="1">
            <a:off x="3204594" y="765175"/>
            <a:ext cx="5492876"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Recall and use equivalences between simple fractions, decimals and percentages</a:t>
            </a:r>
          </a:p>
        </p:txBody>
      </p:sp>
      <p:sp>
        <p:nvSpPr>
          <p:cNvPr id="9"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Revise</a:t>
            </a:r>
          </a:p>
        </p:txBody>
      </p:sp>
      <p:cxnSp>
        <p:nvCxnSpPr>
          <p:cNvPr id="11" name="Straight Arrow Connector 10">
            <a:extLst>
              <a:ext uri="{FF2B5EF4-FFF2-40B4-BE49-F238E27FC236}">
                <a16:creationId xmlns:a16="http://schemas.microsoft.com/office/drawing/2014/main" id="{44D777C2-AAAB-4D5B-B62E-4D5EE1170EF8}"/>
              </a:ext>
            </a:extLst>
          </p:cNvPr>
          <p:cNvCxnSpPr>
            <a:cxnSpLocks/>
          </p:cNvCxnSpPr>
          <p:nvPr/>
        </p:nvCxnSpPr>
        <p:spPr>
          <a:xfrm flipH="1">
            <a:off x="2818649" y="5118490"/>
            <a:ext cx="3279547" cy="36223"/>
          </a:xfrm>
          <a:prstGeom prst="straightConnector1">
            <a:avLst/>
          </a:prstGeom>
          <a:ln w="76200">
            <a:solidFill>
              <a:srgbClr val="F6B598"/>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497F84F-436F-41BC-9B7B-9DFA528A91A2}"/>
              </a:ext>
            </a:extLst>
          </p:cNvPr>
          <p:cNvSpPr txBox="1"/>
          <p:nvPr/>
        </p:nvSpPr>
        <p:spPr>
          <a:xfrm>
            <a:off x="2971727" y="5262301"/>
            <a:ext cx="3133916" cy="1015663"/>
          </a:xfrm>
          <a:prstGeom prst="rect">
            <a:avLst/>
          </a:prstGeom>
          <a:noFill/>
        </p:spPr>
        <p:txBody>
          <a:bodyPr wrap="square" rtlCol="0">
            <a:spAutoFit/>
          </a:bodyPr>
          <a:lstStyle/>
          <a:p>
            <a:r>
              <a:rPr lang="en-GB" b="1" dirty="0">
                <a:latin typeface="Twinkl" pitchFamily="50" charset="0"/>
              </a:rPr>
              <a:t>Decimal to </a:t>
            </a:r>
            <a:r>
              <a:rPr lang="en-GB" b="1" dirty="0">
                <a:latin typeface="Twinkl" pitchFamily="50" charset="0"/>
                <a:cs typeface="Arial" panose="020B0604020202020204" pitchFamily="34" charset="0"/>
              </a:rPr>
              <a:t>Percentage </a:t>
            </a:r>
          </a:p>
          <a:p>
            <a:r>
              <a:rPr lang="en-GB" sz="1400" dirty="0">
                <a:latin typeface="Twinkl" pitchFamily="50" charset="0"/>
                <a:cs typeface="Arial" panose="020B0604020202020204" pitchFamily="34" charset="0"/>
              </a:rPr>
              <a:t>Multiply the decimal by 100 and add the % sign. </a:t>
            </a:r>
          </a:p>
          <a:p>
            <a:r>
              <a:rPr lang="en-GB" sz="1400" dirty="0">
                <a:latin typeface="Twinkl" pitchFamily="50" charset="0"/>
                <a:cs typeface="Arial" panose="020B0604020202020204" pitchFamily="34" charset="0"/>
              </a:rPr>
              <a:t>0.6 x 100 = 60%</a:t>
            </a:r>
          </a:p>
        </p:txBody>
      </p:sp>
      <p:cxnSp>
        <p:nvCxnSpPr>
          <p:cNvPr id="13" name="Straight Arrow Connector 12">
            <a:extLst>
              <a:ext uri="{FF2B5EF4-FFF2-40B4-BE49-F238E27FC236}">
                <a16:creationId xmlns:a16="http://schemas.microsoft.com/office/drawing/2014/main" id="{FEB744D3-38EA-4589-B32F-F3D60655D7F2}"/>
              </a:ext>
            </a:extLst>
          </p:cNvPr>
          <p:cNvCxnSpPr>
            <a:cxnSpLocks/>
          </p:cNvCxnSpPr>
          <p:nvPr/>
        </p:nvCxnSpPr>
        <p:spPr>
          <a:xfrm flipV="1">
            <a:off x="2912235" y="3425547"/>
            <a:ext cx="1234330" cy="1570355"/>
          </a:xfrm>
          <a:prstGeom prst="straightConnector1">
            <a:avLst/>
          </a:prstGeom>
          <a:ln w="76200">
            <a:solidFill>
              <a:srgbClr val="F6B598"/>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9C72946-7CFC-4E16-B4A6-BF99D1598E2F}"/>
              </a:ext>
            </a:extLst>
          </p:cNvPr>
          <p:cNvCxnSpPr>
            <a:cxnSpLocks/>
          </p:cNvCxnSpPr>
          <p:nvPr/>
        </p:nvCxnSpPr>
        <p:spPr>
          <a:xfrm>
            <a:off x="5275592" y="3356151"/>
            <a:ext cx="1081969" cy="1363424"/>
          </a:xfrm>
          <a:prstGeom prst="straightConnector1">
            <a:avLst/>
          </a:prstGeom>
          <a:ln w="76200">
            <a:solidFill>
              <a:srgbClr val="F6B598"/>
            </a:solidFill>
            <a:tailEnd type="triangl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398BE8BF-E427-4B7F-B9E9-0D2BEA70F505}"/>
              </a:ext>
            </a:extLst>
          </p:cNvPr>
          <p:cNvGrpSpPr/>
          <p:nvPr/>
        </p:nvGrpSpPr>
        <p:grpSpPr>
          <a:xfrm>
            <a:off x="4116384" y="2305593"/>
            <a:ext cx="1159208" cy="1076069"/>
            <a:chOff x="3615655" y="2768367"/>
            <a:chExt cx="1174459" cy="1258349"/>
          </a:xfrm>
          <a:solidFill>
            <a:schemeClr val="accent2"/>
          </a:solidFill>
        </p:grpSpPr>
        <p:sp>
          <p:nvSpPr>
            <p:cNvPr id="16" name="Rectangle: Rounded Corners 7">
              <a:extLst>
                <a:ext uri="{FF2B5EF4-FFF2-40B4-BE49-F238E27FC236}">
                  <a16:creationId xmlns:a16="http://schemas.microsoft.com/office/drawing/2014/main" id="{43BED241-F6EA-468A-BE60-0E816EE7BCFF}"/>
                </a:ext>
              </a:extLst>
            </p:cNvPr>
            <p:cNvSpPr/>
            <p:nvPr/>
          </p:nvSpPr>
          <p:spPr>
            <a:xfrm>
              <a:off x="3615655" y="2768367"/>
              <a:ext cx="1174459" cy="1258349"/>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1100" dirty="0">
                  <a:latin typeface="Twinkl" pitchFamily="50" charset="0"/>
                </a:rPr>
                <a:t>Fraction</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FBBB50A-61DD-4548-80E1-A3CA6AD97CD3}"/>
                    </a:ext>
                  </a:extLst>
                </p:cNvPr>
                <p:cNvSpPr txBox="1"/>
                <p:nvPr/>
              </p:nvSpPr>
              <p:spPr>
                <a:xfrm>
                  <a:off x="3862907" y="2866394"/>
                  <a:ext cx="788565" cy="875889"/>
                </a:xfrm>
                <a:prstGeom prst="rect">
                  <a:avLst/>
                </a:prstGeom>
                <a:grpFill/>
              </p:spPr>
              <p:txBody>
                <a:bodyPr wrap="square" rtlCol="0" anchor="ctr">
                  <a:noAutofit/>
                </a:bodyPr>
                <a:lstStyle/>
                <a:p>
                  <a:pPr algn="ctr"/>
                  <a14:m>
                    <m:oMathPara xmlns:m="http://schemas.openxmlformats.org/officeDocument/2006/math">
                      <m:oMathParaPr>
                        <m:jc m:val="centerGroup"/>
                      </m:oMathParaPr>
                      <m:oMath xmlns:m="http://schemas.openxmlformats.org/officeDocument/2006/math">
                        <m:f>
                          <m:fPr>
                            <m:ctrlPr>
                              <a:rPr lang="en-GB" sz="2400" i="1" smtClean="0">
                                <a:solidFill>
                                  <a:schemeClr val="bg1"/>
                                </a:solidFill>
                                <a:latin typeface="Cambria Math" panose="02040503050406030204" pitchFamily="18" charset="0"/>
                              </a:rPr>
                            </m:ctrlPr>
                          </m:fPr>
                          <m:num>
                            <m:r>
                              <m:rPr>
                                <m:nor/>
                              </m:rPr>
                              <a:rPr lang="en-GB" sz="2400" b="0" i="0" smtClean="0">
                                <a:solidFill>
                                  <a:schemeClr val="bg1"/>
                                </a:solidFill>
                                <a:latin typeface="Twinkl" pitchFamily="50" charset="0"/>
                              </a:rPr>
                              <m:t>3</m:t>
                            </m:r>
                          </m:num>
                          <m:den>
                            <m:r>
                              <m:rPr>
                                <m:nor/>
                              </m:rPr>
                              <a:rPr lang="en-GB" sz="2400" b="0" i="0" smtClean="0">
                                <a:solidFill>
                                  <a:schemeClr val="bg1"/>
                                </a:solidFill>
                                <a:latin typeface="Twinkl" pitchFamily="50" charset="0"/>
                              </a:rPr>
                              <m:t>5</m:t>
                            </m:r>
                          </m:den>
                        </m:f>
                      </m:oMath>
                    </m:oMathPara>
                  </a14:m>
                  <a:endParaRPr lang="en-GB" sz="2000" dirty="0">
                    <a:latin typeface="Twinkl" pitchFamily="50" charset="0"/>
                  </a:endParaRPr>
                </a:p>
              </p:txBody>
            </p:sp>
          </mc:Choice>
          <mc:Fallback xmlns="">
            <p:sp>
              <p:nvSpPr>
                <p:cNvPr id="17" name="TextBox 16">
                  <a:extLst>
                    <a:ext uri="{FF2B5EF4-FFF2-40B4-BE49-F238E27FC236}">
                      <a16:creationId xmlns="" xmlns:a16="http://schemas.microsoft.com/office/drawing/2014/main" xmlns:a14="http://schemas.microsoft.com/office/drawing/2010/main" id="{1FBBB50A-61DD-4548-80E1-A3CA6AD97CD3}"/>
                    </a:ext>
                  </a:extLst>
                </p:cNvPr>
                <p:cNvSpPr txBox="1">
                  <a:spLocks noRot="1" noChangeAspect="1" noMove="1" noResize="1" noEditPoints="1" noAdjustHandles="1" noChangeArrowheads="1" noChangeShapeType="1" noTextEdit="1"/>
                </p:cNvSpPr>
                <p:nvPr/>
              </p:nvSpPr>
              <p:spPr>
                <a:xfrm>
                  <a:off x="3862907" y="2866394"/>
                  <a:ext cx="788565" cy="875889"/>
                </a:xfrm>
                <a:prstGeom prst="rect">
                  <a:avLst/>
                </a:prstGeom>
                <a:blipFill rotWithShape="0">
                  <a:blip r:embed="rId2"/>
                  <a:stretch>
                    <a:fillRect/>
                  </a:stretch>
                </a:blipFill>
              </p:spPr>
              <p:txBody>
                <a:bodyPr/>
                <a:lstStyle/>
                <a:p>
                  <a:r>
                    <a:rPr lang="en-GB">
                      <a:noFill/>
                    </a:rPr>
                    <a:t> </a:t>
                  </a:r>
                </a:p>
              </p:txBody>
            </p:sp>
          </mc:Fallback>
        </mc:AlternateContent>
      </p:grpSp>
      <p:grpSp>
        <p:nvGrpSpPr>
          <p:cNvPr id="18" name="Group 17">
            <a:extLst>
              <a:ext uri="{FF2B5EF4-FFF2-40B4-BE49-F238E27FC236}">
                <a16:creationId xmlns:a16="http://schemas.microsoft.com/office/drawing/2014/main" id="{67C0751C-441C-40A6-8B81-F855EA58A1D0}"/>
              </a:ext>
            </a:extLst>
          </p:cNvPr>
          <p:cNvGrpSpPr/>
          <p:nvPr/>
        </p:nvGrpSpPr>
        <p:grpSpPr>
          <a:xfrm>
            <a:off x="6236925" y="4723980"/>
            <a:ext cx="1209303" cy="1283112"/>
            <a:chOff x="3615655" y="3047061"/>
            <a:chExt cx="926982" cy="979655"/>
          </a:xfrm>
          <a:solidFill>
            <a:schemeClr val="accent2"/>
          </a:solidFill>
        </p:grpSpPr>
        <p:sp>
          <p:nvSpPr>
            <p:cNvPr id="19" name="Rectangle: Rounded Corners 11">
              <a:extLst>
                <a:ext uri="{FF2B5EF4-FFF2-40B4-BE49-F238E27FC236}">
                  <a16:creationId xmlns:a16="http://schemas.microsoft.com/office/drawing/2014/main" id="{11F5E052-6142-4019-8FA1-DD5281F8FE49}"/>
                </a:ext>
              </a:extLst>
            </p:cNvPr>
            <p:cNvSpPr/>
            <p:nvPr/>
          </p:nvSpPr>
          <p:spPr>
            <a:xfrm>
              <a:off x="3615655" y="3047061"/>
              <a:ext cx="926982" cy="979655"/>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1050">
                  <a:latin typeface="Twinkl" pitchFamily="50" charset="0"/>
                </a:rPr>
                <a:t>Decimal</a:t>
              </a:r>
            </a:p>
          </p:txBody>
        </p:sp>
        <p:sp>
          <p:nvSpPr>
            <p:cNvPr id="20" name="TextBox 19">
              <a:extLst>
                <a:ext uri="{FF2B5EF4-FFF2-40B4-BE49-F238E27FC236}">
                  <a16:creationId xmlns:a16="http://schemas.microsoft.com/office/drawing/2014/main" id="{AE8CBECF-B0F4-405E-9162-140153F0381F}"/>
                </a:ext>
              </a:extLst>
            </p:cNvPr>
            <p:cNvSpPr txBox="1"/>
            <p:nvPr/>
          </p:nvSpPr>
          <p:spPr>
            <a:xfrm>
              <a:off x="3684863" y="3105154"/>
              <a:ext cx="788565" cy="584775"/>
            </a:xfrm>
            <a:prstGeom prst="rect">
              <a:avLst/>
            </a:prstGeom>
            <a:grpFill/>
          </p:spPr>
          <p:txBody>
            <a:bodyPr wrap="square" rtlCol="0" anchor="ctr">
              <a:spAutoFit/>
            </a:bodyPr>
            <a:lstStyle/>
            <a:p>
              <a:pPr algn="ctr"/>
              <a:r>
                <a:rPr lang="en-GB" sz="3200" dirty="0">
                  <a:solidFill>
                    <a:schemeClr val="bg1"/>
                  </a:solidFill>
                  <a:latin typeface="Twinkl" pitchFamily="50" charset="0"/>
                </a:rPr>
                <a:t>0.6</a:t>
              </a:r>
            </a:p>
          </p:txBody>
        </p:sp>
      </p:grpSp>
      <p:grpSp>
        <p:nvGrpSpPr>
          <p:cNvPr id="21" name="Group 20">
            <a:extLst>
              <a:ext uri="{FF2B5EF4-FFF2-40B4-BE49-F238E27FC236}">
                <a16:creationId xmlns:a16="http://schemas.microsoft.com/office/drawing/2014/main" id="{2720D4BD-C100-45C6-BC1C-A70A7A4B6570}"/>
              </a:ext>
            </a:extLst>
          </p:cNvPr>
          <p:cNvGrpSpPr/>
          <p:nvPr/>
        </p:nvGrpSpPr>
        <p:grpSpPr>
          <a:xfrm>
            <a:off x="1567366" y="4559586"/>
            <a:ext cx="1206140" cy="1091593"/>
            <a:chOff x="3615655" y="2768367"/>
            <a:chExt cx="1174459" cy="1258349"/>
          </a:xfrm>
          <a:solidFill>
            <a:schemeClr val="accent2"/>
          </a:solidFill>
        </p:grpSpPr>
        <p:sp>
          <p:nvSpPr>
            <p:cNvPr id="22" name="Rectangle: Rounded Corners 14">
              <a:extLst>
                <a:ext uri="{FF2B5EF4-FFF2-40B4-BE49-F238E27FC236}">
                  <a16:creationId xmlns:a16="http://schemas.microsoft.com/office/drawing/2014/main" id="{B478CB4B-AB7A-4516-A228-24A3DB60CFC4}"/>
                </a:ext>
              </a:extLst>
            </p:cNvPr>
            <p:cNvSpPr/>
            <p:nvPr/>
          </p:nvSpPr>
          <p:spPr>
            <a:xfrm>
              <a:off x="3615655" y="2768367"/>
              <a:ext cx="1174459" cy="1258349"/>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1100">
                  <a:latin typeface="Twinkl" pitchFamily="50" charset="0"/>
                </a:rPr>
                <a:t>Percentage</a:t>
              </a:r>
            </a:p>
          </p:txBody>
        </p:sp>
        <p:sp>
          <p:nvSpPr>
            <p:cNvPr id="23" name="TextBox 22">
              <a:extLst>
                <a:ext uri="{FF2B5EF4-FFF2-40B4-BE49-F238E27FC236}">
                  <a16:creationId xmlns:a16="http://schemas.microsoft.com/office/drawing/2014/main" id="{B8D8738D-3CA9-47FF-B9AF-7AFC308A99EC}"/>
                </a:ext>
              </a:extLst>
            </p:cNvPr>
            <p:cNvSpPr txBox="1"/>
            <p:nvPr/>
          </p:nvSpPr>
          <p:spPr>
            <a:xfrm>
              <a:off x="3659577" y="2909197"/>
              <a:ext cx="1077986" cy="788240"/>
            </a:xfrm>
            <a:prstGeom prst="rect">
              <a:avLst/>
            </a:prstGeom>
            <a:grpFill/>
          </p:spPr>
          <p:txBody>
            <a:bodyPr wrap="square" rtlCol="0" anchor="ctr">
              <a:noAutofit/>
            </a:bodyPr>
            <a:lstStyle/>
            <a:p>
              <a:pPr algn="ctr"/>
              <a:r>
                <a:rPr lang="en-GB" sz="2800" dirty="0">
                  <a:solidFill>
                    <a:schemeClr val="bg1"/>
                  </a:solidFill>
                  <a:latin typeface="Twinkl" pitchFamily="50" charset="0"/>
                </a:rPr>
                <a:t>60%</a:t>
              </a:r>
            </a:p>
          </p:txBody>
        </p:sp>
      </p:grpSp>
      <p:sp>
        <p:nvSpPr>
          <p:cNvPr id="24" name="TextBox 23">
            <a:extLst>
              <a:ext uri="{FF2B5EF4-FFF2-40B4-BE49-F238E27FC236}">
                <a16:creationId xmlns:a16="http://schemas.microsoft.com/office/drawing/2014/main" id="{743AD988-E00C-4BB6-9D56-4BA64C01FA2D}"/>
              </a:ext>
            </a:extLst>
          </p:cNvPr>
          <p:cNvSpPr txBox="1"/>
          <p:nvPr/>
        </p:nvSpPr>
        <p:spPr>
          <a:xfrm>
            <a:off x="5912452" y="2627609"/>
            <a:ext cx="1858248" cy="1508105"/>
          </a:xfrm>
          <a:prstGeom prst="rect">
            <a:avLst/>
          </a:prstGeom>
          <a:noFill/>
        </p:spPr>
        <p:txBody>
          <a:bodyPr wrap="square" rtlCol="0">
            <a:spAutoFit/>
          </a:bodyPr>
          <a:lstStyle/>
          <a:p>
            <a:r>
              <a:rPr lang="en-GB" b="1" dirty="0">
                <a:latin typeface="Twinkl" pitchFamily="50" charset="0"/>
              </a:rPr>
              <a:t>Fraction </a:t>
            </a:r>
            <a:r>
              <a:rPr lang="en-GB" b="1" dirty="0">
                <a:latin typeface="Twinkl" pitchFamily="50" charset="0"/>
                <a:cs typeface="Arial" panose="020B0604020202020204" pitchFamily="34" charset="0"/>
              </a:rPr>
              <a:t>to Decimal</a:t>
            </a:r>
          </a:p>
          <a:p>
            <a:r>
              <a:rPr lang="en-GB" sz="1400" dirty="0">
                <a:latin typeface="Twinkl" pitchFamily="50" charset="0"/>
                <a:cs typeface="Arial" panose="020B0604020202020204" pitchFamily="34" charset="0"/>
              </a:rPr>
              <a:t>Divide the numerator by the denominator.</a:t>
            </a:r>
          </a:p>
          <a:p>
            <a:r>
              <a:rPr lang="en-GB" sz="1400" u="sng" dirty="0">
                <a:latin typeface="Twinkl" pitchFamily="50" charset="0"/>
                <a:cs typeface="Arial" panose="020B0604020202020204" pitchFamily="34" charset="0"/>
              </a:rPr>
              <a:t>3 </a:t>
            </a:r>
            <a:r>
              <a:rPr lang="en-GB" sz="1400" dirty="0">
                <a:latin typeface="Twinkl" pitchFamily="50" charset="0"/>
                <a:cs typeface="Arial" panose="020B0604020202020204" pitchFamily="34" charset="0"/>
              </a:rPr>
              <a:t> = 3 ÷ 5 = 0.6</a:t>
            </a:r>
            <a:endParaRPr lang="en-GB" sz="1400" u="sng" dirty="0">
              <a:latin typeface="Twinkl" pitchFamily="50" charset="0"/>
              <a:cs typeface="Arial" panose="020B0604020202020204" pitchFamily="34" charset="0"/>
            </a:endParaRPr>
          </a:p>
          <a:p>
            <a:r>
              <a:rPr lang="en-GB" sz="1400" dirty="0">
                <a:latin typeface="Twinkl" pitchFamily="50" charset="0"/>
                <a:cs typeface="Arial" panose="020B0604020202020204" pitchFamily="34" charset="0"/>
              </a:rPr>
              <a:t>5</a:t>
            </a:r>
            <a:endParaRPr lang="en-GB" sz="1400" dirty="0">
              <a:latin typeface="Twinkl" pitchFamily="50" charset="0"/>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792534D9-C31C-4258-871A-C57AEEDB068F}"/>
                  </a:ext>
                </a:extLst>
              </p:cNvPr>
              <p:cNvSpPr txBox="1"/>
              <p:nvPr/>
            </p:nvSpPr>
            <p:spPr>
              <a:xfrm>
                <a:off x="1719263" y="2422718"/>
                <a:ext cx="2376481" cy="1976760"/>
              </a:xfrm>
              <a:prstGeom prst="rect">
                <a:avLst/>
              </a:prstGeom>
              <a:noFill/>
            </p:spPr>
            <p:txBody>
              <a:bodyPr wrap="square" rtlCol="0">
                <a:spAutoFit/>
              </a:bodyPr>
              <a:lstStyle/>
              <a:p>
                <a:r>
                  <a:rPr lang="en-GB" b="1" dirty="0">
                    <a:latin typeface="Twinkl" pitchFamily="50" charset="0"/>
                  </a:rPr>
                  <a:t>Percentage to </a:t>
                </a:r>
                <a:r>
                  <a:rPr lang="en-GB" b="1" dirty="0">
                    <a:latin typeface="Twinkl" pitchFamily="50" charset="0"/>
                    <a:cs typeface="Arial" panose="020B0604020202020204" pitchFamily="34" charset="0"/>
                  </a:rPr>
                  <a:t>Fraction </a:t>
                </a:r>
              </a:p>
              <a:p>
                <a:r>
                  <a:rPr lang="en-GB" sz="1400" dirty="0">
                    <a:latin typeface="Twinkl" pitchFamily="50" charset="0"/>
                    <a:cs typeface="Arial" panose="020B0604020202020204" pitchFamily="34" charset="0"/>
                  </a:rPr>
                  <a:t>Write the percentage as a fraction with a denominator of 100 and then simplify.</a:t>
                </a:r>
              </a:p>
              <a:p>
                <a:endParaRPr lang="en-GB" sz="600" dirty="0">
                  <a:latin typeface="Twinkl" pitchFamily="50" charset="0"/>
                  <a:cs typeface="Arial" panose="020B0604020202020204" pitchFamily="34" charset="0"/>
                </a:endParaRPr>
              </a:p>
              <a:p>
                <a14:m>
                  <m:oMath xmlns:m="http://schemas.openxmlformats.org/officeDocument/2006/math">
                    <m:f>
                      <m:fPr>
                        <m:ctrlPr>
                          <a:rPr lang="en-GB" sz="1400" i="1" smtClean="0">
                            <a:latin typeface="Cambria Math" panose="02040503050406030204" pitchFamily="18" charset="0"/>
                            <a:cs typeface="Arial" panose="020B0604020202020204" pitchFamily="34" charset="0"/>
                          </a:rPr>
                        </m:ctrlPr>
                      </m:fPr>
                      <m:num>
                        <m:r>
                          <m:rPr>
                            <m:nor/>
                          </m:rPr>
                          <a:rPr lang="en-GB" sz="1400" b="0" i="0" smtClean="0">
                            <a:latin typeface="Twinkl" pitchFamily="50" charset="0"/>
                            <a:cs typeface="Arial" panose="020B0604020202020204" pitchFamily="34" charset="0"/>
                          </a:rPr>
                          <m:t>60</m:t>
                        </m:r>
                      </m:num>
                      <m:den>
                        <m:r>
                          <m:rPr>
                            <m:nor/>
                          </m:rPr>
                          <a:rPr lang="en-GB" sz="1400" b="0" i="0" smtClean="0">
                            <a:latin typeface="Twinkl" pitchFamily="50" charset="0"/>
                            <a:cs typeface="Arial" panose="020B0604020202020204" pitchFamily="34" charset="0"/>
                          </a:rPr>
                          <m:t>100</m:t>
                        </m:r>
                      </m:den>
                    </m:f>
                  </m:oMath>
                </a14:m>
                <a:r>
                  <a:rPr lang="en-GB" sz="1400" dirty="0">
                    <a:latin typeface="Twinkl" pitchFamily="50" charset="0"/>
                    <a:cs typeface="Arial" panose="020B0604020202020204" pitchFamily="34" charset="0"/>
                  </a:rPr>
                  <a:t> = </a:t>
                </a:r>
                <a14:m>
                  <m:oMath xmlns:m="http://schemas.openxmlformats.org/officeDocument/2006/math">
                    <m:f>
                      <m:fPr>
                        <m:ctrlPr>
                          <a:rPr lang="en-GB" sz="1400" i="1">
                            <a:latin typeface="Cambria Math" panose="02040503050406030204" pitchFamily="18" charset="0"/>
                            <a:cs typeface="Arial" panose="020B0604020202020204" pitchFamily="34" charset="0"/>
                          </a:rPr>
                        </m:ctrlPr>
                      </m:fPr>
                      <m:num>
                        <m:r>
                          <m:rPr>
                            <m:nor/>
                          </m:rPr>
                          <a:rPr lang="en-GB" sz="1400" i="0">
                            <a:latin typeface="Twinkl" pitchFamily="50" charset="0"/>
                            <a:cs typeface="Arial" panose="020B0604020202020204" pitchFamily="34" charset="0"/>
                          </a:rPr>
                          <m:t>6</m:t>
                        </m:r>
                      </m:num>
                      <m:den>
                        <m:r>
                          <m:rPr>
                            <m:nor/>
                          </m:rPr>
                          <a:rPr lang="en-GB" sz="1400" i="0">
                            <a:latin typeface="Twinkl" pitchFamily="50" charset="0"/>
                            <a:cs typeface="Arial" panose="020B0604020202020204" pitchFamily="34" charset="0"/>
                          </a:rPr>
                          <m:t>10</m:t>
                        </m:r>
                      </m:den>
                    </m:f>
                  </m:oMath>
                </a14:m>
                <a:r>
                  <a:rPr lang="en-GB" sz="1400" dirty="0">
                    <a:latin typeface="Twinkl" pitchFamily="50" charset="0"/>
                    <a:cs typeface="Arial" panose="020B0604020202020204" pitchFamily="34" charset="0"/>
                  </a:rPr>
                  <a:t> = </a:t>
                </a:r>
                <a14:m>
                  <m:oMath xmlns:m="http://schemas.openxmlformats.org/officeDocument/2006/math">
                    <m:f>
                      <m:fPr>
                        <m:ctrlPr>
                          <a:rPr lang="en-GB" sz="1400" i="1">
                            <a:latin typeface="Cambria Math" panose="02040503050406030204" pitchFamily="18" charset="0"/>
                            <a:cs typeface="Arial" panose="020B0604020202020204" pitchFamily="34" charset="0"/>
                          </a:rPr>
                        </m:ctrlPr>
                      </m:fPr>
                      <m:num>
                        <m:r>
                          <m:rPr>
                            <m:nor/>
                          </m:rPr>
                          <a:rPr lang="en-GB" sz="1400" b="0" i="0" smtClean="0">
                            <a:latin typeface="Twinkl" pitchFamily="50" charset="0"/>
                            <a:cs typeface="Arial" panose="020B0604020202020204" pitchFamily="34" charset="0"/>
                          </a:rPr>
                          <m:t>3</m:t>
                        </m:r>
                      </m:num>
                      <m:den>
                        <m:r>
                          <m:rPr>
                            <m:nor/>
                          </m:rPr>
                          <a:rPr lang="en-GB" sz="1400" b="0" i="0" smtClean="0">
                            <a:latin typeface="Twinkl" pitchFamily="50" charset="0"/>
                            <a:cs typeface="Arial" panose="020B0604020202020204" pitchFamily="34" charset="0"/>
                          </a:rPr>
                          <m:t>5</m:t>
                        </m:r>
                      </m:den>
                    </m:f>
                  </m:oMath>
                </a14:m>
                <a:endParaRPr lang="en-GB" sz="1400" dirty="0">
                  <a:latin typeface="Twinkl" pitchFamily="50" charset="0"/>
                  <a:cs typeface="Arial" panose="020B0604020202020204" pitchFamily="34" charset="0"/>
                </a:endParaRPr>
              </a:p>
            </p:txBody>
          </p:sp>
        </mc:Choice>
        <mc:Fallback xmlns="">
          <p:sp>
            <p:nvSpPr>
              <p:cNvPr id="25" name="TextBox 24">
                <a:extLst>
                  <a:ext uri="{FF2B5EF4-FFF2-40B4-BE49-F238E27FC236}">
                    <a16:creationId xmlns="" xmlns:a16="http://schemas.microsoft.com/office/drawing/2014/main" xmlns:a14="http://schemas.microsoft.com/office/drawing/2010/main" id="{792534D9-C31C-4258-871A-C57AEEDB068F}"/>
                  </a:ext>
                </a:extLst>
              </p:cNvPr>
              <p:cNvSpPr txBox="1">
                <a:spLocks noRot="1" noChangeAspect="1" noMove="1" noResize="1" noEditPoints="1" noAdjustHandles="1" noChangeArrowheads="1" noChangeShapeType="1" noTextEdit="1"/>
              </p:cNvSpPr>
              <p:nvPr/>
            </p:nvSpPr>
            <p:spPr>
              <a:xfrm>
                <a:off x="1719263" y="2422718"/>
                <a:ext cx="2376481" cy="1976760"/>
              </a:xfrm>
              <a:prstGeom prst="rect">
                <a:avLst/>
              </a:prstGeom>
              <a:blipFill rotWithShape="0">
                <a:blip r:embed="rId3"/>
                <a:stretch>
                  <a:fillRect l="-2051" t="-1231"/>
                </a:stretch>
              </a:blipFill>
            </p:spPr>
            <p:txBody>
              <a:bodyPr/>
              <a:lstStyle/>
              <a:p>
                <a:r>
                  <a:rPr lang="en-GB">
                    <a:noFill/>
                  </a:rPr>
                  <a:t> </a:t>
                </a:r>
              </a:p>
            </p:txBody>
          </p:sp>
        </mc:Fallback>
      </mc:AlternateContent>
      <p:sp>
        <p:nvSpPr>
          <p:cNvPr id="26" name="Rectangle 25">
            <a:extLst>
              <a:ext uri="{FF2B5EF4-FFF2-40B4-BE49-F238E27FC236}">
                <a16:creationId xmlns:a16="http://schemas.microsoft.com/office/drawing/2014/main" id="{16581073-9732-41DA-93E0-A871C3616DAC}"/>
              </a:ext>
            </a:extLst>
          </p:cNvPr>
          <p:cNvSpPr/>
          <p:nvPr/>
        </p:nvSpPr>
        <p:spPr>
          <a:xfrm>
            <a:off x="779820" y="1766229"/>
            <a:ext cx="7578050" cy="411485"/>
          </a:xfrm>
          <a:prstGeom prst="rect">
            <a:avLst/>
          </a:prstGeom>
          <a:solidFill>
            <a:srgbClr val="F7C5AF"/>
          </a:solidFill>
        </p:spPr>
        <p:txBody>
          <a:bodyPr wrap="square" anchor="ctr" anchorCtr="0">
            <a:noAutofit/>
          </a:bodyPr>
          <a:lstStyle/>
          <a:p>
            <a:pPr algn="ctr"/>
            <a:r>
              <a:rPr lang="en-GB" sz="1600" dirty="0">
                <a:latin typeface="Twinkl" pitchFamily="50" charset="0"/>
              </a:rPr>
              <a:t>For </a:t>
            </a:r>
            <a:r>
              <a:rPr lang="en-GB" sz="1600">
                <a:latin typeface="Twinkl" pitchFamily="50" charset="0"/>
              </a:rPr>
              <a:t>trickier equivalents, </a:t>
            </a:r>
            <a:r>
              <a:rPr lang="en-GB" sz="1600" dirty="0">
                <a:latin typeface="Twinkl" pitchFamily="50" charset="0"/>
              </a:rPr>
              <a:t>we can use the rules in this diagram to help us:</a:t>
            </a:r>
          </a:p>
        </p:txBody>
      </p:sp>
    </p:spTree>
    <p:extLst>
      <p:ext uri="{BB962C8B-B14F-4D97-AF65-F5344CB8AC3E}">
        <p14:creationId xmlns:p14="http://schemas.microsoft.com/office/powerpoint/2010/main" val="428876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p:bldP spid="24" grpId="0"/>
      <p:bldP spid="25" grpId="0"/>
      <p:bldP spid="2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nswer 2">
            <a:extLst>
              <a:ext uri="{FF2B5EF4-FFF2-40B4-BE49-F238E27FC236}">
                <a16:creationId xmlns:a16="http://schemas.microsoft.com/office/drawing/2014/main" id="{F4AD4401-434D-4F67-B657-77D3F621D278}"/>
              </a:ext>
            </a:extLst>
          </p:cNvPr>
          <p:cNvSpPr/>
          <p:nvPr/>
        </p:nvSpPr>
        <p:spPr>
          <a:xfrm>
            <a:off x="3785192" y="4518610"/>
            <a:ext cx="1535987" cy="572767"/>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46%</a:t>
            </a:r>
          </a:p>
        </p:txBody>
      </p:sp>
      <p:sp>
        <p:nvSpPr>
          <p:cNvPr id="27" name="Yellow Circle"/>
          <p:cNvSpPr/>
          <p:nvPr/>
        </p:nvSpPr>
        <p:spPr>
          <a:xfrm>
            <a:off x="3791824" y="2491328"/>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0.467</a:t>
            </a:r>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Quiz</a:t>
            </a:r>
          </a:p>
        </p:txBody>
      </p:sp>
      <p:sp>
        <p:nvSpPr>
          <p:cNvPr id="31" name="Try Again!">
            <a:extLst>
              <a:ext uri="{FF2B5EF4-FFF2-40B4-BE49-F238E27FC236}">
                <a16:creationId xmlns:a16="http://schemas.microsoft.com/office/drawing/2014/main" id="{3784DBBA-BA0C-4D88-B64F-C69898662580}"/>
              </a:ext>
            </a:extLst>
          </p:cNvPr>
          <p:cNvSpPr txBox="1"/>
          <p:nvPr/>
        </p:nvSpPr>
        <p:spPr>
          <a:xfrm>
            <a:off x="864240" y="5589871"/>
            <a:ext cx="7394575" cy="461665"/>
          </a:xfrm>
          <a:prstGeom prst="rect">
            <a:avLst/>
          </a:prstGeom>
          <a:noFill/>
        </p:spPr>
        <p:txBody>
          <a:bodyPr wrap="square" rtlCol="0">
            <a:spAutoFit/>
          </a:bodyPr>
          <a:lstStyle/>
          <a:p>
            <a:pPr algn="ctr"/>
            <a:r>
              <a:rPr lang="en-GB" sz="2400" dirty="0"/>
              <a:t>Try again!</a:t>
            </a:r>
          </a:p>
        </p:txBody>
      </p:sp>
      <p:sp>
        <p:nvSpPr>
          <p:cNvPr id="32" name="Correct!">
            <a:extLst>
              <a:ext uri="{FF2B5EF4-FFF2-40B4-BE49-F238E27FC236}">
                <a16:creationId xmlns:a16="http://schemas.microsoft.com/office/drawing/2014/main" id="{47D62B31-A843-4711-A22B-0A520861B3A2}"/>
              </a:ext>
            </a:extLst>
          </p:cNvPr>
          <p:cNvSpPr txBox="1"/>
          <p:nvPr/>
        </p:nvSpPr>
        <p:spPr>
          <a:xfrm>
            <a:off x="865658" y="5581060"/>
            <a:ext cx="7394575" cy="461665"/>
          </a:xfrm>
          <a:prstGeom prst="rect">
            <a:avLst/>
          </a:prstGeom>
          <a:noFill/>
        </p:spPr>
        <p:txBody>
          <a:bodyPr wrap="square" rtlCol="0">
            <a:spAutoFit/>
          </a:bodyPr>
          <a:lstStyle/>
          <a:p>
            <a:pPr algn="ctr"/>
            <a:r>
              <a:rPr lang="en-GB" sz="2400" dirty="0"/>
              <a:t>Correct!</a:t>
            </a:r>
          </a:p>
        </p:txBody>
      </p:sp>
      <p:sp>
        <p:nvSpPr>
          <p:cNvPr id="2" name="Rectangle 1"/>
          <p:cNvSpPr/>
          <p:nvPr/>
        </p:nvSpPr>
        <p:spPr>
          <a:xfrm>
            <a:off x="622300" y="1779929"/>
            <a:ext cx="7899400" cy="400110"/>
          </a:xfrm>
          <a:prstGeom prst="rect">
            <a:avLst/>
          </a:prstGeom>
        </p:spPr>
        <p:txBody>
          <a:bodyPr wrap="square">
            <a:spAutoFit/>
          </a:bodyPr>
          <a:lstStyle/>
          <a:p>
            <a:pPr lvl="0" algn="ctr">
              <a:defRPr/>
            </a:pPr>
            <a:r>
              <a:rPr lang="en-GB" sz="2000" dirty="0">
                <a:solidFill>
                  <a:srgbClr val="1C1C1C"/>
                </a:solidFill>
              </a:rPr>
              <a:t>Convert this decimal into a percentage.</a:t>
            </a:r>
          </a:p>
        </p:txBody>
      </p:sp>
      <p:sp>
        <p:nvSpPr>
          <p:cNvPr id="19" name="Answer 3">
            <a:extLst>
              <a:ext uri="{FF2B5EF4-FFF2-40B4-BE49-F238E27FC236}">
                <a16:creationId xmlns:a16="http://schemas.microsoft.com/office/drawing/2014/main" id="{F4AD4401-434D-4F67-B657-77D3F621D278}"/>
              </a:ext>
            </a:extLst>
          </p:cNvPr>
          <p:cNvSpPr/>
          <p:nvPr/>
        </p:nvSpPr>
        <p:spPr>
          <a:xfrm>
            <a:off x="5884813" y="4518610"/>
            <a:ext cx="1535987" cy="572767"/>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46.7%</a:t>
            </a:r>
          </a:p>
        </p:txBody>
      </p:sp>
      <p:sp>
        <p:nvSpPr>
          <p:cNvPr id="23" name="Answer 1">
            <a:extLst>
              <a:ext uri="{FF2B5EF4-FFF2-40B4-BE49-F238E27FC236}">
                <a16:creationId xmlns:a16="http://schemas.microsoft.com/office/drawing/2014/main" id="{B99A81FD-082F-4B15-A80E-1815A4412B24}"/>
              </a:ext>
            </a:extLst>
          </p:cNvPr>
          <p:cNvSpPr/>
          <p:nvPr/>
        </p:nvSpPr>
        <p:spPr>
          <a:xfrm>
            <a:off x="1685571" y="4519944"/>
            <a:ext cx="1535987" cy="572767"/>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467%</a:t>
            </a:r>
          </a:p>
        </p:txBody>
      </p:sp>
      <p:sp>
        <p:nvSpPr>
          <p:cNvPr id="20" name="Answer Outline">
            <a:extLst>
              <a:ext uri="{FF2B5EF4-FFF2-40B4-BE49-F238E27FC236}">
                <a16:creationId xmlns:a16="http://schemas.microsoft.com/office/drawing/2014/main" id="{F4AD4401-434D-4F67-B657-77D3F621D278}"/>
              </a:ext>
            </a:extLst>
          </p:cNvPr>
          <p:cNvSpPr/>
          <p:nvPr/>
        </p:nvSpPr>
        <p:spPr>
          <a:xfrm>
            <a:off x="5884813" y="4518610"/>
            <a:ext cx="1535987" cy="582912"/>
          </a:xfrm>
          <a:prstGeom prst="roundRect">
            <a:avLst>
              <a:gd name="adj" fmla="val 0"/>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p:txBody>
      </p:sp>
      <p:sp>
        <p:nvSpPr>
          <p:cNvPr id="14" name="Pentagon 12">
            <a:extLst>
              <a:ext uri="{FF2B5EF4-FFF2-40B4-BE49-F238E27FC236}">
                <a16:creationId xmlns:a16="http://schemas.microsoft.com/office/drawing/2014/main" id="{81476A7B-076C-49A9-BF9B-8C4E92AFD1A7}"/>
              </a:ext>
            </a:extLst>
          </p:cNvPr>
          <p:cNvSpPr/>
          <p:nvPr/>
        </p:nvSpPr>
        <p:spPr>
          <a:xfrm flipH="1">
            <a:off x="3204594" y="765175"/>
            <a:ext cx="5492876"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Recall and use equivalences between simple fractions, decimals and percentages</a:t>
            </a:r>
          </a:p>
        </p:txBody>
      </p:sp>
    </p:spTree>
    <p:extLst>
      <p:ext uri="{BB962C8B-B14F-4D97-AF65-F5344CB8AC3E}">
        <p14:creationId xmlns:p14="http://schemas.microsoft.com/office/powerpoint/2010/main" val="12437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32" presetClass="emph" presetSubtype="0" fill="hold" grpId="1" nodeType="clickEffect">
                                  <p:stCondLst>
                                    <p:cond delay="0"/>
                                  </p:stCondLst>
                                  <p:childTnLst>
                                    <p:animRot by="120000">
                                      <p:cBhvr>
                                        <p:cTn id="36" dur="100" fill="hold">
                                          <p:stCondLst>
                                            <p:cond delay="0"/>
                                          </p:stCondLst>
                                        </p:cTn>
                                        <p:tgtEl>
                                          <p:spTgt spid="23"/>
                                        </p:tgtEl>
                                        <p:attrNameLst>
                                          <p:attrName>r</p:attrName>
                                        </p:attrNameLst>
                                      </p:cBhvr>
                                    </p:animRot>
                                    <p:animRot by="-240000">
                                      <p:cBhvr>
                                        <p:cTn id="37" dur="200" fill="hold">
                                          <p:stCondLst>
                                            <p:cond delay="200"/>
                                          </p:stCondLst>
                                        </p:cTn>
                                        <p:tgtEl>
                                          <p:spTgt spid="23"/>
                                        </p:tgtEl>
                                        <p:attrNameLst>
                                          <p:attrName>r</p:attrName>
                                        </p:attrNameLst>
                                      </p:cBhvr>
                                    </p:animRot>
                                    <p:animRot by="240000">
                                      <p:cBhvr>
                                        <p:cTn id="38" dur="200" fill="hold">
                                          <p:stCondLst>
                                            <p:cond delay="400"/>
                                          </p:stCondLst>
                                        </p:cTn>
                                        <p:tgtEl>
                                          <p:spTgt spid="23"/>
                                        </p:tgtEl>
                                        <p:attrNameLst>
                                          <p:attrName>r</p:attrName>
                                        </p:attrNameLst>
                                      </p:cBhvr>
                                    </p:animRot>
                                    <p:animRot by="-240000">
                                      <p:cBhvr>
                                        <p:cTn id="39" dur="200" fill="hold">
                                          <p:stCondLst>
                                            <p:cond delay="600"/>
                                          </p:stCondLst>
                                        </p:cTn>
                                        <p:tgtEl>
                                          <p:spTgt spid="23"/>
                                        </p:tgtEl>
                                        <p:attrNameLst>
                                          <p:attrName>r</p:attrName>
                                        </p:attrNameLst>
                                      </p:cBhvr>
                                    </p:animRot>
                                    <p:animRot by="120000">
                                      <p:cBhvr>
                                        <p:cTn id="40" dur="200" fill="hold">
                                          <p:stCondLst>
                                            <p:cond delay="800"/>
                                          </p:stCondLst>
                                        </p:cTn>
                                        <p:tgtEl>
                                          <p:spTgt spid="23"/>
                                        </p:tgtEl>
                                        <p:attrNameLst>
                                          <p:attrName>r</p:attrName>
                                        </p:attrNameLst>
                                      </p:cBhvr>
                                    </p:animRot>
                                  </p:childTnLst>
                                </p:cTn>
                              </p:par>
                              <p:par>
                                <p:cTn id="41" presetID="10"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par>
                                <p:cTn id="44" presetID="10" presetClass="exit" presetSubtype="0" fill="hold" grpId="1" nodeType="withEffect">
                                  <p:stCondLst>
                                    <p:cond delay="1000"/>
                                  </p:stCondLst>
                                  <p:childTnLst>
                                    <p:animEffect transition="out" filter="fade">
                                      <p:cBhvr>
                                        <p:cTn id="45" dur="500"/>
                                        <p:tgtEl>
                                          <p:spTgt spid="31"/>
                                        </p:tgtEl>
                                      </p:cBhvr>
                                    </p:animEffect>
                                    <p:set>
                                      <p:cBhvr>
                                        <p:cTn id="46"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7" restart="whenNotActive" fill="hold" evtFilter="cancelBubble" nodeType="interactiveSeq">
                <p:stCondLst>
                  <p:cond evt="onClick" delay="0">
                    <p:tgtEl>
                      <p:spTgt spid="21"/>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1" nodeType="clickEffect">
                                  <p:stCondLst>
                                    <p:cond delay="0"/>
                                  </p:stCondLst>
                                  <p:childTnLst>
                                    <p:animRot by="120000">
                                      <p:cBhvr>
                                        <p:cTn id="51" dur="100" fill="hold">
                                          <p:stCondLst>
                                            <p:cond delay="0"/>
                                          </p:stCondLst>
                                        </p:cTn>
                                        <p:tgtEl>
                                          <p:spTgt spid="21"/>
                                        </p:tgtEl>
                                        <p:attrNameLst>
                                          <p:attrName>r</p:attrName>
                                        </p:attrNameLst>
                                      </p:cBhvr>
                                    </p:animRot>
                                    <p:animRot by="-240000">
                                      <p:cBhvr>
                                        <p:cTn id="52" dur="200" fill="hold">
                                          <p:stCondLst>
                                            <p:cond delay="200"/>
                                          </p:stCondLst>
                                        </p:cTn>
                                        <p:tgtEl>
                                          <p:spTgt spid="21"/>
                                        </p:tgtEl>
                                        <p:attrNameLst>
                                          <p:attrName>r</p:attrName>
                                        </p:attrNameLst>
                                      </p:cBhvr>
                                    </p:animRot>
                                    <p:animRot by="240000">
                                      <p:cBhvr>
                                        <p:cTn id="53" dur="200" fill="hold">
                                          <p:stCondLst>
                                            <p:cond delay="400"/>
                                          </p:stCondLst>
                                        </p:cTn>
                                        <p:tgtEl>
                                          <p:spTgt spid="21"/>
                                        </p:tgtEl>
                                        <p:attrNameLst>
                                          <p:attrName>r</p:attrName>
                                        </p:attrNameLst>
                                      </p:cBhvr>
                                    </p:animRot>
                                    <p:animRot by="-240000">
                                      <p:cBhvr>
                                        <p:cTn id="54" dur="200" fill="hold">
                                          <p:stCondLst>
                                            <p:cond delay="600"/>
                                          </p:stCondLst>
                                        </p:cTn>
                                        <p:tgtEl>
                                          <p:spTgt spid="21"/>
                                        </p:tgtEl>
                                        <p:attrNameLst>
                                          <p:attrName>r</p:attrName>
                                        </p:attrNameLst>
                                      </p:cBhvr>
                                    </p:animRot>
                                    <p:animRot by="120000">
                                      <p:cBhvr>
                                        <p:cTn id="55" dur="200" fill="hold">
                                          <p:stCondLst>
                                            <p:cond delay="800"/>
                                          </p:stCondLst>
                                        </p:cTn>
                                        <p:tgtEl>
                                          <p:spTgt spid="21"/>
                                        </p:tgtEl>
                                        <p:attrNameLst>
                                          <p:attrName>r</p:attrName>
                                        </p:attrNameLst>
                                      </p:cBhvr>
                                    </p:animRot>
                                  </p:childTnLst>
                                </p:cTn>
                              </p:par>
                              <p:par>
                                <p:cTn id="56" presetID="10" presetClass="entr" presetSubtype="0" fill="hold" grpId="2"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cTn>
                              </p:par>
                              <p:par>
                                <p:cTn id="59" presetID="10" presetClass="exit" presetSubtype="0" fill="hold" grpId="3" nodeType="withEffect">
                                  <p:stCondLst>
                                    <p:cond delay="1000"/>
                                  </p:stCondLst>
                                  <p:childTnLst>
                                    <p:animEffect transition="out" filter="fade">
                                      <p:cBhvr>
                                        <p:cTn id="60" dur="500"/>
                                        <p:tgtEl>
                                          <p:spTgt spid="31"/>
                                        </p:tgtEl>
                                      </p:cBhvr>
                                    </p:animEffect>
                                    <p:set>
                                      <p:cBhvr>
                                        <p:cTn id="61"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heel(1)">
                                      <p:cBhvr>
                                        <p:cTn id="67" dur="1000"/>
                                        <p:tgtEl>
                                          <p:spTgt spid="2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par>
                                <p:cTn id="71" presetID="10" presetClass="exit" presetSubtype="0" fill="hold" grpId="1" nodeType="withEffect">
                                  <p:stCondLst>
                                    <p:cond delay="1000"/>
                                  </p:stCondLst>
                                  <p:childTnLst>
                                    <p:animEffect transition="out" filter="fade">
                                      <p:cBhvr>
                                        <p:cTn id="72" dur="500"/>
                                        <p:tgtEl>
                                          <p:spTgt spid="32"/>
                                        </p:tgtEl>
                                      </p:cBhvr>
                                    </p:animEffect>
                                    <p:set>
                                      <p:cBhvr>
                                        <p:cTn id="73"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21" grpId="0" animBg="1"/>
      <p:bldP spid="21" grpId="1" animBg="1"/>
      <p:bldP spid="27" grpId="0" animBg="1"/>
      <p:bldP spid="10" grpId="0" animBg="1"/>
      <p:bldP spid="31" grpId="0"/>
      <p:bldP spid="31" grpId="1"/>
      <p:bldP spid="31" grpId="2"/>
      <p:bldP spid="31" grpId="3"/>
      <p:bldP spid="32" grpId="0"/>
      <p:bldP spid="32" grpId="1"/>
      <p:bldP spid="2" grpId="0"/>
      <p:bldP spid="19" grpId="0" animBg="1"/>
      <p:bldP spid="23" grpId="0" animBg="1"/>
      <p:bldP spid="23" grpId="1" animBg="1"/>
      <p:bldP spid="20" grpId="0" animBg="1"/>
      <p:bldP spid="1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nswer 2">
            <a:extLst>
              <a:ext uri="{FF2B5EF4-FFF2-40B4-BE49-F238E27FC236}">
                <a16:creationId xmlns:a16="http://schemas.microsoft.com/office/drawing/2014/main" id="{F4AD4401-434D-4F67-B657-77D3F621D278}"/>
              </a:ext>
            </a:extLst>
          </p:cNvPr>
          <p:cNvSpPr/>
          <p:nvPr/>
        </p:nvSpPr>
        <p:spPr>
          <a:xfrm>
            <a:off x="3785192" y="4514864"/>
            <a:ext cx="1535987" cy="580244"/>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7</a:t>
            </a:r>
          </a:p>
          <a:p>
            <a:pPr algn="ctr"/>
            <a:r>
              <a:rPr lang="en-GB" dirty="0">
                <a:solidFill>
                  <a:schemeClr val="tx1"/>
                </a:solidFill>
              </a:rPr>
              <a:t>20</a:t>
            </a:r>
          </a:p>
        </p:txBody>
      </p:sp>
      <p:sp>
        <p:nvSpPr>
          <p:cNvPr id="27" name="Yellow Circle"/>
          <p:cNvSpPr/>
          <p:nvPr/>
        </p:nvSpPr>
        <p:spPr>
          <a:xfrm>
            <a:off x="3791824" y="2504087"/>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Quiz</a:t>
            </a:r>
          </a:p>
        </p:txBody>
      </p:sp>
      <p:sp>
        <p:nvSpPr>
          <p:cNvPr id="31" name="Try Again!">
            <a:extLst>
              <a:ext uri="{FF2B5EF4-FFF2-40B4-BE49-F238E27FC236}">
                <a16:creationId xmlns:a16="http://schemas.microsoft.com/office/drawing/2014/main" id="{3784DBBA-BA0C-4D88-B64F-C69898662580}"/>
              </a:ext>
            </a:extLst>
          </p:cNvPr>
          <p:cNvSpPr txBox="1"/>
          <p:nvPr/>
        </p:nvSpPr>
        <p:spPr>
          <a:xfrm>
            <a:off x="864240" y="5589871"/>
            <a:ext cx="7394575" cy="461665"/>
          </a:xfrm>
          <a:prstGeom prst="rect">
            <a:avLst/>
          </a:prstGeom>
          <a:noFill/>
        </p:spPr>
        <p:txBody>
          <a:bodyPr wrap="square" rtlCol="0">
            <a:spAutoFit/>
          </a:bodyPr>
          <a:lstStyle/>
          <a:p>
            <a:pPr algn="ctr"/>
            <a:r>
              <a:rPr lang="en-GB" sz="2400" dirty="0"/>
              <a:t>Try again!</a:t>
            </a:r>
          </a:p>
        </p:txBody>
      </p:sp>
      <p:sp>
        <p:nvSpPr>
          <p:cNvPr id="32" name="Correct!">
            <a:extLst>
              <a:ext uri="{FF2B5EF4-FFF2-40B4-BE49-F238E27FC236}">
                <a16:creationId xmlns:a16="http://schemas.microsoft.com/office/drawing/2014/main" id="{47D62B31-A843-4711-A22B-0A520861B3A2}"/>
              </a:ext>
            </a:extLst>
          </p:cNvPr>
          <p:cNvSpPr txBox="1"/>
          <p:nvPr/>
        </p:nvSpPr>
        <p:spPr>
          <a:xfrm>
            <a:off x="865658" y="5581060"/>
            <a:ext cx="7394575" cy="461665"/>
          </a:xfrm>
          <a:prstGeom prst="rect">
            <a:avLst/>
          </a:prstGeom>
          <a:noFill/>
        </p:spPr>
        <p:txBody>
          <a:bodyPr wrap="square" rtlCol="0">
            <a:spAutoFit/>
          </a:bodyPr>
          <a:lstStyle/>
          <a:p>
            <a:pPr algn="ctr"/>
            <a:r>
              <a:rPr lang="en-GB" sz="2400" dirty="0"/>
              <a:t>Correct!</a:t>
            </a:r>
          </a:p>
        </p:txBody>
      </p:sp>
      <p:sp>
        <p:nvSpPr>
          <p:cNvPr id="2" name="Rectangle 1"/>
          <p:cNvSpPr/>
          <p:nvPr/>
        </p:nvSpPr>
        <p:spPr>
          <a:xfrm>
            <a:off x="755650" y="1793742"/>
            <a:ext cx="7632700" cy="430887"/>
          </a:xfrm>
          <a:prstGeom prst="rect">
            <a:avLst/>
          </a:prstGeom>
        </p:spPr>
        <p:txBody>
          <a:bodyPr wrap="square">
            <a:spAutoFit/>
          </a:bodyPr>
          <a:lstStyle/>
          <a:p>
            <a:pPr lvl="0" algn="ctr">
              <a:defRPr/>
            </a:pPr>
            <a:r>
              <a:rPr lang="en-GB" sz="2200" dirty="0">
                <a:solidFill>
                  <a:srgbClr val="1C1C1C"/>
                </a:solidFill>
              </a:rPr>
              <a:t>Convert this decimal into a fraction.</a:t>
            </a:r>
          </a:p>
        </p:txBody>
      </p:sp>
      <p:sp>
        <p:nvSpPr>
          <p:cNvPr id="20" name="Answer Outline">
            <a:extLst>
              <a:ext uri="{FF2B5EF4-FFF2-40B4-BE49-F238E27FC236}">
                <a16:creationId xmlns:a16="http://schemas.microsoft.com/office/drawing/2014/main" id="{F4AD4401-434D-4F67-B657-77D3F621D278}"/>
              </a:ext>
            </a:extLst>
          </p:cNvPr>
          <p:cNvSpPr/>
          <p:nvPr/>
        </p:nvSpPr>
        <p:spPr>
          <a:xfrm>
            <a:off x="3801114" y="4529537"/>
            <a:ext cx="1535987" cy="565571"/>
          </a:xfrm>
          <a:prstGeom prst="roundRect">
            <a:avLst>
              <a:gd name="adj" fmla="val 0"/>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p:txBody>
      </p:sp>
      <p:sp>
        <p:nvSpPr>
          <p:cNvPr id="17" name="TextBox 16"/>
          <p:cNvSpPr txBox="1"/>
          <p:nvPr/>
        </p:nvSpPr>
        <p:spPr>
          <a:xfrm>
            <a:off x="3692539" y="3015801"/>
            <a:ext cx="1758921" cy="523220"/>
          </a:xfrm>
          <a:prstGeom prst="rect">
            <a:avLst/>
          </a:prstGeom>
          <a:noFill/>
        </p:spPr>
        <p:txBody>
          <a:bodyPr wrap="square" rtlCol="0">
            <a:spAutoFit/>
          </a:bodyPr>
          <a:lstStyle/>
          <a:p>
            <a:pPr algn="ctr"/>
            <a:r>
              <a:rPr lang="en-GB" sz="2800" b="1" dirty="0"/>
              <a:t>0.35</a:t>
            </a:r>
          </a:p>
        </p:txBody>
      </p:sp>
      <p:sp>
        <p:nvSpPr>
          <p:cNvPr id="19" name="Answer 3">
            <a:extLst>
              <a:ext uri="{FF2B5EF4-FFF2-40B4-BE49-F238E27FC236}">
                <a16:creationId xmlns:a16="http://schemas.microsoft.com/office/drawing/2014/main" id="{F4AD4401-434D-4F67-B657-77D3F621D278}"/>
              </a:ext>
            </a:extLst>
          </p:cNvPr>
          <p:cNvSpPr/>
          <p:nvPr/>
        </p:nvSpPr>
        <p:spPr>
          <a:xfrm>
            <a:off x="5884813" y="4514864"/>
            <a:ext cx="1535987" cy="580244"/>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7</a:t>
            </a:r>
          </a:p>
          <a:p>
            <a:pPr algn="ctr"/>
            <a:r>
              <a:rPr lang="en-GB" dirty="0">
                <a:solidFill>
                  <a:schemeClr val="tx1"/>
                </a:solidFill>
              </a:rPr>
              <a:t>100</a:t>
            </a:r>
          </a:p>
        </p:txBody>
      </p:sp>
      <p:sp>
        <p:nvSpPr>
          <p:cNvPr id="23" name="Answer 1">
            <a:extLst>
              <a:ext uri="{FF2B5EF4-FFF2-40B4-BE49-F238E27FC236}">
                <a16:creationId xmlns:a16="http://schemas.microsoft.com/office/drawing/2014/main" id="{B99A81FD-082F-4B15-A80E-1815A4412B24}"/>
              </a:ext>
            </a:extLst>
          </p:cNvPr>
          <p:cNvSpPr/>
          <p:nvPr/>
        </p:nvSpPr>
        <p:spPr>
          <a:xfrm>
            <a:off x="1685571" y="4516198"/>
            <a:ext cx="1535987" cy="580244"/>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7</a:t>
            </a:r>
          </a:p>
          <a:p>
            <a:pPr algn="ctr"/>
            <a:r>
              <a:rPr lang="en-GB" dirty="0">
                <a:solidFill>
                  <a:schemeClr val="tx1"/>
                </a:solidFill>
              </a:rPr>
              <a:t>5</a:t>
            </a:r>
          </a:p>
        </p:txBody>
      </p:sp>
      <p:sp>
        <p:nvSpPr>
          <p:cNvPr id="13" name="Pentagon 12">
            <a:extLst>
              <a:ext uri="{FF2B5EF4-FFF2-40B4-BE49-F238E27FC236}">
                <a16:creationId xmlns:a16="http://schemas.microsoft.com/office/drawing/2014/main" id="{81476A7B-076C-49A9-BF9B-8C4E92AFD1A7}"/>
              </a:ext>
            </a:extLst>
          </p:cNvPr>
          <p:cNvSpPr/>
          <p:nvPr/>
        </p:nvSpPr>
        <p:spPr>
          <a:xfrm flipH="1">
            <a:off x="3204594" y="765175"/>
            <a:ext cx="5492876"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Recall and use equivalences between simple fractions, decimals and percentages</a:t>
            </a:r>
          </a:p>
        </p:txBody>
      </p:sp>
      <p:cxnSp>
        <p:nvCxnSpPr>
          <p:cNvPr id="4" name="Straight Connector 3"/>
          <p:cNvCxnSpPr/>
          <p:nvPr/>
        </p:nvCxnSpPr>
        <p:spPr>
          <a:xfrm>
            <a:off x="2275840" y="4795520"/>
            <a:ext cx="335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368800" y="4795520"/>
            <a:ext cx="335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471920" y="4795520"/>
            <a:ext cx="335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356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3"/>
                    </p:tgtEl>
                  </p:cond>
                </p:stCondLst>
                <p:endSync evt="end" delay="0">
                  <p:rtn val="all"/>
                </p:endSync>
                <p:childTnLst>
                  <p:par>
                    <p:cTn id="45" fill="hold">
                      <p:stCondLst>
                        <p:cond delay="0"/>
                      </p:stCondLst>
                      <p:childTnLst>
                        <p:par>
                          <p:cTn id="46" fill="hold">
                            <p:stCondLst>
                              <p:cond delay="0"/>
                            </p:stCondLst>
                            <p:childTnLst>
                              <p:par>
                                <p:cTn id="47" presetID="32" presetClass="emph" presetSubtype="0" fill="hold" grpId="1" nodeType="clickEffect">
                                  <p:stCondLst>
                                    <p:cond delay="0"/>
                                  </p:stCondLst>
                                  <p:childTnLst>
                                    <p:animRot by="120000">
                                      <p:cBhvr>
                                        <p:cTn id="48" dur="100" fill="hold">
                                          <p:stCondLst>
                                            <p:cond delay="0"/>
                                          </p:stCondLst>
                                        </p:cTn>
                                        <p:tgtEl>
                                          <p:spTgt spid="23"/>
                                        </p:tgtEl>
                                        <p:attrNameLst>
                                          <p:attrName>r</p:attrName>
                                        </p:attrNameLst>
                                      </p:cBhvr>
                                    </p:animRot>
                                    <p:animRot by="-240000">
                                      <p:cBhvr>
                                        <p:cTn id="49" dur="200" fill="hold">
                                          <p:stCondLst>
                                            <p:cond delay="200"/>
                                          </p:stCondLst>
                                        </p:cTn>
                                        <p:tgtEl>
                                          <p:spTgt spid="23"/>
                                        </p:tgtEl>
                                        <p:attrNameLst>
                                          <p:attrName>r</p:attrName>
                                        </p:attrNameLst>
                                      </p:cBhvr>
                                    </p:animRot>
                                    <p:animRot by="240000">
                                      <p:cBhvr>
                                        <p:cTn id="50" dur="200" fill="hold">
                                          <p:stCondLst>
                                            <p:cond delay="400"/>
                                          </p:stCondLst>
                                        </p:cTn>
                                        <p:tgtEl>
                                          <p:spTgt spid="23"/>
                                        </p:tgtEl>
                                        <p:attrNameLst>
                                          <p:attrName>r</p:attrName>
                                        </p:attrNameLst>
                                      </p:cBhvr>
                                    </p:animRot>
                                    <p:animRot by="-240000">
                                      <p:cBhvr>
                                        <p:cTn id="51" dur="200" fill="hold">
                                          <p:stCondLst>
                                            <p:cond delay="600"/>
                                          </p:stCondLst>
                                        </p:cTn>
                                        <p:tgtEl>
                                          <p:spTgt spid="23"/>
                                        </p:tgtEl>
                                        <p:attrNameLst>
                                          <p:attrName>r</p:attrName>
                                        </p:attrNameLst>
                                      </p:cBhvr>
                                    </p:animRot>
                                    <p:animRot by="120000">
                                      <p:cBhvr>
                                        <p:cTn id="52" dur="200" fill="hold">
                                          <p:stCondLst>
                                            <p:cond delay="800"/>
                                          </p:stCondLst>
                                        </p:cTn>
                                        <p:tgtEl>
                                          <p:spTgt spid="23"/>
                                        </p:tgtEl>
                                        <p:attrNameLst>
                                          <p:attrName>r</p:attrName>
                                        </p:attrNameLst>
                                      </p:cBhvr>
                                    </p:animRot>
                                  </p:childTnLst>
                                </p:cTn>
                              </p:par>
                              <p:par>
                                <p:cTn id="53" presetID="10" presetClass="entr" presetSubtype="0" fill="hold" grpId="2"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par>
                                <p:cTn id="56" presetID="10" presetClass="exit" presetSubtype="0" fill="hold" grpId="3" nodeType="withEffect">
                                  <p:stCondLst>
                                    <p:cond delay="1000"/>
                                  </p:stCondLst>
                                  <p:childTnLst>
                                    <p:animEffect transition="out" filter="fade">
                                      <p:cBhvr>
                                        <p:cTn id="57" dur="500"/>
                                        <p:tgtEl>
                                          <p:spTgt spid="31"/>
                                        </p:tgtEl>
                                      </p:cBhvr>
                                    </p:animEffect>
                                    <p:set>
                                      <p:cBhvr>
                                        <p:cTn id="58"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9" restart="whenNotActive" fill="hold" evtFilter="cancelBubble" nodeType="interactiveSeq">
                <p:stCondLst>
                  <p:cond evt="onClick" delay="0">
                    <p:tgtEl>
                      <p:spTgt spid="21"/>
                    </p:tgtEl>
                  </p:cond>
                </p:stCondLst>
                <p:endSync evt="end" delay="0">
                  <p:rtn val="all"/>
                </p:endSync>
                <p:childTnLst>
                  <p:par>
                    <p:cTn id="60" fill="hold">
                      <p:stCondLst>
                        <p:cond delay="0"/>
                      </p:stCondLst>
                      <p:childTnLst>
                        <p:par>
                          <p:cTn id="61" fill="hold">
                            <p:stCondLst>
                              <p:cond delay="0"/>
                            </p:stCondLst>
                            <p:childTnLst>
                              <p:par>
                                <p:cTn id="62" presetID="21" presetClass="entr" presetSubtype="1" fill="hold" grpId="0"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heel(1)">
                                      <p:cBhvr>
                                        <p:cTn id="64" dur="1000"/>
                                        <p:tgtEl>
                                          <p:spTgt spid="2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childTnLst>
                                </p:cTn>
                              </p:par>
                              <p:par>
                                <p:cTn id="68" presetID="10" presetClass="exit" presetSubtype="0" fill="hold" grpId="1" nodeType="withEffect">
                                  <p:stCondLst>
                                    <p:cond delay="1000"/>
                                  </p:stCondLst>
                                  <p:childTnLst>
                                    <p:animEffect transition="out" filter="fade">
                                      <p:cBhvr>
                                        <p:cTn id="69" dur="500"/>
                                        <p:tgtEl>
                                          <p:spTgt spid="32"/>
                                        </p:tgtEl>
                                      </p:cBhvr>
                                    </p:animEffect>
                                    <p:set>
                                      <p:cBhvr>
                                        <p:cTn id="70"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1" restart="whenNotActive" fill="hold" evtFilter="cancelBubble" nodeType="interactiveSeq">
                <p:stCondLst>
                  <p:cond evt="onClick" delay="0">
                    <p:tgtEl>
                      <p:spTgt spid="19"/>
                    </p:tgtEl>
                  </p:cond>
                </p:stCondLst>
                <p:endSync evt="end" delay="0">
                  <p:rtn val="all"/>
                </p:endSync>
                <p:childTnLst>
                  <p:par>
                    <p:cTn id="72" fill="hold">
                      <p:stCondLst>
                        <p:cond delay="0"/>
                      </p:stCondLst>
                      <p:childTnLst>
                        <p:par>
                          <p:cTn id="73" fill="hold">
                            <p:stCondLst>
                              <p:cond delay="0"/>
                            </p:stCondLst>
                            <p:childTnLst>
                              <p:par>
                                <p:cTn id="74" presetID="32" presetClass="emph" presetSubtype="0" fill="hold" grpId="1" nodeType="withEffect">
                                  <p:stCondLst>
                                    <p:cond delay="0"/>
                                  </p:stCondLst>
                                  <p:childTnLst>
                                    <p:animRot by="120000">
                                      <p:cBhvr>
                                        <p:cTn id="75" dur="100" fill="hold">
                                          <p:stCondLst>
                                            <p:cond delay="0"/>
                                          </p:stCondLst>
                                        </p:cTn>
                                        <p:tgtEl>
                                          <p:spTgt spid="19"/>
                                        </p:tgtEl>
                                        <p:attrNameLst>
                                          <p:attrName>r</p:attrName>
                                        </p:attrNameLst>
                                      </p:cBhvr>
                                    </p:animRot>
                                    <p:animRot by="-240000">
                                      <p:cBhvr>
                                        <p:cTn id="76" dur="200" fill="hold">
                                          <p:stCondLst>
                                            <p:cond delay="200"/>
                                          </p:stCondLst>
                                        </p:cTn>
                                        <p:tgtEl>
                                          <p:spTgt spid="19"/>
                                        </p:tgtEl>
                                        <p:attrNameLst>
                                          <p:attrName>r</p:attrName>
                                        </p:attrNameLst>
                                      </p:cBhvr>
                                    </p:animRot>
                                    <p:animRot by="240000">
                                      <p:cBhvr>
                                        <p:cTn id="77" dur="200" fill="hold">
                                          <p:stCondLst>
                                            <p:cond delay="400"/>
                                          </p:stCondLst>
                                        </p:cTn>
                                        <p:tgtEl>
                                          <p:spTgt spid="19"/>
                                        </p:tgtEl>
                                        <p:attrNameLst>
                                          <p:attrName>r</p:attrName>
                                        </p:attrNameLst>
                                      </p:cBhvr>
                                    </p:animRot>
                                    <p:animRot by="-240000">
                                      <p:cBhvr>
                                        <p:cTn id="78" dur="200" fill="hold">
                                          <p:stCondLst>
                                            <p:cond delay="600"/>
                                          </p:stCondLst>
                                        </p:cTn>
                                        <p:tgtEl>
                                          <p:spTgt spid="19"/>
                                        </p:tgtEl>
                                        <p:attrNameLst>
                                          <p:attrName>r</p:attrName>
                                        </p:attrNameLst>
                                      </p:cBhvr>
                                    </p:animRot>
                                    <p:animRot by="120000">
                                      <p:cBhvr>
                                        <p:cTn id="79" dur="200" fill="hold">
                                          <p:stCondLst>
                                            <p:cond delay="800"/>
                                          </p:stCondLst>
                                        </p:cTn>
                                        <p:tgtEl>
                                          <p:spTgt spid="19"/>
                                        </p:tgtEl>
                                        <p:attrNameLst>
                                          <p:attrName>r</p:attrName>
                                        </p:attrNameLst>
                                      </p:cBhvr>
                                    </p:animRot>
                                  </p:childTnLst>
                                </p:cTn>
                              </p:par>
                              <p:par>
                                <p:cTn id="80" presetID="10"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500"/>
                                        <p:tgtEl>
                                          <p:spTgt spid="31"/>
                                        </p:tgtEl>
                                      </p:cBhvr>
                                    </p:animEffect>
                                  </p:childTnLst>
                                </p:cTn>
                              </p:par>
                              <p:par>
                                <p:cTn id="83" presetID="10" presetClass="exit" presetSubtype="0" fill="hold" grpId="1" nodeType="withEffect">
                                  <p:stCondLst>
                                    <p:cond delay="1000"/>
                                  </p:stCondLst>
                                  <p:childTnLst>
                                    <p:animEffect transition="out" filter="fade">
                                      <p:cBhvr>
                                        <p:cTn id="84" dur="500"/>
                                        <p:tgtEl>
                                          <p:spTgt spid="31"/>
                                        </p:tgtEl>
                                      </p:cBhvr>
                                    </p:animEffect>
                                    <p:set>
                                      <p:cBhvr>
                                        <p:cTn id="85"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21" grpId="0" animBg="1"/>
      <p:bldP spid="27" grpId="0" animBg="1"/>
      <p:bldP spid="10" grpId="0" animBg="1"/>
      <p:bldP spid="31" grpId="0"/>
      <p:bldP spid="31" grpId="1"/>
      <p:bldP spid="31" grpId="2"/>
      <p:bldP spid="31" grpId="3"/>
      <p:bldP spid="32" grpId="0"/>
      <p:bldP spid="32" grpId="1"/>
      <p:bldP spid="2" grpId="0"/>
      <p:bldP spid="20" grpId="0" animBg="1"/>
      <p:bldP spid="17" grpId="0"/>
      <p:bldP spid="19" grpId="0" animBg="1"/>
      <p:bldP spid="19" grpId="1" animBg="1"/>
      <p:bldP spid="23" grpId="0" animBg="1"/>
      <p:bldP spid="23" grpId="1" animBg="1"/>
      <p:bldP spid="1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nswer 3">
            <a:extLst>
              <a:ext uri="{FF2B5EF4-FFF2-40B4-BE49-F238E27FC236}">
                <a16:creationId xmlns:a16="http://schemas.microsoft.com/office/drawing/2014/main" id="{F4AD4401-434D-4F67-B657-77D3F621D278}"/>
              </a:ext>
            </a:extLst>
          </p:cNvPr>
          <p:cNvSpPr/>
          <p:nvPr/>
        </p:nvSpPr>
        <p:spPr>
          <a:xfrm>
            <a:off x="5884813" y="4520480"/>
            <a:ext cx="1535987" cy="584996"/>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58%</a:t>
            </a:r>
          </a:p>
        </p:txBody>
      </p:sp>
      <p:sp>
        <p:nvSpPr>
          <p:cNvPr id="23" name="Answer 1">
            <a:extLst>
              <a:ext uri="{FF2B5EF4-FFF2-40B4-BE49-F238E27FC236}">
                <a16:creationId xmlns:a16="http://schemas.microsoft.com/office/drawing/2014/main" id="{B99A81FD-082F-4B15-A80E-1815A4412B24}"/>
              </a:ext>
            </a:extLst>
          </p:cNvPr>
          <p:cNvSpPr/>
          <p:nvPr/>
        </p:nvSpPr>
        <p:spPr>
          <a:xfrm>
            <a:off x="1685571" y="4521814"/>
            <a:ext cx="1535987" cy="584996"/>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62.5%</a:t>
            </a:r>
          </a:p>
        </p:txBody>
      </p:sp>
      <p:sp>
        <p:nvSpPr>
          <p:cNvPr id="21" name="Answer 2">
            <a:extLst>
              <a:ext uri="{FF2B5EF4-FFF2-40B4-BE49-F238E27FC236}">
                <a16:creationId xmlns:a16="http://schemas.microsoft.com/office/drawing/2014/main" id="{F4AD4401-434D-4F67-B657-77D3F621D278}"/>
              </a:ext>
            </a:extLst>
          </p:cNvPr>
          <p:cNvSpPr/>
          <p:nvPr/>
        </p:nvSpPr>
        <p:spPr>
          <a:xfrm>
            <a:off x="3785192" y="4520480"/>
            <a:ext cx="1535987" cy="584996"/>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60%</a:t>
            </a:r>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Quiz</a:t>
            </a:r>
          </a:p>
        </p:txBody>
      </p:sp>
      <p:sp>
        <p:nvSpPr>
          <p:cNvPr id="31" name="Try Again!">
            <a:extLst>
              <a:ext uri="{FF2B5EF4-FFF2-40B4-BE49-F238E27FC236}">
                <a16:creationId xmlns:a16="http://schemas.microsoft.com/office/drawing/2014/main" id="{3784DBBA-BA0C-4D88-B64F-C69898662580}"/>
              </a:ext>
            </a:extLst>
          </p:cNvPr>
          <p:cNvSpPr txBox="1"/>
          <p:nvPr/>
        </p:nvSpPr>
        <p:spPr>
          <a:xfrm>
            <a:off x="864240" y="5589871"/>
            <a:ext cx="7394575" cy="461665"/>
          </a:xfrm>
          <a:prstGeom prst="rect">
            <a:avLst/>
          </a:prstGeom>
          <a:noFill/>
        </p:spPr>
        <p:txBody>
          <a:bodyPr wrap="square" rtlCol="0">
            <a:spAutoFit/>
          </a:bodyPr>
          <a:lstStyle/>
          <a:p>
            <a:pPr algn="ctr"/>
            <a:r>
              <a:rPr lang="en-GB" sz="2400" dirty="0"/>
              <a:t>Try again!</a:t>
            </a:r>
          </a:p>
        </p:txBody>
      </p:sp>
      <p:sp>
        <p:nvSpPr>
          <p:cNvPr id="32" name="Correct!">
            <a:extLst>
              <a:ext uri="{FF2B5EF4-FFF2-40B4-BE49-F238E27FC236}">
                <a16:creationId xmlns:a16="http://schemas.microsoft.com/office/drawing/2014/main" id="{47D62B31-A843-4711-A22B-0A520861B3A2}"/>
              </a:ext>
            </a:extLst>
          </p:cNvPr>
          <p:cNvSpPr txBox="1"/>
          <p:nvPr/>
        </p:nvSpPr>
        <p:spPr>
          <a:xfrm>
            <a:off x="865658" y="5581060"/>
            <a:ext cx="7394575" cy="461665"/>
          </a:xfrm>
          <a:prstGeom prst="rect">
            <a:avLst/>
          </a:prstGeom>
          <a:noFill/>
        </p:spPr>
        <p:txBody>
          <a:bodyPr wrap="square" rtlCol="0">
            <a:spAutoFit/>
          </a:bodyPr>
          <a:lstStyle/>
          <a:p>
            <a:pPr algn="ctr"/>
            <a:r>
              <a:rPr lang="en-GB" sz="2400" dirty="0"/>
              <a:t>Correct!</a:t>
            </a:r>
          </a:p>
        </p:txBody>
      </p:sp>
      <p:sp>
        <p:nvSpPr>
          <p:cNvPr id="27" name="Yellow Circle"/>
          <p:cNvSpPr/>
          <p:nvPr/>
        </p:nvSpPr>
        <p:spPr>
          <a:xfrm>
            <a:off x="3791824" y="2504087"/>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GB" sz="2400" b="1" dirty="0">
                <a:solidFill>
                  <a:schemeClr val="tx1"/>
                </a:solidFill>
              </a:rPr>
              <a:t>5</a:t>
            </a:r>
          </a:p>
          <a:p>
            <a:pPr algn="ctr"/>
            <a:r>
              <a:rPr lang="en-GB" sz="2400" b="1" dirty="0">
                <a:solidFill>
                  <a:schemeClr val="tx1"/>
                </a:solidFill>
              </a:rPr>
              <a:t>8</a:t>
            </a:r>
          </a:p>
        </p:txBody>
      </p:sp>
      <p:sp>
        <p:nvSpPr>
          <p:cNvPr id="2" name="Rectangle 1"/>
          <p:cNvSpPr/>
          <p:nvPr/>
        </p:nvSpPr>
        <p:spPr>
          <a:xfrm>
            <a:off x="755650" y="1795214"/>
            <a:ext cx="7632700" cy="430887"/>
          </a:xfrm>
          <a:prstGeom prst="rect">
            <a:avLst/>
          </a:prstGeom>
        </p:spPr>
        <p:txBody>
          <a:bodyPr wrap="square">
            <a:spAutoFit/>
          </a:bodyPr>
          <a:lstStyle/>
          <a:p>
            <a:pPr lvl="0" algn="ctr">
              <a:defRPr/>
            </a:pPr>
            <a:r>
              <a:rPr lang="en-GB" sz="2200" dirty="0">
                <a:solidFill>
                  <a:srgbClr val="1C1C1C"/>
                </a:solidFill>
              </a:rPr>
              <a:t>Convert this fraction into a percentage.</a:t>
            </a:r>
          </a:p>
        </p:txBody>
      </p:sp>
      <p:sp>
        <p:nvSpPr>
          <p:cNvPr id="20" name="Answer">
            <a:extLst>
              <a:ext uri="{FF2B5EF4-FFF2-40B4-BE49-F238E27FC236}">
                <a16:creationId xmlns:a16="http://schemas.microsoft.com/office/drawing/2014/main" id="{F4AD4401-434D-4F67-B657-77D3F621D278}"/>
              </a:ext>
            </a:extLst>
          </p:cNvPr>
          <p:cNvSpPr/>
          <p:nvPr/>
        </p:nvSpPr>
        <p:spPr>
          <a:xfrm>
            <a:off x="1661042" y="4524345"/>
            <a:ext cx="1535987" cy="581131"/>
          </a:xfrm>
          <a:prstGeom prst="roundRect">
            <a:avLst>
              <a:gd name="adj" fmla="val 0"/>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p:txBody>
      </p:sp>
      <p:sp>
        <p:nvSpPr>
          <p:cNvPr id="13" name="Pentagon 12">
            <a:extLst>
              <a:ext uri="{FF2B5EF4-FFF2-40B4-BE49-F238E27FC236}">
                <a16:creationId xmlns:a16="http://schemas.microsoft.com/office/drawing/2014/main" id="{81476A7B-076C-49A9-BF9B-8C4E92AFD1A7}"/>
              </a:ext>
            </a:extLst>
          </p:cNvPr>
          <p:cNvSpPr/>
          <p:nvPr/>
        </p:nvSpPr>
        <p:spPr>
          <a:xfrm flipH="1">
            <a:off x="3204594" y="765175"/>
            <a:ext cx="5492876"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Recall and use equivalences between simple fractions, decimals and percentages</a:t>
            </a:r>
          </a:p>
        </p:txBody>
      </p:sp>
      <p:cxnSp>
        <p:nvCxnSpPr>
          <p:cNvPr id="4" name="Straight Connector 3"/>
          <p:cNvCxnSpPr/>
          <p:nvPr/>
        </p:nvCxnSpPr>
        <p:spPr>
          <a:xfrm>
            <a:off x="4307840" y="3296356"/>
            <a:ext cx="558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52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23"/>
                    </p:tgtEl>
                  </p:cond>
                </p:stCondLst>
                <p:endSync evt="end" delay="0">
                  <p:rtn val="all"/>
                </p:endSync>
                <p:childTnLst>
                  <p:par>
                    <p:cTn id="36" fill="hold">
                      <p:stCondLst>
                        <p:cond delay="0"/>
                      </p:stCondLst>
                      <p:childTnLst>
                        <p:par>
                          <p:cTn id="37" fill="hold">
                            <p:stCondLst>
                              <p:cond delay="0"/>
                            </p:stCondLst>
                            <p:childTnLst>
                              <p:par>
                                <p:cTn id="38" presetID="21" presetClass="entr" presetSubtype="1"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heel(1)">
                                      <p:cBhvr>
                                        <p:cTn id="40" dur="10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par>
                          <p:cTn id="44" fill="hold">
                            <p:stCondLst>
                              <p:cond delay="1000"/>
                            </p:stCondLst>
                            <p:childTnLst>
                              <p:par>
                                <p:cTn id="45" presetID="10" presetClass="exit" presetSubtype="0" fill="hold" grpId="1" nodeType="afterEffect">
                                  <p:stCondLst>
                                    <p:cond delay="0"/>
                                  </p:stCondLst>
                                  <p:childTnLst>
                                    <p:animEffect transition="out" filter="fade">
                                      <p:cBhvr>
                                        <p:cTn id="46" dur="500"/>
                                        <p:tgtEl>
                                          <p:spTgt spid="32"/>
                                        </p:tgtEl>
                                      </p:cBhvr>
                                    </p:animEffect>
                                    <p:set>
                                      <p:cBhvr>
                                        <p:cTn id="47"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32" presetClass="emph" presetSubtype="0" fill="hold" grpId="1" nodeType="clickEffect">
                                  <p:stCondLst>
                                    <p:cond delay="0"/>
                                  </p:stCondLst>
                                  <p:childTnLst>
                                    <p:animRot by="120000">
                                      <p:cBhvr>
                                        <p:cTn id="52" dur="100" fill="hold">
                                          <p:stCondLst>
                                            <p:cond delay="0"/>
                                          </p:stCondLst>
                                        </p:cTn>
                                        <p:tgtEl>
                                          <p:spTgt spid="21"/>
                                        </p:tgtEl>
                                        <p:attrNameLst>
                                          <p:attrName>r</p:attrName>
                                        </p:attrNameLst>
                                      </p:cBhvr>
                                    </p:animRot>
                                    <p:animRot by="-240000">
                                      <p:cBhvr>
                                        <p:cTn id="53" dur="200" fill="hold">
                                          <p:stCondLst>
                                            <p:cond delay="200"/>
                                          </p:stCondLst>
                                        </p:cTn>
                                        <p:tgtEl>
                                          <p:spTgt spid="21"/>
                                        </p:tgtEl>
                                        <p:attrNameLst>
                                          <p:attrName>r</p:attrName>
                                        </p:attrNameLst>
                                      </p:cBhvr>
                                    </p:animRot>
                                    <p:animRot by="240000">
                                      <p:cBhvr>
                                        <p:cTn id="54" dur="200" fill="hold">
                                          <p:stCondLst>
                                            <p:cond delay="400"/>
                                          </p:stCondLst>
                                        </p:cTn>
                                        <p:tgtEl>
                                          <p:spTgt spid="21"/>
                                        </p:tgtEl>
                                        <p:attrNameLst>
                                          <p:attrName>r</p:attrName>
                                        </p:attrNameLst>
                                      </p:cBhvr>
                                    </p:animRot>
                                    <p:animRot by="-240000">
                                      <p:cBhvr>
                                        <p:cTn id="55" dur="200" fill="hold">
                                          <p:stCondLst>
                                            <p:cond delay="600"/>
                                          </p:stCondLst>
                                        </p:cTn>
                                        <p:tgtEl>
                                          <p:spTgt spid="21"/>
                                        </p:tgtEl>
                                        <p:attrNameLst>
                                          <p:attrName>r</p:attrName>
                                        </p:attrNameLst>
                                      </p:cBhvr>
                                    </p:animRot>
                                    <p:animRot by="120000">
                                      <p:cBhvr>
                                        <p:cTn id="56" dur="200" fill="hold">
                                          <p:stCondLst>
                                            <p:cond delay="800"/>
                                          </p:stCondLst>
                                        </p:cTn>
                                        <p:tgtEl>
                                          <p:spTgt spid="21"/>
                                        </p:tgtEl>
                                        <p:attrNameLst>
                                          <p:attrName>r</p:attrName>
                                        </p:attrNameLst>
                                      </p:cBhvr>
                                    </p:animRot>
                                  </p:childTnLst>
                                </p:cTn>
                              </p:par>
                              <p:par>
                                <p:cTn id="57" presetID="10"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par>
                                <p:cTn id="60" presetID="10" presetClass="exit" presetSubtype="0" fill="hold" grpId="1" nodeType="withEffect">
                                  <p:stCondLst>
                                    <p:cond delay="1000"/>
                                  </p:stCondLst>
                                  <p:childTnLst>
                                    <p:animEffect transition="out" filter="fade">
                                      <p:cBhvr>
                                        <p:cTn id="61" dur="500"/>
                                        <p:tgtEl>
                                          <p:spTgt spid="31"/>
                                        </p:tgtEl>
                                      </p:cBhvr>
                                    </p:animEffect>
                                    <p:set>
                                      <p:cBhvr>
                                        <p:cTn id="62"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3" restart="whenNotActive" fill="hold" evtFilter="cancelBubble" nodeType="interactiveSeq">
                <p:stCondLst>
                  <p:cond evt="onClick" delay="0">
                    <p:tgtEl>
                      <p:spTgt spid="19"/>
                    </p:tgtEl>
                  </p:cond>
                </p:stCondLst>
                <p:endSync evt="end" delay="0">
                  <p:rtn val="all"/>
                </p:endSync>
                <p:childTnLst>
                  <p:par>
                    <p:cTn id="64" fill="hold">
                      <p:stCondLst>
                        <p:cond delay="0"/>
                      </p:stCondLst>
                      <p:childTnLst>
                        <p:par>
                          <p:cTn id="65" fill="hold">
                            <p:stCondLst>
                              <p:cond delay="0"/>
                            </p:stCondLst>
                            <p:childTnLst>
                              <p:par>
                                <p:cTn id="66" presetID="32" presetClass="emph" presetSubtype="0" fill="hold" grpId="1" nodeType="clickEffect">
                                  <p:stCondLst>
                                    <p:cond delay="0"/>
                                  </p:stCondLst>
                                  <p:childTnLst>
                                    <p:animRot by="120000">
                                      <p:cBhvr>
                                        <p:cTn id="67" dur="100" fill="hold">
                                          <p:stCondLst>
                                            <p:cond delay="0"/>
                                          </p:stCondLst>
                                        </p:cTn>
                                        <p:tgtEl>
                                          <p:spTgt spid="19"/>
                                        </p:tgtEl>
                                        <p:attrNameLst>
                                          <p:attrName>r</p:attrName>
                                        </p:attrNameLst>
                                      </p:cBhvr>
                                    </p:animRot>
                                    <p:animRot by="-240000">
                                      <p:cBhvr>
                                        <p:cTn id="68" dur="200" fill="hold">
                                          <p:stCondLst>
                                            <p:cond delay="200"/>
                                          </p:stCondLst>
                                        </p:cTn>
                                        <p:tgtEl>
                                          <p:spTgt spid="19"/>
                                        </p:tgtEl>
                                        <p:attrNameLst>
                                          <p:attrName>r</p:attrName>
                                        </p:attrNameLst>
                                      </p:cBhvr>
                                    </p:animRot>
                                    <p:animRot by="240000">
                                      <p:cBhvr>
                                        <p:cTn id="69" dur="200" fill="hold">
                                          <p:stCondLst>
                                            <p:cond delay="400"/>
                                          </p:stCondLst>
                                        </p:cTn>
                                        <p:tgtEl>
                                          <p:spTgt spid="19"/>
                                        </p:tgtEl>
                                        <p:attrNameLst>
                                          <p:attrName>r</p:attrName>
                                        </p:attrNameLst>
                                      </p:cBhvr>
                                    </p:animRot>
                                    <p:animRot by="-240000">
                                      <p:cBhvr>
                                        <p:cTn id="70" dur="200" fill="hold">
                                          <p:stCondLst>
                                            <p:cond delay="600"/>
                                          </p:stCondLst>
                                        </p:cTn>
                                        <p:tgtEl>
                                          <p:spTgt spid="19"/>
                                        </p:tgtEl>
                                        <p:attrNameLst>
                                          <p:attrName>r</p:attrName>
                                        </p:attrNameLst>
                                      </p:cBhvr>
                                    </p:animRot>
                                    <p:animRot by="120000">
                                      <p:cBhvr>
                                        <p:cTn id="71" dur="200" fill="hold">
                                          <p:stCondLst>
                                            <p:cond delay="800"/>
                                          </p:stCondLst>
                                        </p:cTn>
                                        <p:tgtEl>
                                          <p:spTgt spid="19"/>
                                        </p:tgtEl>
                                        <p:attrNameLst>
                                          <p:attrName>r</p:attrName>
                                        </p:attrNameLst>
                                      </p:cBhvr>
                                    </p:animRot>
                                  </p:childTnLst>
                                </p:cTn>
                              </p:par>
                              <p:par>
                                <p:cTn id="72" presetID="10" presetClass="entr" presetSubtype="0" fill="hold" grpId="2" nodeType="with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par>
                                <p:cTn id="75" presetID="10" presetClass="exit" presetSubtype="0" fill="hold" grpId="3" nodeType="withEffect">
                                  <p:stCondLst>
                                    <p:cond delay="1000"/>
                                  </p:stCondLst>
                                  <p:childTnLst>
                                    <p:animEffect transition="out" filter="fade">
                                      <p:cBhvr>
                                        <p:cTn id="76" dur="500"/>
                                        <p:tgtEl>
                                          <p:spTgt spid="31"/>
                                        </p:tgtEl>
                                      </p:cBhvr>
                                    </p:animEffect>
                                    <p:set>
                                      <p:cBhvr>
                                        <p:cTn id="7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9" grpId="0" animBg="1"/>
      <p:bldP spid="19" grpId="1" animBg="1"/>
      <p:bldP spid="23" grpId="0" animBg="1"/>
      <p:bldP spid="21" grpId="0" animBg="1"/>
      <p:bldP spid="21" grpId="1" animBg="1"/>
      <p:bldP spid="10" grpId="0" animBg="1"/>
      <p:bldP spid="31" grpId="0"/>
      <p:bldP spid="31" grpId="1"/>
      <p:bldP spid="31" grpId="2"/>
      <p:bldP spid="31" grpId="3"/>
      <p:bldP spid="32" grpId="0"/>
      <p:bldP spid="32" grpId="1"/>
      <p:bldP spid="27" grpId="0" animBg="1"/>
      <p:bldP spid="2" grpId="0"/>
      <p:bldP spid="20" grpId="0" animBg="1"/>
      <p:bldP spid="1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nswer 2">
            <a:extLst>
              <a:ext uri="{FF2B5EF4-FFF2-40B4-BE49-F238E27FC236}">
                <a16:creationId xmlns:a16="http://schemas.microsoft.com/office/drawing/2014/main" id="{F4AD4401-434D-4F67-B657-77D3F621D278}"/>
              </a:ext>
            </a:extLst>
          </p:cNvPr>
          <p:cNvSpPr/>
          <p:nvPr/>
        </p:nvSpPr>
        <p:spPr>
          <a:xfrm>
            <a:off x="3785192" y="4514864"/>
            <a:ext cx="1535987" cy="580244"/>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0.46</a:t>
            </a:r>
          </a:p>
        </p:txBody>
      </p:sp>
      <p:sp>
        <p:nvSpPr>
          <p:cNvPr id="27" name="Yellow Circle"/>
          <p:cNvSpPr/>
          <p:nvPr/>
        </p:nvSpPr>
        <p:spPr>
          <a:xfrm>
            <a:off x="3791824" y="2500039"/>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45.8%</a:t>
            </a:r>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Quiz</a:t>
            </a:r>
          </a:p>
        </p:txBody>
      </p:sp>
      <p:sp>
        <p:nvSpPr>
          <p:cNvPr id="31" name="Try Again!">
            <a:extLst>
              <a:ext uri="{FF2B5EF4-FFF2-40B4-BE49-F238E27FC236}">
                <a16:creationId xmlns:a16="http://schemas.microsoft.com/office/drawing/2014/main" id="{3784DBBA-BA0C-4D88-B64F-C69898662580}"/>
              </a:ext>
            </a:extLst>
          </p:cNvPr>
          <p:cNvSpPr txBox="1"/>
          <p:nvPr/>
        </p:nvSpPr>
        <p:spPr>
          <a:xfrm>
            <a:off x="864240" y="5589871"/>
            <a:ext cx="7394575" cy="461665"/>
          </a:xfrm>
          <a:prstGeom prst="rect">
            <a:avLst/>
          </a:prstGeom>
          <a:noFill/>
        </p:spPr>
        <p:txBody>
          <a:bodyPr wrap="square" rtlCol="0">
            <a:spAutoFit/>
          </a:bodyPr>
          <a:lstStyle/>
          <a:p>
            <a:pPr algn="ctr"/>
            <a:r>
              <a:rPr lang="en-GB" sz="2400" dirty="0"/>
              <a:t>Try again!</a:t>
            </a:r>
          </a:p>
        </p:txBody>
      </p:sp>
      <p:sp>
        <p:nvSpPr>
          <p:cNvPr id="32" name="Correct!">
            <a:extLst>
              <a:ext uri="{FF2B5EF4-FFF2-40B4-BE49-F238E27FC236}">
                <a16:creationId xmlns:a16="http://schemas.microsoft.com/office/drawing/2014/main" id="{47D62B31-A843-4711-A22B-0A520861B3A2}"/>
              </a:ext>
            </a:extLst>
          </p:cNvPr>
          <p:cNvSpPr txBox="1"/>
          <p:nvPr/>
        </p:nvSpPr>
        <p:spPr>
          <a:xfrm>
            <a:off x="865658" y="5581060"/>
            <a:ext cx="7394575" cy="461665"/>
          </a:xfrm>
          <a:prstGeom prst="rect">
            <a:avLst/>
          </a:prstGeom>
          <a:noFill/>
        </p:spPr>
        <p:txBody>
          <a:bodyPr wrap="square" rtlCol="0">
            <a:spAutoFit/>
          </a:bodyPr>
          <a:lstStyle/>
          <a:p>
            <a:pPr algn="ctr"/>
            <a:r>
              <a:rPr lang="en-GB" sz="2400" dirty="0"/>
              <a:t>Correct!</a:t>
            </a:r>
          </a:p>
        </p:txBody>
      </p:sp>
      <p:sp>
        <p:nvSpPr>
          <p:cNvPr id="2" name="Rectangle 1"/>
          <p:cNvSpPr/>
          <p:nvPr/>
        </p:nvSpPr>
        <p:spPr>
          <a:xfrm>
            <a:off x="644807" y="1854319"/>
            <a:ext cx="7848600" cy="369332"/>
          </a:xfrm>
          <a:prstGeom prst="rect">
            <a:avLst/>
          </a:prstGeom>
        </p:spPr>
        <p:txBody>
          <a:bodyPr wrap="square">
            <a:spAutoFit/>
          </a:bodyPr>
          <a:lstStyle/>
          <a:p>
            <a:pPr lvl="0" algn="ctr">
              <a:defRPr/>
            </a:pPr>
            <a:r>
              <a:rPr lang="en-GB" dirty="0">
                <a:solidFill>
                  <a:srgbClr val="1C1C1C"/>
                </a:solidFill>
              </a:rPr>
              <a:t>Convert this percentage into a decimal rounded to the nearest hundredth.</a:t>
            </a:r>
          </a:p>
        </p:txBody>
      </p:sp>
      <p:sp>
        <p:nvSpPr>
          <p:cNvPr id="20" name="Answer Outline">
            <a:extLst>
              <a:ext uri="{FF2B5EF4-FFF2-40B4-BE49-F238E27FC236}">
                <a16:creationId xmlns:a16="http://schemas.microsoft.com/office/drawing/2014/main" id="{F4AD4401-434D-4F67-B657-77D3F621D278}"/>
              </a:ext>
            </a:extLst>
          </p:cNvPr>
          <p:cNvSpPr/>
          <p:nvPr/>
        </p:nvSpPr>
        <p:spPr>
          <a:xfrm>
            <a:off x="3801114" y="4529537"/>
            <a:ext cx="1535987" cy="565571"/>
          </a:xfrm>
          <a:prstGeom prst="roundRect">
            <a:avLst>
              <a:gd name="adj" fmla="val 0"/>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p:txBody>
      </p:sp>
      <p:sp>
        <p:nvSpPr>
          <p:cNvPr id="19" name="Answer 3">
            <a:extLst>
              <a:ext uri="{FF2B5EF4-FFF2-40B4-BE49-F238E27FC236}">
                <a16:creationId xmlns:a16="http://schemas.microsoft.com/office/drawing/2014/main" id="{F4AD4401-434D-4F67-B657-77D3F621D278}"/>
              </a:ext>
            </a:extLst>
          </p:cNvPr>
          <p:cNvSpPr/>
          <p:nvPr/>
        </p:nvSpPr>
        <p:spPr>
          <a:xfrm>
            <a:off x="5884813" y="4514864"/>
            <a:ext cx="1535987" cy="580244"/>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0.48</a:t>
            </a:r>
          </a:p>
        </p:txBody>
      </p:sp>
      <p:sp>
        <p:nvSpPr>
          <p:cNvPr id="23" name="Answer 1">
            <a:extLst>
              <a:ext uri="{FF2B5EF4-FFF2-40B4-BE49-F238E27FC236}">
                <a16:creationId xmlns:a16="http://schemas.microsoft.com/office/drawing/2014/main" id="{B99A81FD-082F-4B15-A80E-1815A4412B24}"/>
              </a:ext>
            </a:extLst>
          </p:cNvPr>
          <p:cNvSpPr/>
          <p:nvPr/>
        </p:nvSpPr>
        <p:spPr>
          <a:xfrm>
            <a:off x="1685571" y="4516198"/>
            <a:ext cx="1535987" cy="580244"/>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0.45</a:t>
            </a:r>
          </a:p>
        </p:txBody>
      </p:sp>
      <p:sp>
        <p:nvSpPr>
          <p:cNvPr id="13" name="Pentagon 12">
            <a:extLst>
              <a:ext uri="{FF2B5EF4-FFF2-40B4-BE49-F238E27FC236}">
                <a16:creationId xmlns:a16="http://schemas.microsoft.com/office/drawing/2014/main" id="{81476A7B-076C-49A9-BF9B-8C4E92AFD1A7}"/>
              </a:ext>
            </a:extLst>
          </p:cNvPr>
          <p:cNvSpPr/>
          <p:nvPr/>
        </p:nvSpPr>
        <p:spPr>
          <a:xfrm flipH="1">
            <a:off x="3204594" y="765175"/>
            <a:ext cx="5492876"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Recall and use equivalences between simple fractions, decimals and percentages</a:t>
            </a:r>
          </a:p>
        </p:txBody>
      </p:sp>
      <p:sp>
        <p:nvSpPr>
          <p:cNvPr id="35" name="Rectangle 34">
            <a:hlinkClick r:id="rId2" action="ppaction://hlinksldjump"/>
          </p:cNvPr>
          <p:cNvSpPr/>
          <p:nvPr/>
        </p:nvSpPr>
        <p:spPr>
          <a:xfrm>
            <a:off x="444616" y="5624739"/>
            <a:ext cx="2146184" cy="468086"/>
          </a:xfrm>
          <a:prstGeom prst="rect">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3"/>
                </a:solidFill>
              </a:rPr>
              <a:t>Choose another objective</a:t>
            </a:r>
          </a:p>
        </p:txBody>
      </p:sp>
    </p:spTree>
    <p:extLst>
      <p:ext uri="{BB962C8B-B14F-4D97-AF65-F5344CB8AC3E}">
        <p14:creationId xmlns:p14="http://schemas.microsoft.com/office/powerpoint/2010/main" val="276086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32" presetClass="emph" presetSubtype="0" fill="hold" grpId="1" nodeType="clickEffect">
                                  <p:stCondLst>
                                    <p:cond delay="0"/>
                                  </p:stCondLst>
                                  <p:childTnLst>
                                    <p:animRot by="120000">
                                      <p:cBhvr>
                                        <p:cTn id="36" dur="100" fill="hold">
                                          <p:stCondLst>
                                            <p:cond delay="0"/>
                                          </p:stCondLst>
                                        </p:cTn>
                                        <p:tgtEl>
                                          <p:spTgt spid="23"/>
                                        </p:tgtEl>
                                        <p:attrNameLst>
                                          <p:attrName>r</p:attrName>
                                        </p:attrNameLst>
                                      </p:cBhvr>
                                    </p:animRot>
                                    <p:animRot by="-240000">
                                      <p:cBhvr>
                                        <p:cTn id="37" dur="200" fill="hold">
                                          <p:stCondLst>
                                            <p:cond delay="200"/>
                                          </p:stCondLst>
                                        </p:cTn>
                                        <p:tgtEl>
                                          <p:spTgt spid="23"/>
                                        </p:tgtEl>
                                        <p:attrNameLst>
                                          <p:attrName>r</p:attrName>
                                        </p:attrNameLst>
                                      </p:cBhvr>
                                    </p:animRot>
                                    <p:animRot by="240000">
                                      <p:cBhvr>
                                        <p:cTn id="38" dur="200" fill="hold">
                                          <p:stCondLst>
                                            <p:cond delay="400"/>
                                          </p:stCondLst>
                                        </p:cTn>
                                        <p:tgtEl>
                                          <p:spTgt spid="23"/>
                                        </p:tgtEl>
                                        <p:attrNameLst>
                                          <p:attrName>r</p:attrName>
                                        </p:attrNameLst>
                                      </p:cBhvr>
                                    </p:animRot>
                                    <p:animRot by="-240000">
                                      <p:cBhvr>
                                        <p:cTn id="39" dur="200" fill="hold">
                                          <p:stCondLst>
                                            <p:cond delay="600"/>
                                          </p:stCondLst>
                                        </p:cTn>
                                        <p:tgtEl>
                                          <p:spTgt spid="23"/>
                                        </p:tgtEl>
                                        <p:attrNameLst>
                                          <p:attrName>r</p:attrName>
                                        </p:attrNameLst>
                                      </p:cBhvr>
                                    </p:animRot>
                                    <p:animRot by="120000">
                                      <p:cBhvr>
                                        <p:cTn id="40" dur="200" fill="hold">
                                          <p:stCondLst>
                                            <p:cond delay="800"/>
                                          </p:stCondLst>
                                        </p:cTn>
                                        <p:tgtEl>
                                          <p:spTgt spid="23"/>
                                        </p:tgtEl>
                                        <p:attrNameLst>
                                          <p:attrName>r</p:attrName>
                                        </p:attrNameLst>
                                      </p:cBhvr>
                                    </p:animRot>
                                  </p:childTnLst>
                                </p:cTn>
                              </p:par>
                              <p:par>
                                <p:cTn id="41" presetID="10" presetClass="entr" presetSubtype="0" fill="hold" grpId="2"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par>
                                <p:cTn id="44" presetID="10" presetClass="exit" presetSubtype="0" fill="hold" grpId="3" nodeType="withEffect">
                                  <p:stCondLst>
                                    <p:cond delay="1000"/>
                                  </p:stCondLst>
                                  <p:childTnLst>
                                    <p:animEffect transition="out" filter="fade">
                                      <p:cBhvr>
                                        <p:cTn id="45" dur="500"/>
                                        <p:tgtEl>
                                          <p:spTgt spid="31"/>
                                        </p:tgtEl>
                                      </p:cBhvr>
                                    </p:animEffect>
                                    <p:set>
                                      <p:cBhvr>
                                        <p:cTn id="46"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7" restart="whenNotActive" fill="hold" evtFilter="cancelBubble" nodeType="interactiveSeq">
                <p:stCondLst>
                  <p:cond evt="onClick" delay="0">
                    <p:tgtEl>
                      <p:spTgt spid="21"/>
                    </p:tgtEl>
                  </p:cond>
                </p:stCondLst>
                <p:endSync evt="end" delay="0">
                  <p:rtn val="all"/>
                </p:endSync>
                <p:childTnLst>
                  <p:par>
                    <p:cTn id="48" fill="hold">
                      <p:stCondLst>
                        <p:cond delay="0"/>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1000"/>
                                        <p:tgtEl>
                                          <p:spTgt spid="2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par>
                                <p:cTn id="56" presetID="10" presetClass="exit" presetSubtype="0" fill="hold" grpId="1" nodeType="withEffect">
                                  <p:stCondLst>
                                    <p:cond delay="1000"/>
                                  </p:stCondLst>
                                  <p:childTnLst>
                                    <p:animEffect transition="out" filter="fade">
                                      <p:cBhvr>
                                        <p:cTn id="57" dur="500"/>
                                        <p:tgtEl>
                                          <p:spTgt spid="32"/>
                                        </p:tgtEl>
                                      </p:cBhvr>
                                    </p:animEffect>
                                    <p:set>
                                      <p:cBhvr>
                                        <p:cTn id="58" dur="1" fill="hold">
                                          <p:stCondLst>
                                            <p:cond delay="499"/>
                                          </p:stCondLst>
                                        </p:cTn>
                                        <p:tgtEl>
                                          <p:spTgt spid="32"/>
                                        </p:tgtEl>
                                        <p:attrNameLst>
                                          <p:attrName>style.visibility</p:attrName>
                                        </p:attrNameLst>
                                      </p:cBhvr>
                                      <p:to>
                                        <p:strVal val="hidden"/>
                                      </p:to>
                                    </p:set>
                                  </p:childTnLst>
                                </p:cTn>
                              </p:par>
                            </p:childTnLst>
                          </p:cTn>
                        </p:par>
                        <p:par>
                          <p:cTn id="59" fill="hold">
                            <p:stCondLst>
                              <p:cond delay="1500"/>
                            </p:stCondLst>
                            <p:childTnLst>
                              <p:par>
                                <p:cTn id="60" presetID="22" presetClass="entr" presetSubtype="8" fill="hold" grpId="1" nodeType="after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wipe(left)">
                                      <p:cBhvr>
                                        <p:cTn id="62" dur="500"/>
                                        <p:tgtEl>
                                          <p:spTgt spid="35"/>
                                        </p:tgtEl>
                                      </p:cBhvr>
                                    </p:animEffect>
                                  </p:childTnLst>
                                </p:cTn>
                              </p:par>
                            </p:childTnLst>
                          </p:cTn>
                        </p:par>
                      </p:childTnLst>
                    </p:cTn>
                  </p:par>
                </p:childTnLst>
              </p:cTn>
              <p:nextCondLst>
                <p:cond evt="onClick" delay="0">
                  <p:tgtEl>
                    <p:spTgt spid="21"/>
                  </p:tgtEl>
                </p:cond>
              </p:nextCondLst>
            </p:seq>
            <p:seq concurrent="1" nextAc="seek">
              <p:cTn id="63" restart="whenNotActive" fill="hold" evtFilter="cancelBubble" nodeType="interactiveSeq">
                <p:stCondLst>
                  <p:cond evt="onClick" delay="0">
                    <p:tgtEl>
                      <p:spTgt spid="19"/>
                    </p:tgtEl>
                  </p:cond>
                </p:stCondLst>
                <p:endSync evt="end" delay="0">
                  <p:rtn val="all"/>
                </p:endSync>
                <p:childTnLst>
                  <p:par>
                    <p:cTn id="64" fill="hold">
                      <p:stCondLst>
                        <p:cond delay="0"/>
                      </p:stCondLst>
                      <p:childTnLst>
                        <p:par>
                          <p:cTn id="65" fill="hold">
                            <p:stCondLst>
                              <p:cond delay="0"/>
                            </p:stCondLst>
                            <p:childTnLst>
                              <p:par>
                                <p:cTn id="66" presetID="32" presetClass="emph" presetSubtype="0" fill="hold" grpId="1" nodeType="withEffect">
                                  <p:stCondLst>
                                    <p:cond delay="0"/>
                                  </p:stCondLst>
                                  <p:childTnLst>
                                    <p:animRot by="120000">
                                      <p:cBhvr>
                                        <p:cTn id="67" dur="100" fill="hold">
                                          <p:stCondLst>
                                            <p:cond delay="0"/>
                                          </p:stCondLst>
                                        </p:cTn>
                                        <p:tgtEl>
                                          <p:spTgt spid="19"/>
                                        </p:tgtEl>
                                        <p:attrNameLst>
                                          <p:attrName>r</p:attrName>
                                        </p:attrNameLst>
                                      </p:cBhvr>
                                    </p:animRot>
                                    <p:animRot by="-240000">
                                      <p:cBhvr>
                                        <p:cTn id="68" dur="200" fill="hold">
                                          <p:stCondLst>
                                            <p:cond delay="200"/>
                                          </p:stCondLst>
                                        </p:cTn>
                                        <p:tgtEl>
                                          <p:spTgt spid="19"/>
                                        </p:tgtEl>
                                        <p:attrNameLst>
                                          <p:attrName>r</p:attrName>
                                        </p:attrNameLst>
                                      </p:cBhvr>
                                    </p:animRot>
                                    <p:animRot by="240000">
                                      <p:cBhvr>
                                        <p:cTn id="69" dur="200" fill="hold">
                                          <p:stCondLst>
                                            <p:cond delay="400"/>
                                          </p:stCondLst>
                                        </p:cTn>
                                        <p:tgtEl>
                                          <p:spTgt spid="19"/>
                                        </p:tgtEl>
                                        <p:attrNameLst>
                                          <p:attrName>r</p:attrName>
                                        </p:attrNameLst>
                                      </p:cBhvr>
                                    </p:animRot>
                                    <p:animRot by="-240000">
                                      <p:cBhvr>
                                        <p:cTn id="70" dur="200" fill="hold">
                                          <p:stCondLst>
                                            <p:cond delay="600"/>
                                          </p:stCondLst>
                                        </p:cTn>
                                        <p:tgtEl>
                                          <p:spTgt spid="19"/>
                                        </p:tgtEl>
                                        <p:attrNameLst>
                                          <p:attrName>r</p:attrName>
                                        </p:attrNameLst>
                                      </p:cBhvr>
                                    </p:animRot>
                                    <p:animRot by="120000">
                                      <p:cBhvr>
                                        <p:cTn id="71" dur="200" fill="hold">
                                          <p:stCondLst>
                                            <p:cond delay="800"/>
                                          </p:stCondLst>
                                        </p:cTn>
                                        <p:tgtEl>
                                          <p:spTgt spid="19"/>
                                        </p:tgtEl>
                                        <p:attrNameLst>
                                          <p:attrName>r</p:attrName>
                                        </p:attrNameLst>
                                      </p:cBhvr>
                                    </p:animRot>
                                  </p:childTnLst>
                                </p:cTn>
                              </p:par>
                              <p:par>
                                <p:cTn id="72" presetID="10" presetClass="entr" presetSubtype="0" fill="hold" grpId="0" nodeType="with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par>
                                <p:cTn id="75" presetID="10" presetClass="exit" presetSubtype="0" fill="hold" grpId="1" nodeType="withEffect">
                                  <p:stCondLst>
                                    <p:cond delay="1000"/>
                                  </p:stCondLst>
                                  <p:childTnLst>
                                    <p:animEffect transition="out" filter="fade">
                                      <p:cBhvr>
                                        <p:cTn id="76" dur="500"/>
                                        <p:tgtEl>
                                          <p:spTgt spid="31"/>
                                        </p:tgtEl>
                                      </p:cBhvr>
                                    </p:animEffect>
                                    <p:set>
                                      <p:cBhvr>
                                        <p:cTn id="7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78" restart="whenNotActive" fill="hold" evtFilter="cancelBubble" nodeType="interactiveSeq">
                <p:stCondLst>
                  <p:cond evt="onClick" delay="0">
                    <p:tgtEl>
                      <p:spTgt spid="35"/>
                    </p:tgtEl>
                  </p:cond>
                </p:stCondLst>
                <p:endSync evt="end" delay="0">
                  <p:rtn val="all"/>
                </p:endSync>
                <p:childTnLst>
                  <p:par>
                    <p:cTn id="79" fill="hold">
                      <p:stCondLst>
                        <p:cond delay="0"/>
                      </p:stCondLst>
                      <p:childTnLst>
                        <p:par>
                          <p:cTn id="80" fill="hold">
                            <p:stCondLst>
                              <p:cond delay="0"/>
                            </p:stCondLst>
                            <p:childTnLst>
                              <p:par>
                                <p:cTn id="81" presetID="3" presetClass="emph" presetSubtype="2" fill="hold" grpId="0" nodeType="clickEffect">
                                  <p:stCondLst>
                                    <p:cond delay="0"/>
                                  </p:stCondLst>
                                  <p:childTnLst>
                                    <p:animClr clrSpc="rgb" dir="cw">
                                      <p:cBhvr override="childStyle">
                                        <p:cTn id="82" dur="2000" fill="hold"/>
                                        <p:tgtEl>
                                          <p:spTgt spid="35"/>
                                        </p:tgtEl>
                                        <p:attrNameLst>
                                          <p:attrName>style.color</p:attrName>
                                        </p:attrNameLst>
                                      </p:cBhvr>
                                      <p:to>
                                        <a:srgbClr val="AED289"/>
                                      </p:to>
                                    </p:animClr>
                                  </p:childTnLst>
                                </p:cTn>
                              </p:par>
                            </p:childTnLst>
                          </p:cTn>
                        </p:par>
                      </p:childTnLst>
                    </p:cTn>
                  </p:par>
                </p:childTnLst>
              </p:cTn>
              <p:nextCondLst>
                <p:cond evt="onClick" delay="0">
                  <p:tgtEl>
                    <p:spTgt spid="35"/>
                  </p:tgtEl>
                </p:cond>
              </p:nextCondLst>
            </p:seq>
          </p:childTnLst>
        </p:cTn>
      </p:par>
    </p:tnLst>
    <p:bldLst>
      <p:bldP spid="21" grpId="0" animBg="1"/>
      <p:bldP spid="27" grpId="0" animBg="1"/>
      <p:bldP spid="10" grpId="0" animBg="1"/>
      <p:bldP spid="31" grpId="0"/>
      <p:bldP spid="31" grpId="1"/>
      <p:bldP spid="31" grpId="2"/>
      <p:bldP spid="31" grpId="3"/>
      <p:bldP spid="32" grpId="0"/>
      <p:bldP spid="32" grpId="1"/>
      <p:bldP spid="2" grpId="0"/>
      <p:bldP spid="20" grpId="0" animBg="1"/>
      <p:bldP spid="19" grpId="0" animBg="1"/>
      <p:bldP spid="19" grpId="1" animBg="1"/>
      <p:bldP spid="23" grpId="0" animBg="1"/>
      <p:bldP spid="23" grpId="1" animBg="1"/>
      <p:bldP spid="13" grpId="0" animBg="1"/>
      <p:bldP spid="35" grpId="0" animBg="1"/>
      <p:bldP spid="35" grpId="1"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946433" y="2612897"/>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nswer A">
            <a:extLst>
              <a:ext uri="{FF2B5EF4-FFF2-40B4-BE49-F238E27FC236}">
                <a16:creationId xmlns:a16="http://schemas.microsoft.com/office/drawing/2014/main" id="{B99A81FD-082F-4B15-A80E-1815A4412B24}"/>
              </a:ext>
            </a:extLst>
          </p:cNvPr>
          <p:cNvSpPr/>
          <p:nvPr/>
        </p:nvSpPr>
        <p:spPr>
          <a:xfrm>
            <a:off x="750413" y="4585926"/>
            <a:ext cx="1535987" cy="646332"/>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12</a:t>
            </a:r>
          </a:p>
        </p:txBody>
      </p:sp>
      <p:sp>
        <p:nvSpPr>
          <p:cNvPr id="21" name="Answer B">
            <a:extLst>
              <a:ext uri="{FF2B5EF4-FFF2-40B4-BE49-F238E27FC236}">
                <a16:creationId xmlns:a16="http://schemas.microsoft.com/office/drawing/2014/main" id="{F4AD4401-434D-4F67-B657-77D3F621D278}"/>
              </a:ext>
            </a:extLst>
          </p:cNvPr>
          <p:cNvSpPr/>
          <p:nvPr/>
        </p:nvSpPr>
        <p:spPr>
          <a:xfrm>
            <a:off x="2850034" y="4584592"/>
            <a:ext cx="1535987" cy="646332"/>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18</a:t>
            </a:r>
          </a:p>
        </p:txBody>
      </p:sp>
      <p:sp>
        <p:nvSpPr>
          <p:cNvPr id="18" name="Answer C">
            <a:extLst>
              <a:ext uri="{FF2B5EF4-FFF2-40B4-BE49-F238E27FC236}">
                <a16:creationId xmlns:a16="http://schemas.microsoft.com/office/drawing/2014/main" id="{F4AD4401-434D-4F67-B657-77D3F621D278}"/>
              </a:ext>
            </a:extLst>
          </p:cNvPr>
          <p:cNvSpPr/>
          <p:nvPr/>
        </p:nvSpPr>
        <p:spPr>
          <a:xfrm>
            <a:off x="4851198" y="4584592"/>
            <a:ext cx="1535987" cy="646332"/>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9</a:t>
            </a:r>
          </a:p>
        </p:txBody>
      </p:sp>
      <p:sp>
        <p:nvSpPr>
          <p:cNvPr id="19" name="Answer D">
            <a:extLst>
              <a:ext uri="{FF2B5EF4-FFF2-40B4-BE49-F238E27FC236}">
                <a16:creationId xmlns:a16="http://schemas.microsoft.com/office/drawing/2014/main" id="{65BE02EF-539D-4B48-9065-024BEF44DD40}"/>
              </a:ext>
            </a:extLst>
          </p:cNvPr>
          <p:cNvSpPr/>
          <p:nvPr/>
        </p:nvSpPr>
        <p:spPr>
          <a:xfrm>
            <a:off x="6852363" y="4584592"/>
            <a:ext cx="1535987" cy="646332"/>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11</a:t>
            </a:r>
          </a:p>
        </p:txBody>
      </p:sp>
      <p:sp>
        <p:nvSpPr>
          <p:cNvPr id="9" name="Pentagon 12">
            <a:extLst>
              <a:ext uri="{FF2B5EF4-FFF2-40B4-BE49-F238E27FC236}">
                <a16:creationId xmlns:a16="http://schemas.microsoft.com/office/drawing/2014/main" id="{81476A7B-076C-49A9-BF9B-8C4E92AFD1A7}"/>
              </a:ext>
            </a:extLst>
          </p:cNvPr>
          <p:cNvSpPr/>
          <p:nvPr/>
        </p:nvSpPr>
        <p:spPr>
          <a:xfrm flipH="1">
            <a:off x="5656401" y="765175"/>
            <a:ext cx="3041072"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Use common factors </a:t>
            </a:r>
          </a:p>
          <a:p>
            <a:pPr algn="r">
              <a:spcBef>
                <a:spcPct val="0"/>
              </a:spcBef>
            </a:pPr>
            <a:r>
              <a:rPr lang="en-GB" altLang="en-US" sz="2000" b="1" dirty="0">
                <a:solidFill>
                  <a:schemeClr val="bg1"/>
                </a:solidFill>
                <a:cs typeface="Sassoon Infant Rg" pitchFamily="50" charset="0"/>
              </a:rPr>
              <a:t>to simplify fractions</a:t>
            </a:r>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Quiz</a:t>
            </a:r>
          </a:p>
        </p:txBody>
      </p:sp>
      <p:sp>
        <p:nvSpPr>
          <p:cNvPr id="31" name="Try Again!">
            <a:extLst>
              <a:ext uri="{FF2B5EF4-FFF2-40B4-BE49-F238E27FC236}">
                <a16:creationId xmlns:a16="http://schemas.microsoft.com/office/drawing/2014/main" id="{3784DBBA-BA0C-4D88-B64F-C69898662580}"/>
              </a:ext>
            </a:extLst>
          </p:cNvPr>
          <p:cNvSpPr txBox="1"/>
          <p:nvPr/>
        </p:nvSpPr>
        <p:spPr>
          <a:xfrm>
            <a:off x="864240" y="5589871"/>
            <a:ext cx="7394575" cy="461665"/>
          </a:xfrm>
          <a:prstGeom prst="rect">
            <a:avLst/>
          </a:prstGeom>
          <a:noFill/>
        </p:spPr>
        <p:txBody>
          <a:bodyPr wrap="square" rtlCol="0">
            <a:spAutoFit/>
          </a:bodyPr>
          <a:lstStyle/>
          <a:p>
            <a:pPr algn="ctr"/>
            <a:r>
              <a:rPr lang="en-GB" sz="2400" dirty="0"/>
              <a:t>Try again!</a:t>
            </a:r>
          </a:p>
        </p:txBody>
      </p:sp>
      <p:sp>
        <p:nvSpPr>
          <p:cNvPr id="32" name="Correct!">
            <a:extLst>
              <a:ext uri="{FF2B5EF4-FFF2-40B4-BE49-F238E27FC236}">
                <a16:creationId xmlns:a16="http://schemas.microsoft.com/office/drawing/2014/main" id="{47D62B31-A843-4711-A22B-0A520861B3A2}"/>
              </a:ext>
            </a:extLst>
          </p:cNvPr>
          <p:cNvSpPr txBox="1"/>
          <p:nvPr/>
        </p:nvSpPr>
        <p:spPr>
          <a:xfrm>
            <a:off x="865658" y="5581060"/>
            <a:ext cx="7394575" cy="461665"/>
          </a:xfrm>
          <a:prstGeom prst="rect">
            <a:avLst/>
          </a:prstGeom>
          <a:noFill/>
        </p:spPr>
        <p:txBody>
          <a:bodyPr wrap="square" rtlCol="0">
            <a:spAutoFit/>
          </a:bodyPr>
          <a:lstStyle/>
          <a:p>
            <a:pPr algn="ctr"/>
            <a:r>
              <a:rPr lang="en-GB" sz="2400" dirty="0"/>
              <a:t>Correct!</a:t>
            </a:r>
          </a:p>
        </p:txBody>
      </p:sp>
      <p:grpSp>
        <p:nvGrpSpPr>
          <p:cNvPr id="13" name="Group 12"/>
          <p:cNvGrpSpPr/>
          <p:nvPr/>
        </p:nvGrpSpPr>
        <p:grpSpPr>
          <a:xfrm>
            <a:off x="3252390" y="2731354"/>
            <a:ext cx="918274" cy="1323439"/>
            <a:chOff x="1812100" y="3501654"/>
            <a:chExt cx="918274" cy="1323439"/>
          </a:xfrm>
        </p:grpSpPr>
        <p:sp>
          <p:nvSpPr>
            <p:cNvPr id="14" name="TextBox 13"/>
            <p:cNvSpPr txBox="1"/>
            <p:nvPr/>
          </p:nvSpPr>
          <p:spPr>
            <a:xfrm>
              <a:off x="1812100" y="3501654"/>
              <a:ext cx="918274" cy="1323439"/>
            </a:xfrm>
            <a:prstGeom prst="rect">
              <a:avLst/>
            </a:prstGeom>
            <a:noFill/>
          </p:spPr>
          <p:txBody>
            <a:bodyPr wrap="square" rtlCol="0">
              <a:spAutoFit/>
            </a:bodyPr>
            <a:lstStyle/>
            <a:p>
              <a:pPr algn="ctr"/>
              <a:r>
                <a:rPr lang="en-GB" sz="4000" b="1" dirty="0"/>
                <a:t>27</a:t>
              </a:r>
            </a:p>
            <a:p>
              <a:pPr algn="ctr"/>
              <a:r>
                <a:rPr lang="en-GB" sz="4000" b="1" dirty="0"/>
                <a:t>99</a:t>
              </a:r>
            </a:p>
          </p:txBody>
        </p:sp>
        <p:cxnSp>
          <p:nvCxnSpPr>
            <p:cNvPr id="15" name="Straight Connector 14"/>
            <p:cNvCxnSpPr/>
            <p:nvPr/>
          </p:nvCxnSpPr>
          <p:spPr>
            <a:xfrm>
              <a:off x="2039164" y="4174324"/>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2" name="Rectangle 1"/>
          <p:cNvSpPr/>
          <p:nvPr/>
        </p:nvSpPr>
        <p:spPr>
          <a:xfrm>
            <a:off x="755650" y="1891714"/>
            <a:ext cx="7632700" cy="430887"/>
          </a:xfrm>
          <a:prstGeom prst="rect">
            <a:avLst/>
          </a:prstGeom>
        </p:spPr>
        <p:txBody>
          <a:bodyPr wrap="square">
            <a:spAutoFit/>
          </a:bodyPr>
          <a:lstStyle/>
          <a:p>
            <a:pPr lvl="0" algn="ctr">
              <a:defRPr/>
            </a:pPr>
            <a:r>
              <a:rPr lang="en-GB" sz="2200" dirty="0">
                <a:solidFill>
                  <a:srgbClr val="1C1C1C"/>
                </a:solidFill>
              </a:rPr>
              <a:t>Which number completes this equivalent fraction pair?</a:t>
            </a:r>
          </a:p>
        </p:txBody>
      </p:sp>
      <p:sp>
        <p:nvSpPr>
          <p:cNvPr id="20" name="Answer">
            <a:extLst>
              <a:ext uri="{FF2B5EF4-FFF2-40B4-BE49-F238E27FC236}">
                <a16:creationId xmlns:a16="http://schemas.microsoft.com/office/drawing/2014/main" id="{F4AD4401-434D-4F67-B657-77D3F621D278}"/>
              </a:ext>
            </a:extLst>
          </p:cNvPr>
          <p:cNvSpPr/>
          <p:nvPr/>
        </p:nvSpPr>
        <p:spPr>
          <a:xfrm>
            <a:off x="6867530" y="4583135"/>
            <a:ext cx="1535987" cy="646332"/>
          </a:xfrm>
          <a:prstGeom prst="roundRect">
            <a:avLst>
              <a:gd name="adj" fmla="val 0"/>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p:txBody>
      </p:sp>
      <p:sp>
        <p:nvSpPr>
          <p:cNvPr id="16" name="Oval 15"/>
          <p:cNvSpPr/>
          <p:nvPr/>
        </p:nvSpPr>
        <p:spPr>
          <a:xfrm>
            <a:off x="4636565" y="2612897"/>
            <a:ext cx="1560352" cy="1560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p:cNvGrpSpPr/>
          <p:nvPr/>
        </p:nvGrpSpPr>
        <p:grpSpPr>
          <a:xfrm>
            <a:off x="4942522" y="2731354"/>
            <a:ext cx="918274" cy="1323439"/>
            <a:chOff x="1812100" y="3501654"/>
            <a:chExt cx="918274" cy="1323439"/>
          </a:xfrm>
        </p:grpSpPr>
        <p:sp>
          <p:nvSpPr>
            <p:cNvPr id="22" name="TextBox 21"/>
            <p:cNvSpPr txBox="1"/>
            <p:nvPr/>
          </p:nvSpPr>
          <p:spPr>
            <a:xfrm>
              <a:off x="1812100" y="3501654"/>
              <a:ext cx="918274" cy="1323439"/>
            </a:xfrm>
            <a:prstGeom prst="rect">
              <a:avLst/>
            </a:prstGeom>
            <a:noFill/>
          </p:spPr>
          <p:txBody>
            <a:bodyPr wrap="square" rtlCol="0">
              <a:spAutoFit/>
            </a:bodyPr>
            <a:lstStyle/>
            <a:p>
              <a:pPr algn="ctr"/>
              <a:r>
                <a:rPr lang="en-GB" sz="4000" b="1" dirty="0"/>
                <a:t>3</a:t>
              </a:r>
            </a:p>
            <a:p>
              <a:pPr algn="ctr"/>
              <a:r>
                <a:rPr lang="en-GB" sz="4000" b="1" dirty="0"/>
                <a:t>?</a:t>
              </a:r>
            </a:p>
          </p:txBody>
        </p:sp>
        <p:cxnSp>
          <p:nvCxnSpPr>
            <p:cNvPr id="24" name="Straight Connector 23"/>
            <p:cNvCxnSpPr/>
            <p:nvPr/>
          </p:nvCxnSpPr>
          <p:spPr>
            <a:xfrm>
              <a:off x="2039164" y="4174324"/>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5" name="Rectangle 4">
            <a:hlinkClick r:id="rId2" action="ppaction://hlinksldjump"/>
          </p:cNvPr>
          <p:cNvSpPr/>
          <p:nvPr/>
        </p:nvSpPr>
        <p:spPr>
          <a:xfrm>
            <a:off x="444616" y="5624739"/>
            <a:ext cx="2807774" cy="468086"/>
          </a:xfrm>
          <a:prstGeom prst="rect">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3"/>
                </a:solidFill>
              </a:rPr>
              <a:t>Choose another objective</a:t>
            </a:r>
          </a:p>
        </p:txBody>
      </p:sp>
    </p:spTree>
    <p:extLst>
      <p:ext uri="{BB962C8B-B14F-4D97-AF65-F5344CB8AC3E}">
        <p14:creationId xmlns:p14="http://schemas.microsoft.com/office/powerpoint/2010/main" val="400353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par>
                          <p:cTn id="38" fill="hold">
                            <p:stCondLst>
                              <p:cond delay="2000"/>
                            </p:stCondLst>
                            <p:childTnLst>
                              <p:par>
                                <p:cTn id="39" presetID="10" presetClass="entr" presetSubtype="0" fill="hold" grpId="1"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par>
                          <p:cTn id="42" fill="hold">
                            <p:stCondLst>
                              <p:cond delay="2500"/>
                            </p:stCondLst>
                            <p:childTnLst>
                              <p:par>
                                <p:cTn id="43" presetID="10" presetClass="entr" presetSubtype="0" fill="hold" grpId="1"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23"/>
                    </p:tgtEl>
                  </p:cond>
                </p:stCondLst>
                <p:endSync evt="end" delay="0">
                  <p:rtn val="all"/>
                </p:endSync>
                <p:childTnLst>
                  <p:par>
                    <p:cTn id="47" fill="hold">
                      <p:stCondLst>
                        <p:cond delay="0"/>
                      </p:stCondLst>
                      <p:childTnLst>
                        <p:par>
                          <p:cTn id="48" fill="hold">
                            <p:stCondLst>
                              <p:cond delay="0"/>
                            </p:stCondLst>
                            <p:childTnLst>
                              <p:par>
                                <p:cTn id="49" presetID="32" presetClass="emph" presetSubtype="0" fill="hold" grpId="1" nodeType="clickEffect">
                                  <p:stCondLst>
                                    <p:cond delay="0"/>
                                  </p:stCondLst>
                                  <p:childTnLst>
                                    <p:animRot by="120000">
                                      <p:cBhvr>
                                        <p:cTn id="50" dur="100" fill="hold">
                                          <p:stCondLst>
                                            <p:cond delay="0"/>
                                          </p:stCondLst>
                                        </p:cTn>
                                        <p:tgtEl>
                                          <p:spTgt spid="23"/>
                                        </p:tgtEl>
                                        <p:attrNameLst>
                                          <p:attrName>r</p:attrName>
                                        </p:attrNameLst>
                                      </p:cBhvr>
                                    </p:animRot>
                                    <p:animRot by="-240000">
                                      <p:cBhvr>
                                        <p:cTn id="51" dur="200" fill="hold">
                                          <p:stCondLst>
                                            <p:cond delay="200"/>
                                          </p:stCondLst>
                                        </p:cTn>
                                        <p:tgtEl>
                                          <p:spTgt spid="23"/>
                                        </p:tgtEl>
                                        <p:attrNameLst>
                                          <p:attrName>r</p:attrName>
                                        </p:attrNameLst>
                                      </p:cBhvr>
                                    </p:animRot>
                                    <p:animRot by="240000">
                                      <p:cBhvr>
                                        <p:cTn id="52" dur="200" fill="hold">
                                          <p:stCondLst>
                                            <p:cond delay="400"/>
                                          </p:stCondLst>
                                        </p:cTn>
                                        <p:tgtEl>
                                          <p:spTgt spid="23"/>
                                        </p:tgtEl>
                                        <p:attrNameLst>
                                          <p:attrName>r</p:attrName>
                                        </p:attrNameLst>
                                      </p:cBhvr>
                                    </p:animRot>
                                    <p:animRot by="-240000">
                                      <p:cBhvr>
                                        <p:cTn id="53" dur="200" fill="hold">
                                          <p:stCondLst>
                                            <p:cond delay="600"/>
                                          </p:stCondLst>
                                        </p:cTn>
                                        <p:tgtEl>
                                          <p:spTgt spid="23"/>
                                        </p:tgtEl>
                                        <p:attrNameLst>
                                          <p:attrName>r</p:attrName>
                                        </p:attrNameLst>
                                      </p:cBhvr>
                                    </p:animRot>
                                    <p:animRot by="120000">
                                      <p:cBhvr>
                                        <p:cTn id="54" dur="200" fill="hold">
                                          <p:stCondLst>
                                            <p:cond delay="800"/>
                                          </p:stCondLst>
                                        </p:cTn>
                                        <p:tgtEl>
                                          <p:spTgt spid="23"/>
                                        </p:tgtEl>
                                        <p:attrNameLst>
                                          <p:attrName>r</p:attrName>
                                        </p:attrNameLst>
                                      </p:cBhvr>
                                    </p:animRot>
                                  </p:childTnLst>
                                </p:cTn>
                              </p:par>
                              <p:par>
                                <p:cTn id="55" presetID="10"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par>
                          <p:cTn id="58" fill="hold">
                            <p:stCondLst>
                              <p:cond delay="1000"/>
                            </p:stCondLst>
                            <p:childTnLst>
                              <p:par>
                                <p:cTn id="59" presetID="10" presetClass="exit" presetSubtype="0" fill="hold" grpId="1" nodeType="afterEffect">
                                  <p:stCondLst>
                                    <p:cond delay="0"/>
                                  </p:stCondLst>
                                  <p:childTnLst>
                                    <p:animEffect transition="out" filter="fade">
                                      <p:cBhvr>
                                        <p:cTn id="60" dur="500"/>
                                        <p:tgtEl>
                                          <p:spTgt spid="31"/>
                                        </p:tgtEl>
                                      </p:cBhvr>
                                    </p:animEffect>
                                    <p:set>
                                      <p:cBhvr>
                                        <p:cTn id="61"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2" restart="whenNotActive" fill="hold" evtFilter="cancelBubble" nodeType="interactiveSeq">
                <p:stCondLst>
                  <p:cond evt="onClick" delay="0">
                    <p:tgtEl>
                      <p:spTgt spid="21"/>
                    </p:tgtEl>
                  </p:cond>
                </p:stCondLst>
                <p:endSync evt="end" delay="0">
                  <p:rtn val="all"/>
                </p:endSync>
                <p:childTnLst>
                  <p:par>
                    <p:cTn id="63" fill="hold">
                      <p:stCondLst>
                        <p:cond delay="0"/>
                      </p:stCondLst>
                      <p:childTnLst>
                        <p:par>
                          <p:cTn id="64" fill="hold">
                            <p:stCondLst>
                              <p:cond delay="0"/>
                            </p:stCondLst>
                            <p:childTnLst>
                              <p:par>
                                <p:cTn id="65" presetID="32" presetClass="emph" presetSubtype="0" fill="hold" grpId="1" nodeType="clickEffect">
                                  <p:stCondLst>
                                    <p:cond delay="0"/>
                                  </p:stCondLst>
                                  <p:childTnLst>
                                    <p:animRot by="120000">
                                      <p:cBhvr>
                                        <p:cTn id="66" dur="100" fill="hold">
                                          <p:stCondLst>
                                            <p:cond delay="0"/>
                                          </p:stCondLst>
                                        </p:cTn>
                                        <p:tgtEl>
                                          <p:spTgt spid="21"/>
                                        </p:tgtEl>
                                        <p:attrNameLst>
                                          <p:attrName>r</p:attrName>
                                        </p:attrNameLst>
                                      </p:cBhvr>
                                    </p:animRot>
                                    <p:animRot by="-240000">
                                      <p:cBhvr>
                                        <p:cTn id="67" dur="200" fill="hold">
                                          <p:stCondLst>
                                            <p:cond delay="200"/>
                                          </p:stCondLst>
                                        </p:cTn>
                                        <p:tgtEl>
                                          <p:spTgt spid="21"/>
                                        </p:tgtEl>
                                        <p:attrNameLst>
                                          <p:attrName>r</p:attrName>
                                        </p:attrNameLst>
                                      </p:cBhvr>
                                    </p:animRot>
                                    <p:animRot by="240000">
                                      <p:cBhvr>
                                        <p:cTn id="68" dur="200" fill="hold">
                                          <p:stCondLst>
                                            <p:cond delay="400"/>
                                          </p:stCondLst>
                                        </p:cTn>
                                        <p:tgtEl>
                                          <p:spTgt spid="21"/>
                                        </p:tgtEl>
                                        <p:attrNameLst>
                                          <p:attrName>r</p:attrName>
                                        </p:attrNameLst>
                                      </p:cBhvr>
                                    </p:animRot>
                                    <p:animRot by="-240000">
                                      <p:cBhvr>
                                        <p:cTn id="69" dur="200" fill="hold">
                                          <p:stCondLst>
                                            <p:cond delay="600"/>
                                          </p:stCondLst>
                                        </p:cTn>
                                        <p:tgtEl>
                                          <p:spTgt spid="21"/>
                                        </p:tgtEl>
                                        <p:attrNameLst>
                                          <p:attrName>r</p:attrName>
                                        </p:attrNameLst>
                                      </p:cBhvr>
                                    </p:animRot>
                                    <p:animRot by="120000">
                                      <p:cBhvr>
                                        <p:cTn id="70" dur="200" fill="hold">
                                          <p:stCondLst>
                                            <p:cond delay="800"/>
                                          </p:stCondLst>
                                        </p:cTn>
                                        <p:tgtEl>
                                          <p:spTgt spid="21"/>
                                        </p:tgtEl>
                                        <p:attrNameLst>
                                          <p:attrName>r</p:attrName>
                                        </p:attrNameLst>
                                      </p:cBhvr>
                                    </p:animRot>
                                  </p:childTnLst>
                                </p:cTn>
                              </p:par>
                              <p:par>
                                <p:cTn id="71" presetID="10" presetClass="entr" presetSubtype="0" fill="hold" grpId="4"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500"/>
                                        <p:tgtEl>
                                          <p:spTgt spid="31"/>
                                        </p:tgtEl>
                                      </p:cBhvr>
                                    </p:animEffect>
                                  </p:childTnLst>
                                </p:cTn>
                              </p:par>
                            </p:childTnLst>
                          </p:cTn>
                        </p:par>
                        <p:par>
                          <p:cTn id="74" fill="hold">
                            <p:stCondLst>
                              <p:cond delay="500"/>
                            </p:stCondLst>
                            <p:childTnLst>
                              <p:par>
                                <p:cTn id="75" presetID="10" presetClass="exit" presetSubtype="0" fill="hold" grpId="5" nodeType="afterEffect">
                                  <p:stCondLst>
                                    <p:cond delay="0"/>
                                  </p:stCondLst>
                                  <p:childTnLst>
                                    <p:animEffect transition="out" filter="fade">
                                      <p:cBhvr>
                                        <p:cTn id="76" dur="500"/>
                                        <p:tgtEl>
                                          <p:spTgt spid="31"/>
                                        </p:tgtEl>
                                      </p:cBhvr>
                                    </p:animEffect>
                                    <p:set>
                                      <p:cBhvr>
                                        <p:cTn id="7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8" restart="whenNotActive" fill="hold" evtFilter="cancelBubble" nodeType="interactiveSeq">
                <p:stCondLst>
                  <p:cond evt="onClick" delay="0">
                    <p:tgtEl>
                      <p:spTgt spid="19"/>
                    </p:tgtEl>
                  </p:cond>
                </p:stCondLst>
                <p:endSync evt="end" delay="0">
                  <p:rtn val="all"/>
                </p:endSync>
                <p:childTnLst>
                  <p:par>
                    <p:cTn id="79" fill="hold">
                      <p:stCondLst>
                        <p:cond delay="0"/>
                      </p:stCondLst>
                      <p:childTnLst>
                        <p:par>
                          <p:cTn id="80" fill="hold">
                            <p:stCondLst>
                              <p:cond delay="0"/>
                            </p:stCondLst>
                            <p:childTnLst>
                              <p:par>
                                <p:cTn id="81" presetID="21" presetClass="entr" presetSubtype="1" fill="hold" grpId="0" nodeType="click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wheel(1)">
                                      <p:cBhvr>
                                        <p:cTn id="83" dur="1000"/>
                                        <p:tgtEl>
                                          <p:spTgt spid="2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500"/>
                                        <p:tgtEl>
                                          <p:spTgt spid="32"/>
                                        </p:tgtEl>
                                      </p:cBhvr>
                                    </p:animEffect>
                                  </p:childTnLst>
                                </p:cTn>
                              </p:par>
                            </p:childTnLst>
                          </p:cTn>
                        </p:par>
                        <p:par>
                          <p:cTn id="87" fill="hold">
                            <p:stCondLst>
                              <p:cond delay="1000"/>
                            </p:stCondLst>
                            <p:childTnLst>
                              <p:par>
                                <p:cTn id="88" presetID="10" presetClass="exit" presetSubtype="0" fill="hold" grpId="1" nodeType="afterEffect">
                                  <p:stCondLst>
                                    <p:cond delay="0"/>
                                  </p:stCondLst>
                                  <p:childTnLst>
                                    <p:animEffect transition="out" filter="fade">
                                      <p:cBhvr>
                                        <p:cTn id="89" dur="500"/>
                                        <p:tgtEl>
                                          <p:spTgt spid="32"/>
                                        </p:tgtEl>
                                      </p:cBhvr>
                                    </p:animEffect>
                                    <p:set>
                                      <p:cBhvr>
                                        <p:cTn id="90" dur="1" fill="hold">
                                          <p:stCondLst>
                                            <p:cond delay="499"/>
                                          </p:stCondLst>
                                        </p:cTn>
                                        <p:tgtEl>
                                          <p:spTgt spid="32"/>
                                        </p:tgtEl>
                                        <p:attrNameLst>
                                          <p:attrName>style.visibility</p:attrName>
                                        </p:attrNameLst>
                                      </p:cBhvr>
                                      <p:to>
                                        <p:strVal val="hidden"/>
                                      </p:to>
                                    </p:set>
                                  </p:childTnLst>
                                </p:cTn>
                              </p:par>
                            </p:childTnLst>
                          </p:cTn>
                        </p:par>
                        <p:par>
                          <p:cTn id="91" fill="hold">
                            <p:stCondLst>
                              <p:cond delay="1500"/>
                            </p:stCondLst>
                            <p:childTnLst>
                              <p:par>
                                <p:cTn id="92" presetID="22" presetClass="entr" presetSubtype="8" fill="hold" grpId="2" nodeType="afterEffect">
                                  <p:stCondLst>
                                    <p:cond delay="0"/>
                                  </p:stCondLst>
                                  <p:childTnLst>
                                    <p:set>
                                      <p:cBhvr>
                                        <p:cTn id="93" dur="1" fill="hold">
                                          <p:stCondLst>
                                            <p:cond delay="0"/>
                                          </p:stCondLst>
                                        </p:cTn>
                                        <p:tgtEl>
                                          <p:spTgt spid="5"/>
                                        </p:tgtEl>
                                        <p:attrNameLst>
                                          <p:attrName>style.visibility</p:attrName>
                                        </p:attrNameLst>
                                      </p:cBhvr>
                                      <p:to>
                                        <p:strVal val="visible"/>
                                      </p:to>
                                    </p:set>
                                    <p:animEffect transition="in" filter="wipe(left)">
                                      <p:cBhvr>
                                        <p:cTn id="94" dur="500"/>
                                        <p:tgtEl>
                                          <p:spTgt spid="5"/>
                                        </p:tgtEl>
                                      </p:cBhvr>
                                    </p:animEffect>
                                  </p:childTnLst>
                                </p:cTn>
                              </p:par>
                            </p:childTnLst>
                          </p:cTn>
                        </p:par>
                      </p:childTnLst>
                    </p:cTn>
                  </p:par>
                </p:childTnLst>
              </p:cTn>
              <p:nextCondLst>
                <p:cond evt="onClick" delay="0">
                  <p:tgtEl>
                    <p:spTgt spid="19"/>
                  </p:tgtEl>
                </p:cond>
              </p:nextCondLst>
            </p:seq>
            <p:seq concurrent="1" nextAc="seek">
              <p:cTn id="95" restart="whenNotActive" fill="hold" evtFilter="cancelBubble" nodeType="interactiveSeq">
                <p:stCondLst>
                  <p:cond evt="onClick" delay="0">
                    <p:tgtEl>
                      <p:spTgt spid="18"/>
                    </p:tgtEl>
                  </p:cond>
                </p:stCondLst>
                <p:endSync evt="end" delay="0">
                  <p:rtn val="all"/>
                </p:endSync>
                <p:childTnLst>
                  <p:par>
                    <p:cTn id="96" fill="hold">
                      <p:stCondLst>
                        <p:cond delay="0"/>
                      </p:stCondLst>
                      <p:childTnLst>
                        <p:par>
                          <p:cTn id="97" fill="hold">
                            <p:stCondLst>
                              <p:cond delay="0"/>
                            </p:stCondLst>
                            <p:childTnLst>
                              <p:par>
                                <p:cTn id="98" presetID="32" presetClass="emph" presetSubtype="0" fill="hold" grpId="2" nodeType="clickEffect">
                                  <p:stCondLst>
                                    <p:cond delay="0"/>
                                  </p:stCondLst>
                                  <p:childTnLst>
                                    <p:animRot by="120000">
                                      <p:cBhvr>
                                        <p:cTn id="99" dur="100" fill="hold">
                                          <p:stCondLst>
                                            <p:cond delay="0"/>
                                          </p:stCondLst>
                                        </p:cTn>
                                        <p:tgtEl>
                                          <p:spTgt spid="18"/>
                                        </p:tgtEl>
                                        <p:attrNameLst>
                                          <p:attrName>r</p:attrName>
                                        </p:attrNameLst>
                                      </p:cBhvr>
                                    </p:animRot>
                                    <p:animRot by="-240000">
                                      <p:cBhvr>
                                        <p:cTn id="100" dur="200" fill="hold">
                                          <p:stCondLst>
                                            <p:cond delay="200"/>
                                          </p:stCondLst>
                                        </p:cTn>
                                        <p:tgtEl>
                                          <p:spTgt spid="18"/>
                                        </p:tgtEl>
                                        <p:attrNameLst>
                                          <p:attrName>r</p:attrName>
                                        </p:attrNameLst>
                                      </p:cBhvr>
                                    </p:animRot>
                                    <p:animRot by="240000">
                                      <p:cBhvr>
                                        <p:cTn id="101" dur="200" fill="hold">
                                          <p:stCondLst>
                                            <p:cond delay="400"/>
                                          </p:stCondLst>
                                        </p:cTn>
                                        <p:tgtEl>
                                          <p:spTgt spid="18"/>
                                        </p:tgtEl>
                                        <p:attrNameLst>
                                          <p:attrName>r</p:attrName>
                                        </p:attrNameLst>
                                      </p:cBhvr>
                                    </p:animRot>
                                    <p:animRot by="-240000">
                                      <p:cBhvr>
                                        <p:cTn id="102" dur="200" fill="hold">
                                          <p:stCondLst>
                                            <p:cond delay="600"/>
                                          </p:stCondLst>
                                        </p:cTn>
                                        <p:tgtEl>
                                          <p:spTgt spid="18"/>
                                        </p:tgtEl>
                                        <p:attrNameLst>
                                          <p:attrName>r</p:attrName>
                                        </p:attrNameLst>
                                      </p:cBhvr>
                                    </p:animRot>
                                    <p:animRot by="120000">
                                      <p:cBhvr>
                                        <p:cTn id="103" dur="200" fill="hold">
                                          <p:stCondLst>
                                            <p:cond delay="800"/>
                                          </p:stCondLst>
                                        </p:cTn>
                                        <p:tgtEl>
                                          <p:spTgt spid="18"/>
                                        </p:tgtEl>
                                        <p:attrNameLst>
                                          <p:attrName>r</p:attrName>
                                        </p:attrNameLst>
                                      </p:cBhvr>
                                    </p:animRot>
                                  </p:childTnLst>
                                </p:cTn>
                              </p:par>
                              <p:par>
                                <p:cTn id="104" presetID="10" presetClass="entr" presetSubtype="0" fill="hold" grpId="2" nodeType="with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500"/>
                                        <p:tgtEl>
                                          <p:spTgt spid="31"/>
                                        </p:tgtEl>
                                      </p:cBhvr>
                                    </p:animEffect>
                                  </p:childTnLst>
                                </p:cTn>
                              </p:par>
                            </p:childTnLst>
                          </p:cTn>
                        </p:par>
                        <p:par>
                          <p:cTn id="107" fill="hold">
                            <p:stCondLst>
                              <p:cond delay="1000"/>
                            </p:stCondLst>
                            <p:childTnLst>
                              <p:par>
                                <p:cTn id="108" presetID="10" presetClass="exit" presetSubtype="0" fill="hold" grpId="3" nodeType="afterEffect">
                                  <p:stCondLst>
                                    <p:cond delay="0"/>
                                  </p:stCondLst>
                                  <p:childTnLst>
                                    <p:animEffect transition="out" filter="fade">
                                      <p:cBhvr>
                                        <p:cTn id="109" dur="500"/>
                                        <p:tgtEl>
                                          <p:spTgt spid="31"/>
                                        </p:tgtEl>
                                      </p:cBhvr>
                                    </p:animEffect>
                                    <p:set>
                                      <p:cBhvr>
                                        <p:cTn id="110"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11" restart="whenNotActive" fill="hold" evtFilter="cancelBubble" nodeType="interactiveSeq">
                <p:stCondLst>
                  <p:cond evt="onClick" delay="0">
                    <p:tgtEl>
                      <p:spTgt spid="5"/>
                    </p:tgtEl>
                  </p:cond>
                </p:stCondLst>
                <p:endSync evt="end" delay="0">
                  <p:rtn val="all"/>
                </p:endSync>
                <p:childTnLst>
                  <p:par>
                    <p:cTn id="112" fill="hold">
                      <p:stCondLst>
                        <p:cond delay="0"/>
                      </p:stCondLst>
                      <p:childTnLst>
                        <p:par>
                          <p:cTn id="113" fill="hold">
                            <p:stCondLst>
                              <p:cond delay="0"/>
                            </p:stCondLst>
                            <p:childTnLst>
                              <p:par>
                                <p:cTn id="114" presetID="3" presetClass="emph" presetSubtype="2" fill="hold" grpId="1" nodeType="clickEffect">
                                  <p:stCondLst>
                                    <p:cond delay="0"/>
                                  </p:stCondLst>
                                  <p:childTnLst>
                                    <p:animClr clrSpc="rgb" dir="cw">
                                      <p:cBhvr override="childStyle">
                                        <p:cTn id="115" dur="2000" fill="hold"/>
                                        <p:tgtEl>
                                          <p:spTgt spid="5"/>
                                        </p:tgtEl>
                                        <p:attrNameLst>
                                          <p:attrName>style.color</p:attrName>
                                        </p:attrNameLst>
                                      </p:cBhvr>
                                      <p:to>
                                        <a:srgbClr val="AED289"/>
                                      </p:to>
                                    </p:animClr>
                                  </p:childTnLst>
                                </p:cTn>
                              </p:par>
                            </p:childTnLst>
                          </p:cTn>
                        </p:par>
                      </p:childTnLst>
                    </p:cTn>
                  </p:par>
                </p:childTnLst>
              </p:cTn>
              <p:nextCondLst>
                <p:cond evt="onClick" delay="0">
                  <p:tgtEl>
                    <p:spTgt spid="5"/>
                  </p:tgtEl>
                </p:cond>
              </p:nextCondLst>
            </p:seq>
          </p:childTnLst>
        </p:cTn>
      </p:par>
    </p:tnLst>
    <p:bldLst>
      <p:bldP spid="3" grpId="0" animBg="1"/>
      <p:bldP spid="23" grpId="0" animBg="1"/>
      <p:bldP spid="23" grpId="1" animBg="1"/>
      <p:bldP spid="21" grpId="0" animBg="1"/>
      <p:bldP spid="21" grpId="1" animBg="1"/>
      <p:bldP spid="18" grpId="1" animBg="1"/>
      <p:bldP spid="18" grpId="2" animBg="1"/>
      <p:bldP spid="19" grpId="1" animBg="1"/>
      <p:bldP spid="9" grpId="0" animBg="1"/>
      <p:bldP spid="10" grpId="0" animBg="1"/>
      <p:bldP spid="31" grpId="0"/>
      <p:bldP spid="31" grpId="1"/>
      <p:bldP spid="31" grpId="2"/>
      <p:bldP spid="31" grpId="3"/>
      <p:bldP spid="31" grpId="4"/>
      <p:bldP spid="31" grpId="5"/>
      <p:bldP spid="32" grpId="0"/>
      <p:bldP spid="32" grpId="1"/>
      <p:bldP spid="2" grpId="0"/>
      <p:bldP spid="20" grpId="0" animBg="1"/>
      <p:bldP spid="16" grpId="0" animBg="1"/>
      <p:bldP spid="5" grpId="1" animBg="1"/>
      <p:bldP spid="5"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entagon 12">
            <a:extLst>
              <a:ext uri="{FF2B5EF4-FFF2-40B4-BE49-F238E27FC236}">
                <a16:creationId xmlns:a16="http://schemas.microsoft.com/office/drawing/2014/main" id="{81476A7B-076C-49A9-BF9B-8C4E92AFD1A7}"/>
              </a:ext>
            </a:extLst>
          </p:cNvPr>
          <p:cNvSpPr/>
          <p:nvPr/>
        </p:nvSpPr>
        <p:spPr>
          <a:xfrm flipH="1">
            <a:off x="3973764" y="765175"/>
            <a:ext cx="4723709" cy="81172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spcBef>
                <a:spcPct val="0"/>
              </a:spcBef>
            </a:pPr>
            <a:r>
              <a:rPr lang="en-GB" altLang="en-US" sz="2000" b="1" dirty="0">
                <a:solidFill>
                  <a:schemeClr val="bg1"/>
                </a:solidFill>
                <a:cs typeface="Sassoon Infant Rg" pitchFamily="50" charset="0"/>
              </a:rPr>
              <a:t>Use common multiples to express fractions in the same denomination</a:t>
            </a:r>
          </a:p>
        </p:txBody>
      </p:sp>
      <p:sp>
        <p:nvSpPr>
          <p:cNvPr id="10" name="Pentagon 3">
            <a:extLst>
              <a:ext uri="{FF2B5EF4-FFF2-40B4-BE49-F238E27FC236}">
                <a16:creationId xmlns:a16="http://schemas.microsoft.com/office/drawing/2014/main" id="{A3384358-23A5-47E7-8D60-62F3906C5341}"/>
              </a:ext>
            </a:extLst>
          </p:cNvPr>
          <p:cNvSpPr/>
          <p:nvPr/>
        </p:nvSpPr>
        <p:spPr>
          <a:xfrm>
            <a:off x="444616" y="765175"/>
            <a:ext cx="1073791" cy="531856"/>
          </a:xfrm>
          <a:prstGeom prst="homePlat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chemeClr val="tx1"/>
                </a:solidFill>
              </a:rPr>
              <a:t>Revise</a:t>
            </a:r>
          </a:p>
        </p:txBody>
      </p:sp>
      <p:sp>
        <p:nvSpPr>
          <p:cNvPr id="2" name="Rectangle 1"/>
          <p:cNvSpPr/>
          <p:nvPr/>
        </p:nvSpPr>
        <p:spPr>
          <a:xfrm>
            <a:off x="755650" y="1782856"/>
            <a:ext cx="7632700" cy="646331"/>
          </a:xfrm>
          <a:prstGeom prst="rect">
            <a:avLst/>
          </a:prstGeom>
        </p:spPr>
        <p:txBody>
          <a:bodyPr wrap="square">
            <a:spAutoFit/>
          </a:bodyPr>
          <a:lstStyle/>
          <a:p>
            <a:r>
              <a:rPr lang="en-GB" altLang="en-US" dirty="0">
                <a:latin typeface="Twinkl" pitchFamily="50" charset="0"/>
              </a:rPr>
              <a:t>To compare or calculate with fractions, we often need to give them a </a:t>
            </a:r>
            <a:r>
              <a:rPr lang="en-GB" altLang="en-US" b="1" dirty="0">
                <a:solidFill>
                  <a:srgbClr val="ED743E"/>
                </a:solidFill>
                <a:latin typeface="Twinkl" pitchFamily="50" charset="0"/>
              </a:rPr>
              <a:t>common denominator</a:t>
            </a:r>
            <a:r>
              <a:rPr lang="en-GB" altLang="en-US" dirty="0">
                <a:latin typeface="Twinkl" pitchFamily="50" charset="0"/>
              </a:rPr>
              <a:t>.</a:t>
            </a:r>
          </a:p>
        </p:txBody>
      </p:sp>
      <p:sp>
        <p:nvSpPr>
          <p:cNvPr id="4" name="Rectangle 3"/>
          <p:cNvSpPr/>
          <p:nvPr/>
        </p:nvSpPr>
        <p:spPr>
          <a:xfrm>
            <a:off x="755650" y="2553213"/>
            <a:ext cx="7632700" cy="646331"/>
          </a:xfrm>
          <a:prstGeom prst="rect">
            <a:avLst/>
          </a:prstGeom>
        </p:spPr>
        <p:txBody>
          <a:bodyPr wrap="square">
            <a:spAutoFit/>
          </a:bodyPr>
          <a:lstStyle/>
          <a:p>
            <a:pPr>
              <a:defRPr/>
            </a:pPr>
            <a:r>
              <a:rPr lang="en-GB" dirty="0">
                <a:latin typeface="Twinkl" pitchFamily="50" charset="0"/>
              </a:rPr>
              <a:t>We do this by looking at the denominators and finding their </a:t>
            </a:r>
            <a:r>
              <a:rPr lang="en-GB" b="1" dirty="0">
                <a:solidFill>
                  <a:srgbClr val="ED733D"/>
                </a:solidFill>
                <a:latin typeface="Twinkl" pitchFamily="50" charset="0"/>
              </a:rPr>
              <a:t>lowest common multiple</a:t>
            </a:r>
            <a:r>
              <a:rPr lang="en-GB" dirty="0">
                <a:latin typeface="Twinkl" pitchFamily="50" charset="0"/>
              </a:rPr>
              <a:t>.</a:t>
            </a:r>
          </a:p>
        </p:txBody>
      </p:sp>
      <p:sp>
        <p:nvSpPr>
          <p:cNvPr id="25" name="TextBox 6">
            <a:extLst>
              <a:ext uri="{FF2B5EF4-FFF2-40B4-BE49-F238E27FC236}">
                <a16:creationId xmlns:a16="http://schemas.microsoft.com/office/drawing/2014/main" id="{A5F9C14E-8DCA-48BB-81B9-AA298BAB1A7B}"/>
              </a:ext>
            </a:extLst>
          </p:cNvPr>
          <p:cNvSpPr txBox="1">
            <a:spLocks noChangeArrowheads="1"/>
          </p:cNvSpPr>
          <p:nvPr/>
        </p:nvSpPr>
        <p:spPr bwMode="auto">
          <a:xfrm>
            <a:off x="794940" y="3432817"/>
            <a:ext cx="7703108" cy="2533326"/>
          </a:xfrm>
          <a:prstGeom prst="rect">
            <a:avLst/>
          </a:prstGeom>
          <a:solidFill>
            <a:srgbClr val="F6B59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algn="ctr"/>
            <a:endParaRPr lang="en-GB" altLang="en-US" sz="3600">
              <a:solidFill>
                <a:srgbClr val="ED743E"/>
              </a:solidFill>
              <a:latin typeface="Twinkl" pitchFamily="50" charset="0"/>
            </a:endParaRPr>
          </a:p>
        </p:txBody>
      </p:sp>
      <p:sp>
        <p:nvSpPr>
          <p:cNvPr id="26" name="TextBox 14">
            <a:extLst>
              <a:ext uri="{FF2B5EF4-FFF2-40B4-BE49-F238E27FC236}">
                <a16:creationId xmlns:a16="http://schemas.microsoft.com/office/drawing/2014/main" id="{509173A6-273D-4195-8F32-E779EA7665BD}"/>
              </a:ext>
            </a:extLst>
          </p:cNvPr>
          <p:cNvSpPr txBox="1">
            <a:spLocks noChangeArrowheads="1"/>
          </p:cNvSpPr>
          <p:nvPr/>
        </p:nvSpPr>
        <p:spPr bwMode="auto">
          <a:xfrm>
            <a:off x="5509871" y="3532404"/>
            <a:ext cx="2780505"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r>
              <a:rPr lang="en-GB" altLang="en-US" dirty="0">
                <a:latin typeface="Twinkl" pitchFamily="50" charset="0"/>
              </a:rPr>
              <a:t>We can now change the fractions to have a common denominator of 15 using multiplication.</a:t>
            </a:r>
          </a:p>
        </p:txBody>
      </p:sp>
      <p:sp>
        <p:nvSpPr>
          <p:cNvPr id="29" name="Callout: Right Arrow 3">
            <a:extLst>
              <a:ext uri="{FF2B5EF4-FFF2-40B4-BE49-F238E27FC236}">
                <a16:creationId xmlns:a16="http://schemas.microsoft.com/office/drawing/2014/main" id="{A8C01138-BF08-4DD9-9325-46BD3A1E6A02}"/>
              </a:ext>
            </a:extLst>
          </p:cNvPr>
          <p:cNvSpPr/>
          <p:nvPr/>
        </p:nvSpPr>
        <p:spPr>
          <a:xfrm>
            <a:off x="958535" y="4128019"/>
            <a:ext cx="1518407" cy="426116"/>
          </a:xfrm>
          <a:prstGeom prst="rightArrowCallout">
            <a:avLst>
              <a:gd name="adj1" fmla="val 25000"/>
              <a:gd name="adj2" fmla="val 25000"/>
              <a:gd name="adj3" fmla="val 25000"/>
              <a:gd name="adj4" fmla="val 837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Twinkl" pitchFamily="50" charset="0"/>
              </a:rPr>
              <a:t>3, 6, 9, 12, 15</a:t>
            </a:r>
          </a:p>
        </p:txBody>
      </p:sp>
      <p:sp>
        <p:nvSpPr>
          <p:cNvPr id="30" name="Callout: Left Arrow 16">
            <a:extLst>
              <a:ext uri="{FF2B5EF4-FFF2-40B4-BE49-F238E27FC236}">
                <a16:creationId xmlns:a16="http://schemas.microsoft.com/office/drawing/2014/main" id="{FCBD7A5A-D7CD-4EE5-9D40-A416D1DCD709}"/>
              </a:ext>
            </a:extLst>
          </p:cNvPr>
          <p:cNvSpPr/>
          <p:nvPr/>
        </p:nvSpPr>
        <p:spPr>
          <a:xfrm>
            <a:off x="3775040" y="4128019"/>
            <a:ext cx="1518407" cy="426116"/>
          </a:xfrm>
          <a:prstGeom prst="leftArrowCallout">
            <a:avLst>
              <a:gd name="adj1" fmla="val 25000"/>
              <a:gd name="adj2" fmla="val 25000"/>
              <a:gd name="adj3" fmla="val 25000"/>
              <a:gd name="adj4" fmla="val 843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Twinkl" pitchFamily="50" charset="0"/>
              </a:rPr>
              <a:t>5, 10, 15, 20, 25</a:t>
            </a:r>
          </a:p>
        </p:txBody>
      </p:sp>
      <mc:AlternateContent xmlns:mc="http://schemas.openxmlformats.org/markup-compatibility/2006" xmlns:a14="http://schemas.microsoft.com/office/drawing/2010/main">
        <mc:Choice Requires="a14">
          <p:sp>
            <p:nvSpPr>
              <p:cNvPr id="33" name="TextBox 8">
                <a:extLst>
                  <a:ext uri="{FF2B5EF4-FFF2-40B4-BE49-F238E27FC236}">
                    <a16:creationId xmlns:a16="http://schemas.microsoft.com/office/drawing/2014/main" id="{E68F7833-E942-463E-994F-66F041AFC61C}"/>
                  </a:ext>
                </a:extLst>
              </p:cNvPr>
              <p:cNvSpPr txBox="1">
                <a:spLocks noChangeArrowheads="1"/>
              </p:cNvSpPr>
              <p:nvPr/>
            </p:nvSpPr>
            <p:spPr bwMode="auto">
              <a:xfrm>
                <a:off x="2316366" y="3566660"/>
                <a:ext cx="1619250" cy="979820"/>
              </a:xfrm>
              <a:prstGeom prst="rect">
                <a:avLst/>
              </a:prstGeom>
              <a:noFill/>
              <a:ln w="38100">
                <a:noFill/>
                <a:miter lim="800000"/>
                <a:headEnd/>
                <a:tailEnd/>
              </a:ln>
              <a:extLst/>
            </p:spPr>
            <p:txBody>
              <a:bodyPr>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algn="ctr"/>
                <a14:m>
                  <m:oMath xmlns:m="http://schemas.openxmlformats.org/officeDocument/2006/math">
                    <m:f>
                      <m:fPr>
                        <m:ctrlPr>
                          <a:rPr lang="en-GB" sz="3600" b="1" i="1" smtClean="0">
                            <a:solidFill>
                              <a:schemeClr val="tx1"/>
                            </a:solidFill>
                            <a:latin typeface="Cambria Math" panose="02040503050406030204" pitchFamily="18" charset="0"/>
                          </a:rPr>
                        </m:ctrlPr>
                      </m:fPr>
                      <m:num>
                        <m:r>
                          <m:rPr>
                            <m:nor/>
                          </m:rPr>
                          <a:rPr lang="en-GB" sz="3600" b="1" i="0" smtClean="0">
                            <a:solidFill>
                              <a:schemeClr val="tx1"/>
                            </a:solidFill>
                            <a:latin typeface="Twinkl" pitchFamily="50" charset="0"/>
                          </a:rPr>
                          <m:t>2</m:t>
                        </m:r>
                      </m:num>
                      <m:den>
                        <m:r>
                          <m:rPr>
                            <m:nor/>
                          </m:rPr>
                          <a:rPr lang="en-GB" sz="3600" b="1" i="0" smtClean="0">
                            <a:solidFill>
                              <a:schemeClr val="tx1"/>
                            </a:solidFill>
                            <a:latin typeface="Twinkl" pitchFamily="50" charset="0"/>
                          </a:rPr>
                          <m:t>3</m:t>
                        </m:r>
                      </m:den>
                    </m:f>
                  </m:oMath>
                </a14:m>
                <a:r>
                  <a:rPr lang="en-GB" altLang="en-US" sz="3600" b="1" dirty="0">
                    <a:solidFill>
                      <a:srgbClr val="ED743E"/>
                    </a:solidFill>
                    <a:latin typeface="Twinkl" pitchFamily="50" charset="0"/>
                  </a:rPr>
                  <a:t>    </a:t>
                </a:r>
                <a14:m>
                  <m:oMath xmlns:m="http://schemas.openxmlformats.org/officeDocument/2006/math">
                    <m:f>
                      <m:fPr>
                        <m:ctrlPr>
                          <a:rPr lang="en-GB" sz="3600" b="1" i="1" smtClean="0">
                            <a:solidFill>
                              <a:schemeClr val="tx1"/>
                            </a:solidFill>
                            <a:latin typeface="Cambria Math" panose="02040503050406030204" pitchFamily="18" charset="0"/>
                          </a:rPr>
                        </m:ctrlPr>
                      </m:fPr>
                      <m:num>
                        <m:r>
                          <m:rPr>
                            <m:nor/>
                          </m:rPr>
                          <a:rPr lang="en-GB" sz="3600" b="1" i="0" smtClean="0">
                            <a:solidFill>
                              <a:schemeClr val="tx1"/>
                            </a:solidFill>
                            <a:latin typeface="Twinkl" pitchFamily="50" charset="0"/>
                          </a:rPr>
                          <m:t>3</m:t>
                        </m:r>
                      </m:num>
                      <m:den>
                        <m:r>
                          <m:rPr>
                            <m:nor/>
                          </m:rPr>
                          <a:rPr lang="en-GB" sz="3600" b="1" i="0" smtClean="0">
                            <a:solidFill>
                              <a:schemeClr val="tx1"/>
                            </a:solidFill>
                            <a:latin typeface="Twinkl" pitchFamily="50" charset="0"/>
                          </a:rPr>
                          <m:t>5</m:t>
                        </m:r>
                      </m:den>
                    </m:f>
                  </m:oMath>
                </a14:m>
                <a:endParaRPr lang="en-GB" altLang="en-US" sz="3600" b="1" dirty="0">
                  <a:solidFill>
                    <a:schemeClr val="tx1"/>
                  </a:solidFill>
                  <a:latin typeface="Twinkl" pitchFamily="50" charset="0"/>
                </a:endParaRPr>
              </a:p>
            </p:txBody>
          </p:sp>
        </mc:Choice>
        <mc:Fallback xmlns="">
          <p:sp>
            <p:nvSpPr>
              <p:cNvPr id="33" name="TextBox 8">
                <a:extLst>
                  <a:ext uri="{FF2B5EF4-FFF2-40B4-BE49-F238E27FC236}">
                    <a16:creationId xmlns:a16="http://schemas.microsoft.com/office/drawing/2014/main" xmlns:a14="http://schemas.microsoft.com/office/drawing/2010/main" xmlns="" id="{E68F7833-E942-463E-994F-66F041AFC61C}"/>
                  </a:ext>
                </a:extLst>
              </p:cNvPr>
              <p:cNvSpPr txBox="1">
                <a:spLocks noRot="1" noChangeAspect="1" noMove="1" noResize="1" noEditPoints="1" noAdjustHandles="1" noChangeArrowheads="1" noChangeShapeType="1" noTextEdit="1"/>
              </p:cNvSpPr>
              <p:nvPr/>
            </p:nvSpPr>
            <p:spPr bwMode="auto">
              <a:xfrm>
                <a:off x="2316366" y="3566660"/>
                <a:ext cx="1619250" cy="979820"/>
              </a:xfrm>
              <a:prstGeom prst="rect">
                <a:avLst/>
              </a:prstGeom>
              <a:blipFill rotWithShape="0">
                <a:blip r:embed="rId2"/>
                <a:stretch>
                  <a:fillRect/>
                </a:stretch>
              </a:blipFill>
              <a:ln w="38100">
                <a:noFill/>
                <a:miter lim="800000"/>
                <a:headEnd/>
                <a:tailEnd/>
              </a:ln>
              <a:extLst/>
            </p:spPr>
            <p:txBody>
              <a:bodyPr/>
              <a:lstStyle/>
              <a:p>
                <a:r>
                  <a:rPr lang="en-GB">
                    <a:noFill/>
                  </a:rPr>
                  <a:t> </a:t>
                </a:r>
              </a:p>
            </p:txBody>
          </p:sp>
        </mc:Fallback>
      </mc:AlternateContent>
      <p:sp>
        <p:nvSpPr>
          <p:cNvPr id="6" name="Rectangle 5"/>
          <p:cNvSpPr/>
          <p:nvPr/>
        </p:nvSpPr>
        <p:spPr>
          <a:xfrm>
            <a:off x="5509871" y="4699480"/>
            <a:ext cx="2971005" cy="1200329"/>
          </a:xfrm>
          <a:prstGeom prst="rect">
            <a:avLst/>
          </a:prstGeom>
        </p:spPr>
        <p:txBody>
          <a:bodyPr wrap="square">
            <a:spAutoFit/>
          </a:bodyPr>
          <a:lstStyle/>
          <a:p>
            <a:r>
              <a:rPr lang="en-GB" altLang="en-US" b="1" dirty="0">
                <a:latin typeface="Twinkl" pitchFamily="50" charset="0"/>
              </a:rPr>
              <a:t>Remember that whatever we do to the denominator, we have to do to the numerator.</a:t>
            </a:r>
          </a:p>
        </p:txBody>
      </p:sp>
      <p:sp>
        <p:nvSpPr>
          <p:cNvPr id="34" name="Oval 33">
            <a:extLst>
              <a:ext uri="{FF2B5EF4-FFF2-40B4-BE49-F238E27FC236}">
                <a16:creationId xmlns:a16="http://schemas.microsoft.com/office/drawing/2014/main" id="{7E366B31-5E24-43E7-9A30-54846DF62ACB}"/>
              </a:ext>
            </a:extLst>
          </p:cNvPr>
          <p:cNvSpPr/>
          <p:nvPr/>
        </p:nvSpPr>
        <p:spPr>
          <a:xfrm>
            <a:off x="1828304" y="4198517"/>
            <a:ext cx="277813" cy="28575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5" name="Oval 34">
            <a:extLst>
              <a:ext uri="{FF2B5EF4-FFF2-40B4-BE49-F238E27FC236}">
                <a16:creationId xmlns:a16="http://schemas.microsoft.com/office/drawing/2014/main" id="{84D9B17C-0CB0-4037-8A13-28B2FC99BDDF}"/>
              </a:ext>
            </a:extLst>
          </p:cNvPr>
          <p:cNvSpPr/>
          <p:nvPr/>
        </p:nvSpPr>
        <p:spPr>
          <a:xfrm>
            <a:off x="4466426" y="4196298"/>
            <a:ext cx="277813" cy="28575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36" name="Group 35"/>
          <p:cNvGrpSpPr/>
          <p:nvPr/>
        </p:nvGrpSpPr>
        <p:grpSpPr>
          <a:xfrm>
            <a:off x="1219485" y="4679189"/>
            <a:ext cx="918274" cy="1077218"/>
            <a:chOff x="1812100" y="3501654"/>
            <a:chExt cx="918274" cy="1077218"/>
          </a:xfrm>
        </p:grpSpPr>
        <p:sp>
          <p:nvSpPr>
            <p:cNvPr id="37" name="TextBox 36"/>
            <p:cNvSpPr txBox="1"/>
            <p:nvPr/>
          </p:nvSpPr>
          <p:spPr>
            <a:xfrm>
              <a:off x="1812100" y="3501654"/>
              <a:ext cx="918274" cy="1077218"/>
            </a:xfrm>
            <a:prstGeom prst="rect">
              <a:avLst/>
            </a:prstGeom>
            <a:noFill/>
          </p:spPr>
          <p:txBody>
            <a:bodyPr wrap="square" rtlCol="0">
              <a:spAutoFit/>
            </a:bodyPr>
            <a:lstStyle/>
            <a:p>
              <a:pPr algn="ctr"/>
              <a:r>
                <a:rPr lang="en-GB" sz="3200" b="1" dirty="0"/>
                <a:t>2</a:t>
              </a:r>
            </a:p>
            <a:p>
              <a:pPr algn="ctr"/>
              <a:r>
                <a:rPr lang="en-GB" sz="3200" b="1" dirty="0"/>
                <a:t>3</a:t>
              </a:r>
            </a:p>
          </p:txBody>
        </p:sp>
        <p:cxnSp>
          <p:nvCxnSpPr>
            <p:cNvPr id="38" name="Straight Connector 37"/>
            <p:cNvCxnSpPr/>
            <p:nvPr/>
          </p:nvCxnSpPr>
          <p:spPr>
            <a:xfrm>
              <a:off x="2039164" y="4032808"/>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grpSp>
        <p:nvGrpSpPr>
          <p:cNvPr id="39" name="Group 38"/>
          <p:cNvGrpSpPr/>
          <p:nvPr/>
        </p:nvGrpSpPr>
        <p:grpSpPr>
          <a:xfrm>
            <a:off x="3178487" y="4679189"/>
            <a:ext cx="918274" cy="1077218"/>
            <a:chOff x="1812100" y="3501654"/>
            <a:chExt cx="918274" cy="1077218"/>
          </a:xfrm>
        </p:grpSpPr>
        <p:sp>
          <p:nvSpPr>
            <p:cNvPr id="40" name="TextBox 39"/>
            <p:cNvSpPr txBox="1"/>
            <p:nvPr/>
          </p:nvSpPr>
          <p:spPr>
            <a:xfrm>
              <a:off x="1812100" y="3501654"/>
              <a:ext cx="918274" cy="1077218"/>
            </a:xfrm>
            <a:prstGeom prst="rect">
              <a:avLst/>
            </a:prstGeom>
            <a:noFill/>
          </p:spPr>
          <p:txBody>
            <a:bodyPr wrap="square" rtlCol="0">
              <a:spAutoFit/>
            </a:bodyPr>
            <a:lstStyle/>
            <a:p>
              <a:pPr algn="ctr"/>
              <a:r>
                <a:rPr lang="en-GB" sz="3200" b="1" dirty="0"/>
                <a:t>3</a:t>
              </a:r>
            </a:p>
            <a:p>
              <a:pPr algn="ctr"/>
              <a:r>
                <a:rPr lang="en-GB" sz="3200" b="1" dirty="0"/>
                <a:t>5</a:t>
              </a:r>
            </a:p>
          </p:txBody>
        </p:sp>
        <p:cxnSp>
          <p:nvCxnSpPr>
            <p:cNvPr id="41" name="Straight Connector 40"/>
            <p:cNvCxnSpPr/>
            <p:nvPr/>
          </p:nvCxnSpPr>
          <p:spPr>
            <a:xfrm>
              <a:off x="2039164" y="4032808"/>
              <a:ext cx="49431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42" name="TextBox 41">
            <a:extLst>
              <a:ext uri="{FF2B5EF4-FFF2-40B4-BE49-F238E27FC236}">
                <a16:creationId xmlns:a16="http://schemas.microsoft.com/office/drawing/2014/main" id="{74BB3BF9-FEF8-46BA-9411-9C64BC280ADF}"/>
              </a:ext>
            </a:extLst>
          </p:cNvPr>
          <p:cNvSpPr txBox="1"/>
          <p:nvPr/>
        </p:nvSpPr>
        <p:spPr>
          <a:xfrm>
            <a:off x="1805741" y="4746318"/>
            <a:ext cx="1302579" cy="461665"/>
          </a:xfrm>
          <a:prstGeom prst="rect">
            <a:avLst/>
          </a:prstGeom>
          <a:noFill/>
        </p:spPr>
        <p:txBody>
          <a:bodyPr wrap="square">
            <a:spAutoFit/>
          </a:bodyPr>
          <a:lstStyle/>
          <a:p>
            <a:pPr>
              <a:defRPr/>
            </a:pPr>
            <a:r>
              <a:rPr lang="en-GB" sz="2400" dirty="0">
                <a:solidFill>
                  <a:schemeClr val="accent4"/>
                </a:solidFill>
              </a:rPr>
              <a:t>×</a:t>
            </a:r>
            <a:r>
              <a:rPr lang="en-GB" sz="2400" dirty="0">
                <a:solidFill>
                  <a:schemeClr val="accent4">
                    <a:lumMod val="75000"/>
                  </a:schemeClr>
                </a:solidFill>
                <a:latin typeface="Twinkl" pitchFamily="50" charset="0"/>
              </a:rPr>
              <a:t> 5 = 10</a:t>
            </a:r>
            <a:endParaRPr lang="en-GB" sz="2400" b="1" dirty="0">
              <a:solidFill>
                <a:schemeClr val="accent4">
                  <a:lumMod val="75000"/>
                </a:schemeClr>
              </a:solidFill>
              <a:latin typeface="Twinkl" pitchFamily="50" charset="0"/>
            </a:endParaRPr>
          </a:p>
        </p:txBody>
      </p:sp>
      <p:sp>
        <p:nvSpPr>
          <p:cNvPr id="43" name="TextBox 42">
            <a:extLst>
              <a:ext uri="{FF2B5EF4-FFF2-40B4-BE49-F238E27FC236}">
                <a16:creationId xmlns:a16="http://schemas.microsoft.com/office/drawing/2014/main" id="{74BB3BF9-FEF8-46BA-9411-9C64BC280ADF}"/>
              </a:ext>
            </a:extLst>
          </p:cNvPr>
          <p:cNvSpPr txBox="1"/>
          <p:nvPr/>
        </p:nvSpPr>
        <p:spPr>
          <a:xfrm>
            <a:off x="1805741" y="5231668"/>
            <a:ext cx="1302579" cy="461665"/>
          </a:xfrm>
          <a:prstGeom prst="rect">
            <a:avLst/>
          </a:prstGeom>
          <a:noFill/>
        </p:spPr>
        <p:txBody>
          <a:bodyPr wrap="square">
            <a:spAutoFit/>
          </a:bodyPr>
          <a:lstStyle/>
          <a:p>
            <a:pPr>
              <a:defRPr/>
            </a:pPr>
            <a:r>
              <a:rPr lang="en-GB" sz="2400" dirty="0">
                <a:solidFill>
                  <a:schemeClr val="accent4"/>
                </a:solidFill>
              </a:rPr>
              <a:t>×</a:t>
            </a:r>
            <a:r>
              <a:rPr lang="en-GB" sz="2400" dirty="0">
                <a:solidFill>
                  <a:schemeClr val="accent4">
                    <a:lumMod val="75000"/>
                  </a:schemeClr>
                </a:solidFill>
                <a:latin typeface="Twinkl" pitchFamily="50" charset="0"/>
              </a:rPr>
              <a:t> 5 = 15</a:t>
            </a:r>
            <a:endParaRPr lang="en-GB" sz="2400" b="1" dirty="0">
              <a:solidFill>
                <a:schemeClr val="accent4">
                  <a:lumMod val="75000"/>
                </a:schemeClr>
              </a:solidFill>
              <a:latin typeface="Twinkl" pitchFamily="50" charset="0"/>
            </a:endParaRPr>
          </a:p>
        </p:txBody>
      </p:sp>
      <p:sp>
        <p:nvSpPr>
          <p:cNvPr id="44" name="TextBox 43">
            <a:extLst>
              <a:ext uri="{FF2B5EF4-FFF2-40B4-BE49-F238E27FC236}">
                <a16:creationId xmlns:a16="http://schemas.microsoft.com/office/drawing/2014/main" id="{74BB3BF9-FEF8-46BA-9411-9C64BC280ADF}"/>
              </a:ext>
            </a:extLst>
          </p:cNvPr>
          <p:cNvSpPr txBox="1"/>
          <p:nvPr/>
        </p:nvSpPr>
        <p:spPr>
          <a:xfrm>
            <a:off x="3745858" y="4735432"/>
            <a:ext cx="1302579" cy="461665"/>
          </a:xfrm>
          <a:prstGeom prst="rect">
            <a:avLst/>
          </a:prstGeom>
          <a:noFill/>
        </p:spPr>
        <p:txBody>
          <a:bodyPr wrap="square">
            <a:spAutoFit/>
          </a:bodyPr>
          <a:lstStyle/>
          <a:p>
            <a:pPr>
              <a:defRPr/>
            </a:pPr>
            <a:r>
              <a:rPr lang="en-GB" sz="2400" dirty="0">
                <a:solidFill>
                  <a:schemeClr val="accent4"/>
                </a:solidFill>
              </a:rPr>
              <a:t>×</a:t>
            </a:r>
            <a:r>
              <a:rPr lang="en-GB" sz="2400" dirty="0">
                <a:solidFill>
                  <a:schemeClr val="accent4">
                    <a:lumMod val="75000"/>
                  </a:schemeClr>
                </a:solidFill>
                <a:latin typeface="Twinkl" pitchFamily="50" charset="0"/>
              </a:rPr>
              <a:t> 3 = 9</a:t>
            </a:r>
            <a:endParaRPr lang="en-GB" sz="2400" b="1" dirty="0">
              <a:solidFill>
                <a:schemeClr val="accent4">
                  <a:lumMod val="75000"/>
                </a:schemeClr>
              </a:solidFill>
              <a:latin typeface="Twinkl" pitchFamily="50" charset="0"/>
            </a:endParaRPr>
          </a:p>
        </p:txBody>
      </p:sp>
      <p:sp>
        <p:nvSpPr>
          <p:cNvPr id="45" name="TextBox 44">
            <a:extLst>
              <a:ext uri="{FF2B5EF4-FFF2-40B4-BE49-F238E27FC236}">
                <a16:creationId xmlns:a16="http://schemas.microsoft.com/office/drawing/2014/main" id="{74BB3BF9-FEF8-46BA-9411-9C64BC280ADF}"/>
              </a:ext>
            </a:extLst>
          </p:cNvPr>
          <p:cNvSpPr txBox="1"/>
          <p:nvPr/>
        </p:nvSpPr>
        <p:spPr>
          <a:xfrm>
            <a:off x="3745858" y="5220782"/>
            <a:ext cx="1302579" cy="461665"/>
          </a:xfrm>
          <a:prstGeom prst="rect">
            <a:avLst/>
          </a:prstGeom>
          <a:noFill/>
        </p:spPr>
        <p:txBody>
          <a:bodyPr wrap="square">
            <a:spAutoFit/>
          </a:bodyPr>
          <a:lstStyle/>
          <a:p>
            <a:pPr>
              <a:defRPr/>
            </a:pPr>
            <a:r>
              <a:rPr lang="en-GB" sz="2400" dirty="0">
                <a:solidFill>
                  <a:schemeClr val="accent4"/>
                </a:solidFill>
              </a:rPr>
              <a:t>×</a:t>
            </a:r>
            <a:r>
              <a:rPr lang="en-GB" sz="2400" dirty="0">
                <a:solidFill>
                  <a:schemeClr val="accent4">
                    <a:lumMod val="75000"/>
                  </a:schemeClr>
                </a:solidFill>
                <a:latin typeface="Twinkl" pitchFamily="50" charset="0"/>
              </a:rPr>
              <a:t> 3 = 15</a:t>
            </a:r>
            <a:endParaRPr lang="en-GB" sz="2400" b="1" dirty="0">
              <a:solidFill>
                <a:schemeClr val="accent4">
                  <a:lumMod val="75000"/>
                </a:schemeClr>
              </a:solidFill>
              <a:latin typeface="Twinkl" pitchFamily="50" charset="0"/>
            </a:endParaRPr>
          </a:p>
        </p:txBody>
      </p:sp>
    </p:spTree>
    <p:extLst>
      <p:ext uri="{BB962C8B-B14F-4D97-AF65-F5344CB8AC3E}">
        <p14:creationId xmlns:p14="http://schemas.microsoft.com/office/powerpoint/2010/main" val="364962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right)">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500"/>
                            </p:stCondLst>
                            <p:childTnLst>
                              <p:par>
                                <p:cTn id="43" presetID="21" presetClass="entr" presetSubtype="1"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heel(1)">
                                      <p:cBhvr>
                                        <p:cTn id="45" dur="1000"/>
                                        <p:tgtEl>
                                          <p:spTgt spid="35"/>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heel(1)">
                                      <p:cBhvr>
                                        <p:cTn id="48" dur="1000"/>
                                        <p:tgtEl>
                                          <p:spTgt spid="3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left)">
                                      <p:cBhvr>
                                        <p:cTn id="63" dur="500"/>
                                        <p:tgtEl>
                                          <p:spTgt spid="42"/>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left)">
                                      <p:cBhvr>
                                        <p:cTn id="67" dur="500"/>
                                        <p:tgtEl>
                                          <p:spTgt spid="4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500"/>
                                        <p:tgtEl>
                                          <p:spTgt spid="39"/>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000"/>
                            </p:stCondLst>
                            <p:childTnLst>
                              <p:par>
                                <p:cTn id="78" presetID="22" presetClass="entr" presetSubtype="8" fill="hold" grpId="0"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p:bldP spid="4" grpId="0"/>
      <p:bldP spid="25" grpId="0" animBg="1"/>
      <p:bldP spid="26" grpId="0"/>
      <p:bldP spid="29" grpId="0" animBg="1"/>
      <p:bldP spid="30" grpId="0" animBg="1"/>
      <p:bldP spid="33" grpId="0"/>
      <p:bldP spid="6" grpId="0"/>
      <p:bldP spid="34" grpId="0" animBg="1"/>
      <p:bldP spid="35" grpId="0" animBg="1"/>
      <p:bldP spid="42" grpId="0"/>
      <p:bldP spid="43" grpId="0"/>
      <p:bldP spid="44" grpId="0"/>
      <p:bldP spid="45"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C2D07FF1-3EB1-4D9E-84F9-D2450425A22C}" vid="{819F8316-0E89-457C-B2A7-A168B6D0B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BF69AAF561D0143830D62DC0F184F39" ma:contentTypeVersion="9" ma:contentTypeDescription="Create a new document." ma:contentTypeScope="" ma:versionID="880534ca3e181a2a31b2c27d307e2e86">
  <xsd:schema xmlns:xsd="http://www.w3.org/2001/XMLSchema" xmlns:xs="http://www.w3.org/2001/XMLSchema" xmlns:p="http://schemas.microsoft.com/office/2006/metadata/properties" xmlns:ns3="dbea7e6f-45a0-4b1e-98de-a54d0cba5c8a" targetNamespace="http://schemas.microsoft.com/office/2006/metadata/properties" ma:root="true" ma:fieldsID="f8a0086ad1003a648ab7a94742c9a583" ns3:_="">
    <xsd:import namespace="dbea7e6f-45a0-4b1e-98de-a54d0cba5c8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ea7e6f-45a0-4b1e-98de-a54d0cba5c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08C9ED-E5FA-4825-BB2B-F92262E6DAC0}">
  <ds:schemaRefs>
    <ds:schemaRef ds:uri="http://purl.org/dc/dcmitype/"/>
    <ds:schemaRef ds:uri="http://purl.org/dc/terms/"/>
    <ds:schemaRef ds:uri="http://www.w3.org/XML/1998/namespace"/>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dbea7e6f-45a0-4b1e-98de-a54d0cba5c8a"/>
    <ds:schemaRef ds:uri="http://schemas.microsoft.com/office/2006/metadata/properties"/>
  </ds:schemaRefs>
</ds:datastoreItem>
</file>

<file path=customXml/itemProps2.xml><?xml version="1.0" encoding="utf-8"?>
<ds:datastoreItem xmlns:ds="http://schemas.openxmlformats.org/officeDocument/2006/customXml" ds:itemID="{55A1E2A3-5EB9-4A7A-ABBD-B785AEF5FE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ea7e6f-45a0-4b1e-98de-a54d0cba5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C85694-93DE-4855-80B4-23CADBE63F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2089</TotalTime>
  <Words>4373</Words>
  <Application>Microsoft Office PowerPoint</Application>
  <PresentationFormat>On-screen Show (4:3)</PresentationFormat>
  <Paragraphs>1112</Paragraphs>
  <Slides>76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76</vt:i4>
      </vt:variant>
    </vt:vector>
  </HeadingPairs>
  <TitlesOfParts>
    <vt:vector size="83" baseType="lpstr">
      <vt:lpstr>Sassoon Infant Rg</vt:lpstr>
      <vt:lpstr>Twinkl</vt:lpstr>
      <vt:lpstr>Calibri</vt:lpstr>
      <vt:lpstr>Arial</vt:lpstr>
      <vt:lpstr>Twinkl SemiBold</vt:lpstr>
      <vt:lpstr>Cambria Math</vt:lpstr>
      <vt:lpstr>Office Theme</vt:lpstr>
      <vt:lpstr>PowerPoint Presentation</vt:lpstr>
      <vt:lpstr>Fractions</vt:lpstr>
      <vt:lpstr>Decimals and Percentages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Mabel Chan</dc:creator>
  <cp:lastModifiedBy>Mrs H. Chatterton</cp:lastModifiedBy>
  <cp:revision>97</cp:revision>
  <dcterms:created xsi:type="dcterms:W3CDTF">2018-04-10T11:40:22Z</dcterms:created>
  <dcterms:modified xsi:type="dcterms:W3CDTF">2020-03-17T11:41:21Z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0x0101005BF69AAF561D0143830D62DC0F184F39</vt:lpwstr>
  </property>
</Properties>
</file>