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43"/>
  </p:notesMasterIdLst>
  <p:handoutMasterIdLst>
    <p:handoutMasterId r:id="rId44"/>
  </p:handoutMasterIdLst>
  <p:sldIdLst>
    <p:sldId id="258" r:id="rId5"/>
    <p:sldId id="272" r:id="rId6"/>
    <p:sldId id="264" r:id="rId7"/>
    <p:sldId id="271" r:id="rId8"/>
    <p:sldId id="285" r:id="rId9"/>
    <p:sldId id="286" r:id="rId10"/>
    <p:sldId id="287" r:id="rId11"/>
    <p:sldId id="288" r:id="rId12"/>
    <p:sldId id="279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82" r:id="rId22"/>
    <p:sldId id="297" r:id="rId23"/>
    <p:sldId id="298" r:id="rId24"/>
    <p:sldId id="299" r:id="rId25"/>
    <p:sldId id="300" r:id="rId26"/>
    <p:sldId id="302" r:id="rId27"/>
    <p:sldId id="301" r:id="rId28"/>
    <p:sldId id="303" r:id="rId29"/>
    <p:sldId id="304" r:id="rId30"/>
    <p:sldId id="305" r:id="rId31"/>
    <p:sldId id="306" r:id="rId32"/>
    <p:sldId id="308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267" r:id="rId4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Sassoon Infant Rg" panose="02000503030000020003" pitchFamily="50" charset="0"/>
      <p:regular r:id="rId49"/>
      <p:bold r:id="rId50"/>
    </p:embeddedFont>
    <p:embeddedFont>
      <p:font typeface="Twinkl" panose="020B0604020202020204" pitchFamily="2" charset="0"/>
      <p:regular r:id="rId51"/>
      <p:bold r:id="rId52"/>
    </p:embeddedFont>
    <p:embeddedFont>
      <p:font typeface="Twinkl SemiBold" pitchFamily="2" charset="0"/>
      <p:bold r:id="rId5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53" userDrawn="1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115"/>
    <a:srgbClr val="F7BC92"/>
    <a:srgbClr val="90C7E5"/>
    <a:srgbClr val="00639A"/>
    <a:srgbClr val="AFDEF8"/>
    <a:srgbClr val="88CCC1"/>
    <a:srgbClr val="B0DEF7"/>
    <a:srgbClr val="013F7C"/>
    <a:srgbClr val="0079C2"/>
    <a:srgbClr val="89C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6357" autoAdjust="0"/>
  </p:normalViewPr>
  <p:slideViewPr>
    <p:cSldViewPr snapToGrid="0" showGuides="1">
      <p:cViewPr varScale="1">
        <p:scale>
          <a:sx n="42" d="100"/>
          <a:sy n="42" d="100"/>
        </p:scale>
        <p:origin x="1036" y="3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53"/>
        <p:guide orient="horz" pos="482"/>
        <p:guide orient="horz" pos="3861"/>
        <p:guide pos="526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7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2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5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575E23-9201-4DDA-B600-E8606E15F0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317B63-191C-4DB9-93F1-8E9C03FD4D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1E0C4C-A0C4-4060-90D0-B56A35C8888E}" type="datetimeFigureOut">
              <a:rPr lang="en-GB"/>
              <a:pPr>
                <a:defRPr/>
              </a:pPr>
              <a:t>17/03/2020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32629-0A83-4720-8F26-21E47704C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93554-89EF-47AA-AB2F-DEF70C92D5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779A60-AFF1-4CF7-BB2D-200B7F95BE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468DDA-B1F0-4628-8DA4-EDF2A92970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15546-25A3-426A-805F-18FC6B3E092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BFD802-ECF0-4017-A232-07601B251977}" type="datetimeFigureOut">
              <a:rPr lang="en-GB"/>
              <a:pPr>
                <a:defRPr/>
              </a:pPr>
              <a:t>17/03/2020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CEAF552-7379-4521-9FA9-31980E3041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FE8FBE2-E549-4872-939D-A626401ED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82402-21E3-4EE8-B8EE-99CBBDD593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A0593-F9DC-4106-A65A-D0AC57645B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0633BE-B631-46E6-A7A7-37487082B2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3114910-EAFA-4DCE-BD40-CAB4A8588C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99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F40BB7A6-C08B-4586-A337-300F188DE4F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9F3158B-9553-47C7-B0AD-4C7A7D798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77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638BAE36-1A9F-4351-9037-2C057589CE0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4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0D47BCF9-2075-45B9-8EF1-025D83905740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32D69BD0-7F5D-4531-9F06-650B790564DB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908088-2994-4265-84EC-1195F1BA2B0E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E54313-2F06-40BA-9300-3E6A9EFB8DE6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EA340D91-ED48-44C5-807A-884093FE7ACE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096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53740D0-7587-4D9E-A0E2-D1D4A37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89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407290A-E6D6-4095-909A-08EDC39C02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015F6D7-5F0B-42FB-8119-5B6214FA5F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" Target="slide9.xml"/><Relationship Id="rId7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slide" Target="slide25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846138" y="416101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765 356</a:t>
            </a: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3487738" y="416101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766 356</a:t>
            </a:r>
          </a:p>
        </p:txBody>
      </p:sp>
      <p:sp>
        <p:nvSpPr>
          <p:cNvPr id="19" name="Answer C">
            <a:extLst>
              <a:ext uri="{FF2B5EF4-FFF2-40B4-BE49-F238E27FC236}">
                <a16:creationId xmlns:a16="http://schemas.microsoft.com/office/drawing/2014/main" id="{9CC58AE3-E3A5-43DA-8BEC-04268A5E9107}"/>
              </a:ext>
            </a:extLst>
          </p:cNvPr>
          <p:cNvSpPr/>
          <p:nvPr/>
        </p:nvSpPr>
        <p:spPr>
          <a:xfrm>
            <a:off x="6115050" y="416101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765 456</a:t>
            </a:r>
          </a:p>
        </p:txBody>
      </p:sp>
      <p:sp>
        <p:nvSpPr>
          <p:cNvPr id="26" name="Question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860425" y="2022818"/>
            <a:ext cx="7423150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Which of these numbers is the smallest?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846138" y="4173684"/>
            <a:ext cx="2168525" cy="636126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765 356</a:t>
            </a: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15" name="Pentagon 3">
            <a:extLst>
              <a:ext uri="{FF2B5EF4-FFF2-40B4-BE49-F238E27FC236}">
                <a16:creationId xmlns:a16="http://schemas.microsoft.com/office/drawing/2014/main" id="{7D9EB25B-4788-4C77-ADDC-6992FA39B035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  <p:sp>
        <p:nvSpPr>
          <p:cNvPr id="16" name="Pentagon 12">
            <a:extLst>
              <a:ext uri="{FF2B5EF4-FFF2-40B4-BE49-F238E27FC236}">
                <a16:creationId xmlns:a16="http://schemas.microsoft.com/office/drawing/2014/main" id="{9343250E-3556-4D47-B809-9EA08B2E59EB}"/>
              </a:ext>
            </a:extLst>
          </p:cNvPr>
          <p:cNvSpPr/>
          <p:nvPr/>
        </p:nvSpPr>
        <p:spPr>
          <a:xfrm flipH="1">
            <a:off x="4572000" y="765175"/>
            <a:ext cx="4125913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Order and compare numbers</a:t>
            </a:r>
            <a:b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up to 10 000 000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8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1" grpId="1" animBg="1"/>
      <p:bldP spid="19" grpId="0" animBg="1"/>
      <p:bldP spid="19" grpId="1" animBg="1"/>
      <p:bldP spid="26" grpId="0"/>
      <p:bldP spid="29" grpId="0" animBg="1"/>
      <p:bldP spid="30" grpId="0"/>
      <p:bldP spid="30" grpId="1"/>
      <p:bldP spid="30" grpId="2"/>
      <p:bldP spid="30" grpId="3"/>
      <p:bldP spid="32" grpId="0"/>
      <p:bldP spid="32" grpId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846138" y="416101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865 287</a:t>
            </a: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3487738" y="416101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865 387</a:t>
            </a:r>
          </a:p>
        </p:txBody>
      </p:sp>
      <p:sp>
        <p:nvSpPr>
          <p:cNvPr id="19" name="Answer C">
            <a:extLst>
              <a:ext uri="{FF2B5EF4-FFF2-40B4-BE49-F238E27FC236}">
                <a16:creationId xmlns:a16="http://schemas.microsoft.com/office/drawing/2014/main" id="{9CC58AE3-E3A5-43DA-8BEC-04268A5E9107}"/>
              </a:ext>
            </a:extLst>
          </p:cNvPr>
          <p:cNvSpPr/>
          <p:nvPr/>
        </p:nvSpPr>
        <p:spPr>
          <a:xfrm>
            <a:off x="6115050" y="416101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865 377</a:t>
            </a:r>
          </a:p>
        </p:txBody>
      </p:sp>
      <p:sp>
        <p:nvSpPr>
          <p:cNvPr id="26" name="Question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860425" y="2022818"/>
            <a:ext cx="7423150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Which of these numbers is the greatest?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3487738" y="4173684"/>
            <a:ext cx="2168525" cy="636126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865 387</a:t>
            </a: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15" name="Pentagon 3">
            <a:extLst>
              <a:ext uri="{FF2B5EF4-FFF2-40B4-BE49-F238E27FC236}">
                <a16:creationId xmlns:a16="http://schemas.microsoft.com/office/drawing/2014/main" id="{7D9EB25B-4788-4C77-ADDC-6992FA39B035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  <p:sp>
        <p:nvSpPr>
          <p:cNvPr id="11" name="Pentagon 12">
            <a:extLst>
              <a:ext uri="{FF2B5EF4-FFF2-40B4-BE49-F238E27FC236}">
                <a16:creationId xmlns:a16="http://schemas.microsoft.com/office/drawing/2014/main" id="{549C89A7-49A9-4176-9ADB-5BDD91B36496}"/>
              </a:ext>
            </a:extLst>
          </p:cNvPr>
          <p:cNvSpPr/>
          <p:nvPr/>
        </p:nvSpPr>
        <p:spPr>
          <a:xfrm flipH="1">
            <a:off x="4572000" y="765175"/>
            <a:ext cx="4125913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Order and compare numbers</a:t>
            </a:r>
            <a:b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up to 10 000 000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17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1" grpId="0" animBg="1"/>
      <p:bldP spid="19" grpId="0" animBg="1"/>
      <p:bldP spid="19" grpId="1" animBg="1"/>
      <p:bldP spid="26" grpId="0"/>
      <p:bldP spid="29" grpId="0" animBg="1"/>
      <p:bldP spid="30" grpId="0"/>
      <p:bldP spid="30" grpId="1"/>
      <p:bldP spid="30" grpId="2"/>
      <p:bldP spid="30" grpId="3"/>
      <p:bldP spid="32" grpId="0"/>
      <p:bldP spid="3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2189163" y="4316070"/>
            <a:ext cx="2168525" cy="1326808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500" dirty="0">
                <a:solidFill>
                  <a:schemeClr val="tx1"/>
                </a:solidFill>
              </a:rPr>
              <a:t>&lt;</a:t>
            </a: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4830763" y="4316070"/>
            <a:ext cx="2168525" cy="1326808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500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26" name="Question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860425" y="2022818"/>
            <a:ext cx="7423150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Which sign makes this statement true?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4830762" y="4316070"/>
            <a:ext cx="2168525" cy="1314135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11500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15" name="Pentagon 3">
            <a:extLst>
              <a:ext uri="{FF2B5EF4-FFF2-40B4-BE49-F238E27FC236}">
                <a16:creationId xmlns:a16="http://schemas.microsoft.com/office/drawing/2014/main" id="{7D9EB25B-4788-4C77-ADDC-6992FA39B035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  <p:sp>
        <p:nvSpPr>
          <p:cNvPr id="11" name="Pentagon 12">
            <a:extLst>
              <a:ext uri="{FF2B5EF4-FFF2-40B4-BE49-F238E27FC236}">
                <a16:creationId xmlns:a16="http://schemas.microsoft.com/office/drawing/2014/main" id="{549C89A7-49A9-4176-9ADB-5BDD91B36496}"/>
              </a:ext>
            </a:extLst>
          </p:cNvPr>
          <p:cNvSpPr/>
          <p:nvPr/>
        </p:nvSpPr>
        <p:spPr>
          <a:xfrm flipH="1">
            <a:off x="4572000" y="765175"/>
            <a:ext cx="4125913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Order and compare numbers</a:t>
            </a:r>
            <a:b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up to 10 000 000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FFD82A-E2FE-4049-A6BB-B9CAF535CF94}"/>
              </a:ext>
            </a:extLst>
          </p:cNvPr>
          <p:cNvSpPr txBox="1"/>
          <p:nvPr/>
        </p:nvSpPr>
        <p:spPr>
          <a:xfrm>
            <a:off x="874712" y="3014731"/>
            <a:ext cx="31291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dirty="0"/>
              <a:t>7 782 832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6B30DF-179E-4EE1-8E93-963CD8478B98}"/>
              </a:ext>
            </a:extLst>
          </p:cNvPr>
          <p:cNvSpPr txBox="1"/>
          <p:nvPr/>
        </p:nvSpPr>
        <p:spPr>
          <a:xfrm>
            <a:off x="5013186" y="3014730"/>
            <a:ext cx="31291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dirty="0"/>
              <a:t>7 782 822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AFE284-4BF8-422F-BFC1-0CD373241993}"/>
              </a:ext>
            </a:extLst>
          </p:cNvPr>
          <p:cNvSpPr/>
          <p:nvPr/>
        </p:nvSpPr>
        <p:spPr>
          <a:xfrm>
            <a:off x="4205095" y="3111917"/>
            <a:ext cx="733810" cy="7338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EDC48C-4F4C-49EC-8481-500A08CE7A51}"/>
              </a:ext>
            </a:extLst>
          </p:cNvPr>
          <p:cNvSpPr/>
          <p:nvPr/>
        </p:nvSpPr>
        <p:spPr>
          <a:xfrm>
            <a:off x="4205095" y="3111917"/>
            <a:ext cx="733810" cy="73381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89199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1" grpId="0" animBg="1"/>
      <p:bldP spid="26" grpId="0"/>
      <p:bldP spid="29" grpId="0" animBg="1"/>
      <p:bldP spid="30" grpId="2"/>
      <p:bldP spid="30" grpId="3"/>
      <p:bldP spid="32" grpId="0"/>
      <p:bldP spid="32" grpId="1"/>
      <p:bldP spid="12" grpId="0"/>
      <p:bldP spid="13" grpId="0"/>
      <p:bldP spid="14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2189163" y="4316070"/>
            <a:ext cx="2168525" cy="1326808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500" dirty="0">
                <a:solidFill>
                  <a:schemeClr val="tx1"/>
                </a:solidFill>
              </a:rPr>
              <a:t>&lt;</a:t>
            </a: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4830763" y="4316070"/>
            <a:ext cx="2168525" cy="1326808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500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26" name="Question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860425" y="2022818"/>
            <a:ext cx="7423150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Which sign makes this statement true?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4830762" y="4316070"/>
            <a:ext cx="2168525" cy="1314135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11500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15" name="Pentagon 3">
            <a:extLst>
              <a:ext uri="{FF2B5EF4-FFF2-40B4-BE49-F238E27FC236}">
                <a16:creationId xmlns:a16="http://schemas.microsoft.com/office/drawing/2014/main" id="{7D9EB25B-4788-4C77-ADDC-6992FA39B035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  <p:sp>
        <p:nvSpPr>
          <p:cNvPr id="11" name="Pentagon 12">
            <a:extLst>
              <a:ext uri="{FF2B5EF4-FFF2-40B4-BE49-F238E27FC236}">
                <a16:creationId xmlns:a16="http://schemas.microsoft.com/office/drawing/2014/main" id="{549C89A7-49A9-4176-9ADB-5BDD91B36496}"/>
              </a:ext>
            </a:extLst>
          </p:cNvPr>
          <p:cNvSpPr/>
          <p:nvPr/>
        </p:nvSpPr>
        <p:spPr>
          <a:xfrm flipH="1">
            <a:off x="4572000" y="765175"/>
            <a:ext cx="4125913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Order and compare numbers</a:t>
            </a:r>
            <a:b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up to 10 000 000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FFD82A-E2FE-4049-A6BB-B9CAF535CF94}"/>
              </a:ext>
            </a:extLst>
          </p:cNvPr>
          <p:cNvSpPr txBox="1"/>
          <p:nvPr/>
        </p:nvSpPr>
        <p:spPr>
          <a:xfrm>
            <a:off x="874712" y="3014731"/>
            <a:ext cx="31291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dirty="0"/>
              <a:t>6 875 478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6B30DF-179E-4EE1-8E93-963CD8478B98}"/>
              </a:ext>
            </a:extLst>
          </p:cNvPr>
          <p:cNvSpPr txBox="1"/>
          <p:nvPr/>
        </p:nvSpPr>
        <p:spPr>
          <a:xfrm>
            <a:off x="5013186" y="3014730"/>
            <a:ext cx="31291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dirty="0"/>
              <a:t>6 874 578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AFE284-4BF8-422F-BFC1-0CD373241993}"/>
              </a:ext>
            </a:extLst>
          </p:cNvPr>
          <p:cNvSpPr/>
          <p:nvPr/>
        </p:nvSpPr>
        <p:spPr>
          <a:xfrm>
            <a:off x="4205095" y="3111917"/>
            <a:ext cx="733810" cy="7338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EDC48C-4F4C-49EC-8481-500A08CE7A51}"/>
              </a:ext>
            </a:extLst>
          </p:cNvPr>
          <p:cNvSpPr/>
          <p:nvPr/>
        </p:nvSpPr>
        <p:spPr>
          <a:xfrm>
            <a:off x="4205095" y="3111917"/>
            <a:ext cx="733810" cy="73381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40850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1" grpId="0" animBg="1"/>
      <p:bldP spid="26" grpId="0"/>
      <p:bldP spid="29" grpId="0" animBg="1"/>
      <p:bldP spid="30" grpId="0"/>
      <p:bldP spid="30" grpId="1"/>
      <p:bldP spid="32" grpId="0"/>
      <p:bldP spid="32" grpId="1"/>
      <p:bldP spid="12" grpId="0"/>
      <p:bldP spid="13" grpId="0"/>
      <p:bldP spid="14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1000126" y="4663048"/>
            <a:ext cx="1885950" cy="63285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3641726" y="4663048"/>
            <a:ext cx="1885950" cy="63285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" name="Answer C">
            <a:extLst>
              <a:ext uri="{FF2B5EF4-FFF2-40B4-BE49-F238E27FC236}">
                <a16:creationId xmlns:a16="http://schemas.microsoft.com/office/drawing/2014/main" id="{9634D13F-B2EB-44FE-9ECE-CB8A97DEA8F0}"/>
              </a:ext>
            </a:extLst>
          </p:cNvPr>
          <p:cNvSpPr/>
          <p:nvPr/>
        </p:nvSpPr>
        <p:spPr>
          <a:xfrm>
            <a:off x="6283325" y="4663048"/>
            <a:ext cx="1885950" cy="63285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6" name="Question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860425" y="2022818"/>
            <a:ext cx="7423150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Which digit will make this statement true?</a:t>
            </a: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15" name="Pentagon 3">
            <a:extLst>
              <a:ext uri="{FF2B5EF4-FFF2-40B4-BE49-F238E27FC236}">
                <a16:creationId xmlns:a16="http://schemas.microsoft.com/office/drawing/2014/main" id="{7D9EB25B-4788-4C77-ADDC-6992FA39B035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  <p:sp>
        <p:nvSpPr>
          <p:cNvPr id="11" name="Pentagon 12">
            <a:extLst>
              <a:ext uri="{FF2B5EF4-FFF2-40B4-BE49-F238E27FC236}">
                <a16:creationId xmlns:a16="http://schemas.microsoft.com/office/drawing/2014/main" id="{549C89A7-49A9-4176-9ADB-5BDD91B36496}"/>
              </a:ext>
            </a:extLst>
          </p:cNvPr>
          <p:cNvSpPr/>
          <p:nvPr/>
        </p:nvSpPr>
        <p:spPr>
          <a:xfrm flipH="1">
            <a:off x="4572000" y="765175"/>
            <a:ext cx="4125913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Order and compare numbers</a:t>
            </a:r>
            <a:b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up to 10 000 000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FFD82A-E2FE-4049-A6BB-B9CAF535CF94}"/>
              </a:ext>
            </a:extLst>
          </p:cNvPr>
          <p:cNvSpPr txBox="1"/>
          <p:nvPr/>
        </p:nvSpPr>
        <p:spPr>
          <a:xfrm>
            <a:off x="874712" y="3014731"/>
            <a:ext cx="31291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dirty="0"/>
              <a:t>6 873 468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6B30DF-179E-4EE1-8E93-963CD8478B98}"/>
              </a:ext>
            </a:extLst>
          </p:cNvPr>
          <p:cNvSpPr txBox="1"/>
          <p:nvPr/>
        </p:nvSpPr>
        <p:spPr>
          <a:xfrm>
            <a:off x="5013186" y="3014730"/>
            <a:ext cx="31291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dirty="0"/>
              <a:t>6 873 4?8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AFE284-4BF8-422F-BFC1-0CD373241993}"/>
              </a:ext>
            </a:extLst>
          </p:cNvPr>
          <p:cNvSpPr/>
          <p:nvPr/>
        </p:nvSpPr>
        <p:spPr>
          <a:xfrm>
            <a:off x="4205095" y="3111917"/>
            <a:ext cx="733810" cy="7338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EDC48C-4F4C-49EC-8481-500A08CE7A51}"/>
              </a:ext>
            </a:extLst>
          </p:cNvPr>
          <p:cNvSpPr/>
          <p:nvPr/>
        </p:nvSpPr>
        <p:spPr>
          <a:xfrm>
            <a:off x="4205095" y="3111917"/>
            <a:ext cx="733810" cy="73381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&lt;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6283325" y="4674649"/>
            <a:ext cx="1885950" cy="626808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D5D09B-6929-413E-B9F8-F497F72B8C98}"/>
              </a:ext>
            </a:extLst>
          </p:cNvPr>
          <p:cNvSpPr txBox="1"/>
          <p:nvPr/>
        </p:nvSpPr>
        <p:spPr>
          <a:xfrm>
            <a:off x="4994136" y="3014286"/>
            <a:ext cx="31291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dirty="0"/>
              <a:t>6 873 488</a:t>
            </a:r>
          </a:p>
        </p:txBody>
      </p:sp>
    </p:spTree>
    <p:extLst>
      <p:ext uri="{BB962C8B-B14F-4D97-AF65-F5344CB8AC3E}">
        <p14:creationId xmlns:p14="http://schemas.microsoft.com/office/powerpoint/2010/main" val="169777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1" grpId="0" animBg="1"/>
      <p:bldP spid="21" grpId="1" animBg="1"/>
      <p:bldP spid="17" grpId="0" animBg="1"/>
      <p:bldP spid="26" grpId="0"/>
      <p:bldP spid="30" grpId="0"/>
      <p:bldP spid="30" grpId="1"/>
      <p:bldP spid="30" grpId="2"/>
      <p:bldP spid="30" grpId="3"/>
      <p:bldP spid="32" grpId="0"/>
      <p:bldP spid="32" grpId="1"/>
      <p:bldP spid="12" grpId="0"/>
      <p:bldP spid="13" grpId="0"/>
      <p:bldP spid="13" grpId="1"/>
      <p:bldP spid="14" grpId="0" animBg="1"/>
      <p:bldP spid="16" grpId="0"/>
      <p:bldP spid="29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1000126" y="4663048"/>
            <a:ext cx="1885950" cy="63285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3641726" y="4663048"/>
            <a:ext cx="1885950" cy="63285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7" name="Answer C">
            <a:extLst>
              <a:ext uri="{FF2B5EF4-FFF2-40B4-BE49-F238E27FC236}">
                <a16:creationId xmlns:a16="http://schemas.microsoft.com/office/drawing/2014/main" id="{9634D13F-B2EB-44FE-9ECE-CB8A97DEA8F0}"/>
              </a:ext>
            </a:extLst>
          </p:cNvPr>
          <p:cNvSpPr/>
          <p:nvPr/>
        </p:nvSpPr>
        <p:spPr>
          <a:xfrm>
            <a:off x="6283325" y="4663048"/>
            <a:ext cx="1885950" cy="63285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6" name="Question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860425" y="2022818"/>
            <a:ext cx="7423150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Which digit will make this statement true?</a:t>
            </a: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15" name="Pentagon 3">
            <a:extLst>
              <a:ext uri="{FF2B5EF4-FFF2-40B4-BE49-F238E27FC236}">
                <a16:creationId xmlns:a16="http://schemas.microsoft.com/office/drawing/2014/main" id="{7D9EB25B-4788-4C77-ADDC-6992FA39B035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  <p:sp>
        <p:nvSpPr>
          <p:cNvPr id="11" name="Pentagon 12">
            <a:extLst>
              <a:ext uri="{FF2B5EF4-FFF2-40B4-BE49-F238E27FC236}">
                <a16:creationId xmlns:a16="http://schemas.microsoft.com/office/drawing/2014/main" id="{549C89A7-49A9-4176-9ADB-5BDD91B36496}"/>
              </a:ext>
            </a:extLst>
          </p:cNvPr>
          <p:cNvSpPr/>
          <p:nvPr/>
        </p:nvSpPr>
        <p:spPr>
          <a:xfrm flipH="1">
            <a:off x="4572000" y="765175"/>
            <a:ext cx="4125913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Order and compare numbers</a:t>
            </a:r>
            <a:b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up to 10 000 000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FFD82A-E2FE-4049-A6BB-B9CAF535CF94}"/>
              </a:ext>
            </a:extLst>
          </p:cNvPr>
          <p:cNvSpPr txBox="1"/>
          <p:nvPr/>
        </p:nvSpPr>
        <p:spPr>
          <a:xfrm>
            <a:off x="874712" y="3014731"/>
            <a:ext cx="31291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dirty="0"/>
              <a:t>3 075 298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6B30DF-179E-4EE1-8E93-963CD8478B98}"/>
              </a:ext>
            </a:extLst>
          </p:cNvPr>
          <p:cNvSpPr txBox="1"/>
          <p:nvPr/>
        </p:nvSpPr>
        <p:spPr>
          <a:xfrm>
            <a:off x="5013186" y="3014730"/>
            <a:ext cx="31291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dirty="0"/>
              <a:t>3 07? 298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AFE284-4BF8-422F-BFC1-0CD373241993}"/>
              </a:ext>
            </a:extLst>
          </p:cNvPr>
          <p:cNvSpPr/>
          <p:nvPr/>
        </p:nvSpPr>
        <p:spPr>
          <a:xfrm>
            <a:off x="4205095" y="3111917"/>
            <a:ext cx="733810" cy="7338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EDC48C-4F4C-49EC-8481-500A08CE7A51}"/>
              </a:ext>
            </a:extLst>
          </p:cNvPr>
          <p:cNvSpPr/>
          <p:nvPr/>
        </p:nvSpPr>
        <p:spPr>
          <a:xfrm>
            <a:off x="4205095" y="3111917"/>
            <a:ext cx="733810" cy="73381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1000126" y="4669092"/>
            <a:ext cx="1885950" cy="626808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1493B5-2440-4CB3-BB1B-1A6E477AD04D}"/>
              </a:ext>
            </a:extLst>
          </p:cNvPr>
          <p:cNvSpPr txBox="1"/>
          <p:nvPr/>
        </p:nvSpPr>
        <p:spPr>
          <a:xfrm>
            <a:off x="4975086" y="3014730"/>
            <a:ext cx="31291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dirty="0"/>
              <a:t>3 070 298</a:t>
            </a:r>
          </a:p>
        </p:txBody>
      </p:sp>
    </p:spTree>
    <p:extLst>
      <p:ext uri="{BB962C8B-B14F-4D97-AF65-F5344CB8AC3E}">
        <p14:creationId xmlns:p14="http://schemas.microsoft.com/office/powerpoint/2010/main" val="414732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1" grpId="1" animBg="1"/>
      <p:bldP spid="17" grpId="0" animBg="1"/>
      <p:bldP spid="17" grpId="1" animBg="1"/>
      <p:bldP spid="26" grpId="0"/>
      <p:bldP spid="30" grpId="0"/>
      <p:bldP spid="30" grpId="1"/>
      <p:bldP spid="30" grpId="2"/>
      <p:bldP spid="30" grpId="3"/>
      <p:bldP spid="32" grpId="0"/>
      <p:bldP spid="32" grpId="1"/>
      <p:bldP spid="12" grpId="0"/>
      <p:bldP spid="13" grpId="0"/>
      <p:bldP spid="13" grpId="1"/>
      <p:bldP spid="14" grpId="0" animBg="1"/>
      <p:bldP spid="16" grpId="0"/>
      <p:bldP spid="29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2466976" y="3039148"/>
            <a:ext cx="4210050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98 765 &lt; 98 774</a:t>
            </a: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2466976" y="3845622"/>
            <a:ext cx="4210050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36 592 &lt; 35 092 </a:t>
            </a:r>
          </a:p>
        </p:txBody>
      </p:sp>
      <p:sp>
        <p:nvSpPr>
          <p:cNvPr id="19" name="Answer C">
            <a:extLst>
              <a:ext uri="{FF2B5EF4-FFF2-40B4-BE49-F238E27FC236}">
                <a16:creationId xmlns:a16="http://schemas.microsoft.com/office/drawing/2014/main" id="{9CC58AE3-E3A5-43DA-8BEC-04268A5E9107}"/>
              </a:ext>
            </a:extLst>
          </p:cNvPr>
          <p:cNvSpPr/>
          <p:nvPr/>
        </p:nvSpPr>
        <p:spPr>
          <a:xfrm>
            <a:off x="2451100" y="4652096"/>
            <a:ext cx="4210050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40 703 &lt; 40 612 </a:t>
            </a:r>
          </a:p>
        </p:txBody>
      </p:sp>
      <p:sp>
        <p:nvSpPr>
          <p:cNvPr id="26" name="Question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860425" y="1969882"/>
            <a:ext cx="7423150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Which statement is true?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2466976" y="3054969"/>
            <a:ext cx="4210050" cy="636126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98 765 &lt; 98 774</a:t>
            </a: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15" name="Pentagon 3">
            <a:extLst>
              <a:ext uri="{FF2B5EF4-FFF2-40B4-BE49-F238E27FC236}">
                <a16:creationId xmlns:a16="http://schemas.microsoft.com/office/drawing/2014/main" id="{7D9EB25B-4788-4C77-ADDC-6992FA39B035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  <p:sp>
        <p:nvSpPr>
          <p:cNvPr id="16" name="Pentagon 12">
            <a:extLst>
              <a:ext uri="{FF2B5EF4-FFF2-40B4-BE49-F238E27FC236}">
                <a16:creationId xmlns:a16="http://schemas.microsoft.com/office/drawing/2014/main" id="{9343250E-3556-4D47-B809-9EA08B2E59EB}"/>
              </a:ext>
            </a:extLst>
          </p:cNvPr>
          <p:cNvSpPr/>
          <p:nvPr/>
        </p:nvSpPr>
        <p:spPr>
          <a:xfrm flipH="1">
            <a:off x="4572000" y="765175"/>
            <a:ext cx="4125913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Order and compare numbers</a:t>
            </a:r>
            <a:b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up to 10 000 000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0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1" grpId="1" animBg="1"/>
      <p:bldP spid="19" grpId="0" animBg="1"/>
      <p:bldP spid="19" grpId="1" animBg="1"/>
      <p:bldP spid="26" grpId="0"/>
      <p:bldP spid="29" grpId="0" animBg="1"/>
      <p:bldP spid="30" grpId="0"/>
      <p:bldP spid="30" grpId="1"/>
      <p:bldP spid="30" grpId="2"/>
      <p:bldP spid="30" grpId="3"/>
      <p:bldP spid="32" grpId="0"/>
      <p:bldP spid="3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2466976" y="3039148"/>
            <a:ext cx="4210050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92 765 &lt; 92 674</a:t>
            </a: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2466976" y="3845622"/>
            <a:ext cx="4210050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16 592 &lt; 16 662 </a:t>
            </a:r>
          </a:p>
        </p:txBody>
      </p:sp>
      <p:sp>
        <p:nvSpPr>
          <p:cNvPr id="19" name="Answer C">
            <a:extLst>
              <a:ext uri="{FF2B5EF4-FFF2-40B4-BE49-F238E27FC236}">
                <a16:creationId xmlns:a16="http://schemas.microsoft.com/office/drawing/2014/main" id="{9CC58AE3-E3A5-43DA-8BEC-04268A5E9107}"/>
              </a:ext>
            </a:extLst>
          </p:cNvPr>
          <p:cNvSpPr/>
          <p:nvPr/>
        </p:nvSpPr>
        <p:spPr>
          <a:xfrm>
            <a:off x="2451100" y="4652096"/>
            <a:ext cx="4210050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20 903 &gt; 20 912</a:t>
            </a:r>
          </a:p>
        </p:txBody>
      </p:sp>
      <p:sp>
        <p:nvSpPr>
          <p:cNvPr id="26" name="Question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860425" y="1969882"/>
            <a:ext cx="7423150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Which statement is true?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2466976" y="3854331"/>
            <a:ext cx="4210050" cy="636126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16 592 &lt; 16 662</a:t>
            </a: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15" name="Pentagon 3">
            <a:extLst>
              <a:ext uri="{FF2B5EF4-FFF2-40B4-BE49-F238E27FC236}">
                <a16:creationId xmlns:a16="http://schemas.microsoft.com/office/drawing/2014/main" id="{7D9EB25B-4788-4C77-ADDC-6992FA39B035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  <p:sp>
        <p:nvSpPr>
          <p:cNvPr id="16" name="Pentagon 12">
            <a:extLst>
              <a:ext uri="{FF2B5EF4-FFF2-40B4-BE49-F238E27FC236}">
                <a16:creationId xmlns:a16="http://schemas.microsoft.com/office/drawing/2014/main" id="{9343250E-3556-4D47-B809-9EA08B2E59EB}"/>
              </a:ext>
            </a:extLst>
          </p:cNvPr>
          <p:cNvSpPr/>
          <p:nvPr/>
        </p:nvSpPr>
        <p:spPr>
          <a:xfrm flipH="1">
            <a:off x="4572000" y="765175"/>
            <a:ext cx="4125913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Order and compare numbers</a:t>
            </a:r>
            <a:b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up to 10 000 000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  <p:sp>
        <p:nvSpPr>
          <p:cNvPr id="11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566D9A4B-C904-461B-A479-31690AE0D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" y="5695950"/>
            <a:ext cx="3095625" cy="465138"/>
          </a:xfrm>
          <a:prstGeom prst="homePlate">
            <a:avLst>
              <a:gd name="adj" fmla="val 49915"/>
            </a:avLst>
          </a:prstGeom>
          <a:solidFill>
            <a:srgbClr val="00639A"/>
          </a:solidFill>
          <a:ln>
            <a:noFill/>
          </a:ln>
          <a:extLst/>
        </p:spPr>
        <p:txBody>
          <a:bodyPr lIns="108000" tIns="108000" rIns="324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Choose another objective</a:t>
            </a:r>
            <a:endParaRPr lang="en-GB" altLang="en-US" sz="11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7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1" grpId="0" animBg="1"/>
      <p:bldP spid="19" grpId="0" animBg="1"/>
      <p:bldP spid="19" grpId="1" animBg="1"/>
      <p:bldP spid="26" grpId="0"/>
      <p:bldP spid="29" grpId="0" animBg="1"/>
      <p:bldP spid="30" grpId="0"/>
      <p:bldP spid="30" grpId="1"/>
      <p:bldP spid="30" grpId="2"/>
      <p:bldP spid="30" grpId="3"/>
      <p:bldP spid="32" grpId="0"/>
      <p:bldP spid="32" grpId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3">
            <a:extLst>
              <a:ext uri="{FF2B5EF4-FFF2-40B4-BE49-F238E27FC236}">
                <a16:creationId xmlns:a16="http://schemas.microsoft.com/office/drawing/2014/main" id="{A99720F4-8566-4DEA-9359-EFFB5E726056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Revise</a:t>
            </a:r>
          </a:p>
        </p:txBody>
      </p:sp>
      <p:sp>
        <p:nvSpPr>
          <p:cNvPr id="15" name="Pentagon 12">
            <a:extLst>
              <a:ext uri="{FF2B5EF4-FFF2-40B4-BE49-F238E27FC236}">
                <a16:creationId xmlns:a16="http://schemas.microsoft.com/office/drawing/2014/main" id="{1C381432-7806-4BD2-B200-F5E1B38FF0D5}"/>
              </a:ext>
            </a:extLst>
          </p:cNvPr>
          <p:cNvSpPr/>
          <p:nvPr/>
        </p:nvSpPr>
        <p:spPr>
          <a:xfrm flipH="1">
            <a:off x="3581399" y="765175"/>
            <a:ext cx="5116512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Round any whole number to a</a:t>
            </a:r>
            <a:b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required degree of accuracy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235D9CC4-4485-43DF-9B0F-BE5075745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" y="1820863"/>
            <a:ext cx="772795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Rounding can make it easier to talk about, understand and work with numbers.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We can round numbers in order to estimate answers or to explain how near a number is to another number.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We round whole numbers to different powers of ten.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Remember to look at the digit immediately to the right of the place value position you are rounding to.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83FE221-08A2-4324-A33A-AA4F35A14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5278438"/>
            <a:ext cx="3719512" cy="738187"/>
          </a:xfrm>
          <a:prstGeom prst="rect">
            <a:avLst/>
          </a:prstGeom>
          <a:solidFill>
            <a:srgbClr val="AFDEF8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If the digit immediately to the right of the place value position you are rounding to is </a:t>
            </a:r>
            <a:r>
              <a:rPr lang="en-GB" altLang="en-US" sz="1400" b="1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1, 2, 3 or 4, </a:t>
            </a:r>
            <a:r>
              <a:rPr lang="en-GB" altLang="en-US" sz="14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we round the number </a:t>
            </a:r>
            <a:r>
              <a:rPr lang="en-GB" altLang="en-US" sz="1400" b="1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down</a:t>
            </a:r>
            <a:r>
              <a:rPr lang="en-GB" altLang="en-US" sz="14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.</a:t>
            </a:r>
            <a:endParaRPr lang="en-GB" altLang="en-US" sz="1400" dirty="0">
              <a:solidFill>
                <a:srgbClr val="000000"/>
              </a:solidFill>
              <a:ea typeface="Twinkl" pitchFamily="2" charset="0"/>
              <a:cs typeface="Twinkl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5828F9-78B5-4C03-A6DD-BB7944B047FF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4492625"/>
            <a:ext cx="3260725" cy="458788"/>
            <a:chOff x="1258888" y="4349245"/>
            <a:chExt cx="3260724" cy="458787"/>
          </a:xfrm>
        </p:grpSpPr>
        <p:sp>
          <p:nvSpPr>
            <p:cNvPr id="13" name="Arrow: Left 12">
              <a:extLst>
                <a:ext uri="{FF2B5EF4-FFF2-40B4-BE49-F238E27FC236}">
                  <a16:creationId xmlns:a16="http://schemas.microsoft.com/office/drawing/2014/main" id="{94320F04-B6FA-406E-9B8D-7765EB92B3CD}"/>
                </a:ext>
              </a:extLst>
            </p:cNvPr>
            <p:cNvSpPr/>
            <p:nvPr/>
          </p:nvSpPr>
          <p:spPr bwMode="auto">
            <a:xfrm>
              <a:off x="1258888" y="4349245"/>
              <a:ext cx="3260724" cy="458787"/>
            </a:xfrm>
            <a:prstGeom prst="leftArrow">
              <a:avLst/>
            </a:prstGeom>
            <a:solidFill>
              <a:srgbClr val="AFDEF8"/>
            </a:solidFill>
            <a:ln>
              <a:solidFill>
                <a:srgbClr val="006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/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1D274FF8-4BB2-4C56-B4C9-F4F1DA80FE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0285" y="4393904"/>
              <a:ext cx="265273" cy="36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0"/>
                  <a:cs typeface="Twinkl" pitchFamily="2" charset="0"/>
                </a:rPr>
                <a:t>1</a:t>
              </a:r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54FA67D4-9841-4275-BC09-98835A6E3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4318" y="4393904"/>
              <a:ext cx="265273" cy="36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0"/>
                  <a:cs typeface="Twinkl" pitchFamily="2" charset="0"/>
                </a:rPr>
                <a:t>2</a:t>
              </a:r>
            </a:p>
          </p:txBody>
        </p:sp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82B859E0-B8B7-4B37-94CB-09FDAA604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6645" y="4393904"/>
              <a:ext cx="265273" cy="36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0"/>
                  <a:cs typeface="Twinkl" pitchFamily="2" charset="0"/>
                </a:rPr>
                <a:t>3</a:t>
              </a:r>
            </a:p>
          </p:txBody>
        </p:sp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0C2143F0-375C-46B3-BEA5-3755D7131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1537" y="4393904"/>
              <a:ext cx="265273" cy="36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0"/>
                  <a:cs typeface="Twinkl" pitchFamily="2" charset="0"/>
                </a:rPr>
                <a:t>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0E5506-74A0-4267-B382-D173675AF88C}"/>
              </a:ext>
            </a:extLst>
          </p:cNvPr>
          <p:cNvGrpSpPr>
            <a:grpSpLocks/>
          </p:cNvGrpSpPr>
          <p:nvPr/>
        </p:nvGrpSpPr>
        <p:grpSpPr bwMode="auto">
          <a:xfrm>
            <a:off x="4429125" y="4492625"/>
            <a:ext cx="3443288" cy="458788"/>
            <a:chOff x="4428442" y="4349248"/>
            <a:chExt cx="3443971" cy="458787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C61570FC-94B4-4E45-B29F-BD4B77DEB3FD}"/>
                </a:ext>
              </a:extLst>
            </p:cNvPr>
            <p:cNvSpPr/>
            <p:nvPr/>
          </p:nvSpPr>
          <p:spPr bwMode="auto">
            <a:xfrm>
              <a:off x="4518948" y="4349248"/>
              <a:ext cx="3353465" cy="458787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6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/>
            </a:p>
          </p:txBody>
        </p:sp>
        <p:sp>
          <p:nvSpPr>
            <p:cNvPr id="22" name="TextBox 11">
              <a:extLst>
                <a:ext uri="{FF2B5EF4-FFF2-40B4-BE49-F238E27FC236}">
                  <a16:creationId xmlns:a16="http://schemas.microsoft.com/office/drawing/2014/main" id="{6237DC92-2EDA-4352-9138-FB41B2EF7C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8442" y="4393904"/>
              <a:ext cx="265273" cy="36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0"/>
                  <a:cs typeface="Twinkl" pitchFamily="2" charset="0"/>
                </a:rPr>
                <a:t>5</a:t>
              </a:r>
            </a:p>
          </p:txBody>
        </p:sp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id="{7A47C0BD-982A-40E5-9D2A-BAA1ACD04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2475" y="4393904"/>
              <a:ext cx="265273" cy="36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0"/>
                  <a:cs typeface="Twinkl" pitchFamily="2" charset="0"/>
                </a:rPr>
                <a:t>6</a:t>
              </a:r>
            </a:p>
          </p:txBody>
        </p:sp>
        <p:sp>
          <p:nvSpPr>
            <p:cNvPr id="24" name="TextBox 13">
              <a:extLst>
                <a:ext uri="{FF2B5EF4-FFF2-40B4-BE49-F238E27FC236}">
                  <a16:creationId xmlns:a16="http://schemas.microsoft.com/office/drawing/2014/main" id="{CB6ED333-80C4-49D0-AC8C-C1D626C7AA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4803" y="4393904"/>
              <a:ext cx="265273" cy="36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0"/>
                  <a:cs typeface="Twinkl" pitchFamily="2" charset="0"/>
                </a:rPr>
                <a:t>7</a:t>
              </a:r>
            </a:p>
          </p:txBody>
        </p:sp>
        <p:sp>
          <p:nvSpPr>
            <p:cNvPr id="25" name="TextBox 14">
              <a:extLst>
                <a:ext uri="{FF2B5EF4-FFF2-40B4-BE49-F238E27FC236}">
                  <a16:creationId xmlns:a16="http://schemas.microsoft.com/office/drawing/2014/main" id="{2B71A375-CDD3-4ED3-9283-AFD6045FDD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9695" y="4393904"/>
              <a:ext cx="265273" cy="36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0"/>
                  <a:cs typeface="Twinkl" pitchFamily="2" charset="0"/>
                </a:rPr>
                <a:t>8</a:t>
              </a:r>
            </a:p>
          </p:txBody>
        </p:sp>
        <p:sp>
          <p:nvSpPr>
            <p:cNvPr id="27" name="TextBox 15">
              <a:extLst>
                <a:ext uri="{FF2B5EF4-FFF2-40B4-BE49-F238E27FC236}">
                  <a16:creationId xmlns:a16="http://schemas.microsoft.com/office/drawing/2014/main" id="{5D0A41D5-2BD4-4482-B648-BE0E5E50E9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4586" y="4393904"/>
              <a:ext cx="265273" cy="36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0"/>
                  <a:cs typeface="Twinkl" pitchFamily="2" charset="0"/>
                </a:rPr>
                <a:t>9</a:t>
              </a:r>
            </a:p>
          </p:txBody>
        </p:sp>
      </p:grpSp>
      <p:sp>
        <p:nvSpPr>
          <p:cNvPr id="30" name="Rectangle 3">
            <a:extLst>
              <a:ext uri="{FF2B5EF4-FFF2-40B4-BE49-F238E27FC236}">
                <a16:creationId xmlns:a16="http://schemas.microsoft.com/office/drawing/2014/main" id="{155BDFBD-2404-4ACD-9BB2-A5D696F0F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25" y="5278438"/>
            <a:ext cx="3719513" cy="738187"/>
          </a:xfrm>
          <a:prstGeom prst="rect">
            <a:avLst/>
          </a:prstGeom>
          <a:solidFill>
            <a:srgbClr val="F7BC92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If the digit immediately to the right of the place value position you are rounding to is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5, 6, 7, 8 or 9,</a:t>
            </a:r>
            <a:r>
              <a:rPr lang="en-GB" altLang="en-US" sz="14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 we round the number </a:t>
            </a:r>
            <a:r>
              <a:rPr lang="en-GB" altLang="en-US" sz="1400" b="1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up</a:t>
            </a:r>
            <a:r>
              <a:rPr lang="en-GB" altLang="en-US" sz="14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.</a:t>
            </a:r>
            <a:endParaRPr lang="en-GB" altLang="en-US" sz="1400" dirty="0">
              <a:solidFill>
                <a:srgbClr val="000000"/>
              </a:solidFill>
              <a:ea typeface="Twinkl" pitchFamily="2" charset="0"/>
              <a:cs typeface="Twin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0" grpId="0" build="p"/>
      <p:bldP spid="11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846138" y="416101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456 900</a:t>
            </a: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3487738" y="416101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456 895</a:t>
            </a:r>
          </a:p>
        </p:txBody>
      </p:sp>
      <p:sp>
        <p:nvSpPr>
          <p:cNvPr id="19" name="Answer C">
            <a:extLst>
              <a:ext uri="{FF2B5EF4-FFF2-40B4-BE49-F238E27FC236}">
                <a16:creationId xmlns:a16="http://schemas.microsoft.com/office/drawing/2014/main" id="{9CC58AE3-E3A5-43DA-8BEC-04268A5E9107}"/>
              </a:ext>
            </a:extLst>
          </p:cNvPr>
          <p:cNvSpPr/>
          <p:nvPr/>
        </p:nvSpPr>
        <p:spPr>
          <a:xfrm>
            <a:off x="6115050" y="416101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456 890</a:t>
            </a:r>
          </a:p>
        </p:txBody>
      </p:sp>
      <p:sp>
        <p:nvSpPr>
          <p:cNvPr id="26" name="Question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860425" y="2301891"/>
            <a:ext cx="7423150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What is 456 894 rounded to the nearest 10?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6115049" y="4173684"/>
            <a:ext cx="2168525" cy="636126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456 890</a:t>
            </a: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15" name="Pentagon 3">
            <a:extLst>
              <a:ext uri="{FF2B5EF4-FFF2-40B4-BE49-F238E27FC236}">
                <a16:creationId xmlns:a16="http://schemas.microsoft.com/office/drawing/2014/main" id="{7D9EB25B-4788-4C77-ADDC-6992FA39B035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  <p:sp>
        <p:nvSpPr>
          <p:cNvPr id="12" name="Pentagon 12">
            <a:extLst>
              <a:ext uri="{FF2B5EF4-FFF2-40B4-BE49-F238E27FC236}">
                <a16:creationId xmlns:a16="http://schemas.microsoft.com/office/drawing/2014/main" id="{CEE76D0B-A819-43A0-8C36-D40FDD5670A8}"/>
              </a:ext>
            </a:extLst>
          </p:cNvPr>
          <p:cNvSpPr/>
          <p:nvPr/>
        </p:nvSpPr>
        <p:spPr>
          <a:xfrm flipH="1">
            <a:off x="3581399" y="765175"/>
            <a:ext cx="5116512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Round any whole number to a</a:t>
            </a:r>
            <a:b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required degree of accuracy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3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1" grpId="0" animBg="1"/>
      <p:bldP spid="21" grpId="1" animBg="1"/>
      <p:bldP spid="19" grpId="0" animBg="1"/>
      <p:bldP spid="26" grpId="0"/>
      <p:bldP spid="29" grpId="0" animBg="1"/>
      <p:bldP spid="30" grpId="0"/>
      <p:bldP spid="30" grpId="1"/>
      <p:bldP spid="30" grpId="2"/>
      <p:bldP spid="30" grpId="3"/>
      <p:bldP spid="32" grpId="0"/>
      <p:bldP spid="32" grpId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hlinkClick r:id="rId2" action="ppaction://hlinksldjump"/>
            <a:extLst>
              <a:ext uri="{FF2B5EF4-FFF2-40B4-BE49-F238E27FC236}">
                <a16:creationId xmlns:a16="http://schemas.microsoft.com/office/drawing/2014/main" id="{91B14087-60A1-4333-AE28-ABC49A419CED}"/>
              </a:ext>
            </a:extLst>
          </p:cNvPr>
          <p:cNvSpPr/>
          <p:nvPr/>
        </p:nvSpPr>
        <p:spPr>
          <a:xfrm>
            <a:off x="1817688" y="696097"/>
            <a:ext cx="5508625" cy="984250"/>
          </a:xfrm>
          <a:prstGeom prst="rect">
            <a:avLst/>
          </a:prstGeom>
          <a:solidFill>
            <a:schemeClr val="bg1"/>
          </a:solidFill>
          <a:ln>
            <a:solidFill>
              <a:srgbClr val="F081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1600" b="1" dirty="0">
                <a:solidFill>
                  <a:schemeClr val="tx1"/>
                </a:solidFill>
              </a:rPr>
              <a:t>Read and write numbers up to 10 000 000 and determine the value of each digit</a:t>
            </a:r>
          </a:p>
        </p:txBody>
      </p:sp>
      <p:sp>
        <p:nvSpPr>
          <p:cNvPr id="42" name="Rectangle 41">
            <a:hlinkClick r:id="rId3" action="ppaction://hlinksldjump"/>
            <a:extLst>
              <a:ext uri="{FF2B5EF4-FFF2-40B4-BE49-F238E27FC236}">
                <a16:creationId xmlns:a16="http://schemas.microsoft.com/office/drawing/2014/main" id="{4AA39BFB-AA23-4E27-8580-FC813BD71434}"/>
              </a:ext>
            </a:extLst>
          </p:cNvPr>
          <p:cNvSpPr/>
          <p:nvPr/>
        </p:nvSpPr>
        <p:spPr>
          <a:xfrm>
            <a:off x="1817688" y="1791472"/>
            <a:ext cx="5508625" cy="984250"/>
          </a:xfrm>
          <a:prstGeom prst="rect">
            <a:avLst/>
          </a:prstGeom>
          <a:solidFill>
            <a:schemeClr val="bg1"/>
          </a:solidFill>
          <a:ln>
            <a:solidFill>
              <a:srgbClr val="F081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1600" b="1" dirty="0">
                <a:solidFill>
                  <a:schemeClr val="tx1"/>
                </a:solidFill>
              </a:rPr>
              <a:t>Order and compare numbers up to 10 000 000</a:t>
            </a:r>
          </a:p>
        </p:txBody>
      </p:sp>
      <p:sp>
        <p:nvSpPr>
          <p:cNvPr id="43" name="Rectangle 42">
            <a:hlinkClick r:id="rId4" action="ppaction://hlinksldjump"/>
            <a:extLst>
              <a:ext uri="{FF2B5EF4-FFF2-40B4-BE49-F238E27FC236}">
                <a16:creationId xmlns:a16="http://schemas.microsoft.com/office/drawing/2014/main" id="{9BFEE512-1217-47A0-8787-B610771BD640}"/>
              </a:ext>
            </a:extLst>
          </p:cNvPr>
          <p:cNvSpPr/>
          <p:nvPr/>
        </p:nvSpPr>
        <p:spPr>
          <a:xfrm>
            <a:off x="1817688" y="2886847"/>
            <a:ext cx="5508625" cy="984250"/>
          </a:xfrm>
          <a:prstGeom prst="rect">
            <a:avLst/>
          </a:prstGeom>
          <a:solidFill>
            <a:schemeClr val="bg1"/>
          </a:solidFill>
          <a:ln>
            <a:solidFill>
              <a:srgbClr val="F081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 dirty="0">
                <a:solidFill>
                  <a:schemeClr val="tx1"/>
                </a:solidFill>
              </a:rPr>
              <a:t>Round any whole number to 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 dirty="0">
                <a:solidFill>
                  <a:schemeClr val="tx1"/>
                </a:solidFill>
              </a:rPr>
              <a:t>required degree of accuracy</a:t>
            </a:r>
          </a:p>
        </p:txBody>
      </p:sp>
      <p:sp>
        <p:nvSpPr>
          <p:cNvPr id="44" name="Rectangle 43">
            <a:hlinkClick r:id="rId5" action="ppaction://hlinksldjump"/>
            <a:extLst>
              <a:ext uri="{FF2B5EF4-FFF2-40B4-BE49-F238E27FC236}">
                <a16:creationId xmlns:a16="http://schemas.microsoft.com/office/drawing/2014/main" id="{E1755FD8-8A16-480F-B64A-263C5F5173BE}"/>
              </a:ext>
            </a:extLst>
          </p:cNvPr>
          <p:cNvSpPr/>
          <p:nvPr/>
        </p:nvSpPr>
        <p:spPr>
          <a:xfrm>
            <a:off x="1817688" y="3982222"/>
            <a:ext cx="5508625" cy="984250"/>
          </a:xfrm>
          <a:prstGeom prst="rect">
            <a:avLst/>
          </a:prstGeom>
          <a:solidFill>
            <a:schemeClr val="bg1"/>
          </a:solidFill>
          <a:ln>
            <a:solidFill>
              <a:srgbClr val="F081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1600" b="1" dirty="0">
                <a:solidFill>
                  <a:schemeClr val="tx1"/>
                </a:solidFill>
              </a:rPr>
              <a:t>Use negative numbers in context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1600" b="1" dirty="0">
                <a:solidFill>
                  <a:schemeClr val="tx1"/>
                </a:solidFill>
              </a:rPr>
              <a:t>and calculate intervals across zero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6764C39-475F-4123-AD75-5ED74C9436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" r="-15628"/>
          <a:stretch/>
        </p:blipFill>
        <p:spPr>
          <a:xfrm>
            <a:off x="444617" y="4639112"/>
            <a:ext cx="1530992" cy="1782659"/>
          </a:xfrm>
          <a:prstGeom prst="roundRect">
            <a:avLst>
              <a:gd name="adj" fmla="val 11111"/>
            </a:avLst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BA5142D-BB05-4113-88DF-5318CCD667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r="-11243"/>
          <a:stretch/>
        </p:blipFill>
        <p:spPr>
          <a:xfrm flipH="1">
            <a:off x="7326644" y="4612768"/>
            <a:ext cx="1367407" cy="1792429"/>
          </a:xfrm>
          <a:prstGeom prst="roundRect">
            <a:avLst>
              <a:gd name="adj" fmla="val 11553"/>
            </a:avLst>
          </a:prstGeom>
        </p:spPr>
      </p:pic>
      <p:sp>
        <p:nvSpPr>
          <p:cNvPr id="11" name="Rectangle 10">
            <a:hlinkClick r:id="rId8" action="ppaction://hlinksldjump"/>
            <a:extLst>
              <a:ext uri="{FF2B5EF4-FFF2-40B4-BE49-F238E27FC236}">
                <a16:creationId xmlns:a16="http://schemas.microsoft.com/office/drawing/2014/main" id="{FB3A12B5-A643-4033-B401-AB6B3E6BD2B5}"/>
              </a:ext>
            </a:extLst>
          </p:cNvPr>
          <p:cNvSpPr/>
          <p:nvPr/>
        </p:nvSpPr>
        <p:spPr>
          <a:xfrm>
            <a:off x="1817688" y="5077597"/>
            <a:ext cx="5508625" cy="984250"/>
          </a:xfrm>
          <a:prstGeom prst="rect">
            <a:avLst/>
          </a:prstGeom>
          <a:solidFill>
            <a:schemeClr val="bg1"/>
          </a:solidFill>
          <a:ln>
            <a:solidFill>
              <a:srgbClr val="F081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1600" b="1" dirty="0">
                <a:solidFill>
                  <a:schemeClr val="tx1"/>
                </a:solidFill>
              </a:rPr>
              <a:t>Read Roman numerals to 1000 (M) and recognise years written in Roman numerals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B68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B68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B68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B685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B685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846138" y="416101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9 717 000</a:t>
            </a: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3487738" y="416101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9 716 900</a:t>
            </a:r>
          </a:p>
        </p:txBody>
      </p:sp>
      <p:sp>
        <p:nvSpPr>
          <p:cNvPr id="19" name="Answer C">
            <a:extLst>
              <a:ext uri="{FF2B5EF4-FFF2-40B4-BE49-F238E27FC236}">
                <a16:creationId xmlns:a16="http://schemas.microsoft.com/office/drawing/2014/main" id="{9CC58AE3-E3A5-43DA-8BEC-04268A5E9107}"/>
              </a:ext>
            </a:extLst>
          </p:cNvPr>
          <p:cNvSpPr/>
          <p:nvPr/>
        </p:nvSpPr>
        <p:spPr>
          <a:xfrm>
            <a:off x="6115050" y="416101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9 716 800</a:t>
            </a:r>
          </a:p>
        </p:txBody>
      </p:sp>
      <p:sp>
        <p:nvSpPr>
          <p:cNvPr id="26" name="Question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860425" y="2314564"/>
            <a:ext cx="7423150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What is 9 716 894 rounded to</a:t>
            </a:r>
            <a:br>
              <a:rPr lang="en-GB" sz="2800" dirty="0">
                <a:solidFill>
                  <a:srgbClr val="1C1C1C"/>
                </a:solidFill>
              </a:rPr>
            </a:br>
            <a:r>
              <a:rPr lang="en-GB" sz="2800" dirty="0">
                <a:solidFill>
                  <a:srgbClr val="1C1C1C"/>
                </a:solidFill>
              </a:rPr>
              <a:t>the nearest 100?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3471862" y="4176144"/>
            <a:ext cx="2168525" cy="636126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9 716 900</a:t>
            </a: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15" name="Pentagon 3">
            <a:extLst>
              <a:ext uri="{FF2B5EF4-FFF2-40B4-BE49-F238E27FC236}">
                <a16:creationId xmlns:a16="http://schemas.microsoft.com/office/drawing/2014/main" id="{7D9EB25B-4788-4C77-ADDC-6992FA39B035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  <p:sp>
        <p:nvSpPr>
          <p:cNvPr id="12" name="Pentagon 12">
            <a:extLst>
              <a:ext uri="{FF2B5EF4-FFF2-40B4-BE49-F238E27FC236}">
                <a16:creationId xmlns:a16="http://schemas.microsoft.com/office/drawing/2014/main" id="{CEE76D0B-A819-43A0-8C36-D40FDD5670A8}"/>
              </a:ext>
            </a:extLst>
          </p:cNvPr>
          <p:cNvSpPr/>
          <p:nvPr/>
        </p:nvSpPr>
        <p:spPr>
          <a:xfrm flipH="1">
            <a:off x="3581399" y="765175"/>
            <a:ext cx="5116512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Round any whole number to a</a:t>
            </a:r>
            <a:b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required degree of accuracy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1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1" grpId="0" animBg="1"/>
      <p:bldP spid="19" grpId="0" animBg="1"/>
      <p:bldP spid="19" grpId="1" animBg="1"/>
      <p:bldP spid="26" grpId="0"/>
      <p:bldP spid="29" grpId="0" animBg="1"/>
      <p:bldP spid="30" grpId="0"/>
      <p:bldP spid="30" grpId="1"/>
      <p:bldP spid="30" grpId="2"/>
      <p:bldP spid="30" grpId="3"/>
      <p:bldP spid="32" grpId="0"/>
      <p:bldP spid="3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846138" y="416101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9 717 000</a:t>
            </a: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3487738" y="416101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9 716 900</a:t>
            </a:r>
          </a:p>
        </p:txBody>
      </p:sp>
      <p:sp>
        <p:nvSpPr>
          <p:cNvPr id="19" name="Answer C">
            <a:extLst>
              <a:ext uri="{FF2B5EF4-FFF2-40B4-BE49-F238E27FC236}">
                <a16:creationId xmlns:a16="http://schemas.microsoft.com/office/drawing/2014/main" id="{9CC58AE3-E3A5-43DA-8BEC-04268A5E9107}"/>
              </a:ext>
            </a:extLst>
          </p:cNvPr>
          <p:cNvSpPr/>
          <p:nvPr/>
        </p:nvSpPr>
        <p:spPr>
          <a:xfrm>
            <a:off x="6115050" y="416101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9 716 800</a:t>
            </a:r>
          </a:p>
        </p:txBody>
      </p:sp>
      <p:sp>
        <p:nvSpPr>
          <p:cNvPr id="26" name="Question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860425" y="2314564"/>
            <a:ext cx="7423150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What is 9 716 894 rounded to</a:t>
            </a:r>
            <a:br>
              <a:rPr lang="en-GB" sz="2800" dirty="0">
                <a:solidFill>
                  <a:srgbClr val="1C1C1C"/>
                </a:solidFill>
              </a:rPr>
            </a:br>
            <a:r>
              <a:rPr lang="en-GB" sz="2800" dirty="0">
                <a:solidFill>
                  <a:srgbClr val="1C1C1C"/>
                </a:solidFill>
              </a:rPr>
              <a:t>the nearest 100?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3471862" y="4176144"/>
            <a:ext cx="2168525" cy="636126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9 716 900</a:t>
            </a: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15" name="Pentagon 3">
            <a:extLst>
              <a:ext uri="{FF2B5EF4-FFF2-40B4-BE49-F238E27FC236}">
                <a16:creationId xmlns:a16="http://schemas.microsoft.com/office/drawing/2014/main" id="{7D9EB25B-4788-4C77-ADDC-6992FA39B035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  <p:sp>
        <p:nvSpPr>
          <p:cNvPr id="12" name="Pentagon 12">
            <a:extLst>
              <a:ext uri="{FF2B5EF4-FFF2-40B4-BE49-F238E27FC236}">
                <a16:creationId xmlns:a16="http://schemas.microsoft.com/office/drawing/2014/main" id="{CEE76D0B-A819-43A0-8C36-D40FDD5670A8}"/>
              </a:ext>
            </a:extLst>
          </p:cNvPr>
          <p:cNvSpPr/>
          <p:nvPr/>
        </p:nvSpPr>
        <p:spPr>
          <a:xfrm flipH="1">
            <a:off x="3581399" y="765175"/>
            <a:ext cx="5116512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Round any whole number to a</a:t>
            </a:r>
            <a:b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required degree of accuracy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8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1" grpId="0" animBg="1"/>
      <p:bldP spid="19" grpId="0" animBg="1"/>
      <p:bldP spid="19" grpId="1" animBg="1"/>
      <p:bldP spid="26" grpId="0"/>
      <p:bldP spid="29" grpId="0" animBg="1"/>
      <p:bldP spid="30" grpId="0"/>
      <p:bldP spid="30" grpId="1"/>
      <p:bldP spid="30" grpId="2"/>
      <p:bldP spid="30" grpId="3"/>
      <p:bldP spid="32" grpId="0"/>
      <p:bldP spid="3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846138" y="416101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3 060 000 </a:t>
            </a: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3487738" y="416101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3 057 000 </a:t>
            </a:r>
          </a:p>
        </p:txBody>
      </p:sp>
      <p:sp>
        <p:nvSpPr>
          <p:cNvPr id="19" name="Answer C">
            <a:extLst>
              <a:ext uri="{FF2B5EF4-FFF2-40B4-BE49-F238E27FC236}">
                <a16:creationId xmlns:a16="http://schemas.microsoft.com/office/drawing/2014/main" id="{9CC58AE3-E3A5-43DA-8BEC-04268A5E9107}"/>
              </a:ext>
            </a:extLst>
          </p:cNvPr>
          <p:cNvSpPr/>
          <p:nvPr/>
        </p:nvSpPr>
        <p:spPr>
          <a:xfrm>
            <a:off x="6115050" y="416101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3 056 000</a:t>
            </a:r>
          </a:p>
        </p:txBody>
      </p:sp>
      <p:sp>
        <p:nvSpPr>
          <p:cNvPr id="26" name="Question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860425" y="2314564"/>
            <a:ext cx="7423150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What is 3 056 934 rounded to</a:t>
            </a:r>
            <a:br>
              <a:rPr lang="en-GB" sz="2800" dirty="0">
                <a:solidFill>
                  <a:srgbClr val="1C1C1C"/>
                </a:solidFill>
              </a:rPr>
            </a:br>
            <a:r>
              <a:rPr lang="en-GB" sz="2800" dirty="0">
                <a:solidFill>
                  <a:srgbClr val="1C1C1C"/>
                </a:solidFill>
              </a:rPr>
              <a:t>the nearest 1000?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3471862" y="4176144"/>
            <a:ext cx="2168525" cy="636126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3 057 000 </a:t>
            </a: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15" name="Pentagon 3">
            <a:extLst>
              <a:ext uri="{FF2B5EF4-FFF2-40B4-BE49-F238E27FC236}">
                <a16:creationId xmlns:a16="http://schemas.microsoft.com/office/drawing/2014/main" id="{7D9EB25B-4788-4C77-ADDC-6992FA39B035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  <p:sp>
        <p:nvSpPr>
          <p:cNvPr id="12" name="Pentagon 12">
            <a:extLst>
              <a:ext uri="{FF2B5EF4-FFF2-40B4-BE49-F238E27FC236}">
                <a16:creationId xmlns:a16="http://schemas.microsoft.com/office/drawing/2014/main" id="{CEE76D0B-A819-43A0-8C36-D40FDD5670A8}"/>
              </a:ext>
            </a:extLst>
          </p:cNvPr>
          <p:cNvSpPr/>
          <p:nvPr/>
        </p:nvSpPr>
        <p:spPr>
          <a:xfrm flipH="1">
            <a:off x="3581399" y="765175"/>
            <a:ext cx="5116512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Round any whole number to a</a:t>
            </a:r>
            <a:b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required degree of accuracy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2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1" grpId="0" animBg="1"/>
      <p:bldP spid="19" grpId="0" animBg="1"/>
      <p:bldP spid="19" grpId="1" animBg="1"/>
      <p:bldP spid="26" grpId="0"/>
      <p:bldP spid="29" grpId="0" animBg="1"/>
      <p:bldP spid="30" grpId="0"/>
      <p:bldP spid="30" grpId="1"/>
      <p:bldP spid="30" grpId="2"/>
      <p:bldP spid="30" grpId="3"/>
      <p:bldP spid="32" grpId="0"/>
      <p:bldP spid="3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846138" y="416101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3487738" y="416101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9" name="Answer C">
            <a:extLst>
              <a:ext uri="{FF2B5EF4-FFF2-40B4-BE49-F238E27FC236}">
                <a16:creationId xmlns:a16="http://schemas.microsoft.com/office/drawing/2014/main" id="{9CC58AE3-E3A5-43DA-8BEC-04268A5E9107}"/>
              </a:ext>
            </a:extLst>
          </p:cNvPr>
          <p:cNvSpPr/>
          <p:nvPr/>
        </p:nvSpPr>
        <p:spPr>
          <a:xfrm>
            <a:off x="6115050" y="416101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Question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860425" y="1760364"/>
            <a:ext cx="7423150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Which digit will make this statement true?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850129" y="4173684"/>
            <a:ext cx="2168525" cy="636126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15" name="Pentagon 3">
            <a:extLst>
              <a:ext uri="{FF2B5EF4-FFF2-40B4-BE49-F238E27FC236}">
                <a16:creationId xmlns:a16="http://schemas.microsoft.com/office/drawing/2014/main" id="{7D9EB25B-4788-4C77-ADDC-6992FA39B035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  <p:sp>
        <p:nvSpPr>
          <p:cNvPr id="12" name="Pentagon 12">
            <a:extLst>
              <a:ext uri="{FF2B5EF4-FFF2-40B4-BE49-F238E27FC236}">
                <a16:creationId xmlns:a16="http://schemas.microsoft.com/office/drawing/2014/main" id="{CEE76D0B-A819-43A0-8C36-D40FDD5670A8}"/>
              </a:ext>
            </a:extLst>
          </p:cNvPr>
          <p:cNvSpPr/>
          <p:nvPr/>
        </p:nvSpPr>
        <p:spPr>
          <a:xfrm flipH="1">
            <a:off x="3581399" y="765175"/>
            <a:ext cx="5116512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Round any whole number to a</a:t>
            </a:r>
            <a:b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required degree of accuracy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  <p:sp>
        <p:nvSpPr>
          <p:cNvPr id="11" name="Question">
            <a:extLst>
              <a:ext uri="{FF2B5EF4-FFF2-40B4-BE49-F238E27FC236}">
                <a16:creationId xmlns:a16="http://schemas.microsoft.com/office/drawing/2014/main" id="{47B8077B-7B93-488E-A1E4-7717AFD85D4C}"/>
              </a:ext>
            </a:extLst>
          </p:cNvPr>
          <p:cNvSpPr/>
          <p:nvPr/>
        </p:nvSpPr>
        <p:spPr>
          <a:xfrm>
            <a:off x="860425" y="2820454"/>
            <a:ext cx="7423150" cy="936625"/>
          </a:xfrm>
          <a:prstGeom prst="roundRect">
            <a:avLst>
              <a:gd name="adj" fmla="val 0"/>
            </a:avLst>
          </a:prstGeom>
          <a:solidFill>
            <a:srgbClr val="F7B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7 78? 832 rounded to the</a:t>
            </a:r>
            <a:br>
              <a:rPr lang="en-GB" sz="2800" dirty="0">
                <a:solidFill>
                  <a:srgbClr val="1C1C1C"/>
                </a:solidFill>
              </a:rPr>
            </a:br>
            <a:r>
              <a:rPr lang="en-GB" sz="2800" dirty="0">
                <a:solidFill>
                  <a:srgbClr val="1C1C1C"/>
                </a:solidFill>
              </a:rPr>
              <a:t>nearest 10 000 is 7 790 000. </a:t>
            </a:r>
          </a:p>
        </p:txBody>
      </p:sp>
    </p:spTree>
    <p:extLst>
      <p:ext uri="{BB962C8B-B14F-4D97-AF65-F5344CB8AC3E}">
        <p14:creationId xmlns:p14="http://schemas.microsoft.com/office/powerpoint/2010/main" val="164005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1" grpId="1" animBg="1"/>
      <p:bldP spid="19" grpId="0" animBg="1"/>
      <p:bldP spid="19" grpId="1" animBg="1"/>
      <p:bldP spid="26" grpId="0"/>
      <p:bldP spid="29" grpId="0" animBg="1"/>
      <p:bldP spid="30" grpId="0"/>
      <p:bldP spid="30" grpId="1"/>
      <p:bldP spid="30" grpId="2"/>
      <p:bldP spid="30" grpId="3"/>
      <p:bldP spid="32" grpId="0"/>
      <p:bldP spid="32" grpId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846138" y="416101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3487738" y="416101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9" name="Answer C">
            <a:extLst>
              <a:ext uri="{FF2B5EF4-FFF2-40B4-BE49-F238E27FC236}">
                <a16:creationId xmlns:a16="http://schemas.microsoft.com/office/drawing/2014/main" id="{9CC58AE3-E3A5-43DA-8BEC-04268A5E9107}"/>
              </a:ext>
            </a:extLst>
          </p:cNvPr>
          <p:cNvSpPr/>
          <p:nvPr/>
        </p:nvSpPr>
        <p:spPr>
          <a:xfrm>
            <a:off x="6115050" y="416101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6" name="Question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860425" y="1760364"/>
            <a:ext cx="7423150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Which digit will make this statement true?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3471862" y="4176144"/>
            <a:ext cx="2168525" cy="636126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15" name="Pentagon 3">
            <a:extLst>
              <a:ext uri="{FF2B5EF4-FFF2-40B4-BE49-F238E27FC236}">
                <a16:creationId xmlns:a16="http://schemas.microsoft.com/office/drawing/2014/main" id="{7D9EB25B-4788-4C77-ADDC-6992FA39B035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  <p:sp>
        <p:nvSpPr>
          <p:cNvPr id="12" name="Pentagon 12">
            <a:extLst>
              <a:ext uri="{FF2B5EF4-FFF2-40B4-BE49-F238E27FC236}">
                <a16:creationId xmlns:a16="http://schemas.microsoft.com/office/drawing/2014/main" id="{CEE76D0B-A819-43A0-8C36-D40FDD5670A8}"/>
              </a:ext>
            </a:extLst>
          </p:cNvPr>
          <p:cNvSpPr/>
          <p:nvPr/>
        </p:nvSpPr>
        <p:spPr>
          <a:xfrm flipH="1">
            <a:off x="3581399" y="765175"/>
            <a:ext cx="5116512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Round any whole number to a</a:t>
            </a:r>
            <a:b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required degree of accuracy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  <p:sp>
        <p:nvSpPr>
          <p:cNvPr id="11" name="Question">
            <a:extLst>
              <a:ext uri="{FF2B5EF4-FFF2-40B4-BE49-F238E27FC236}">
                <a16:creationId xmlns:a16="http://schemas.microsoft.com/office/drawing/2014/main" id="{47B8077B-7B93-488E-A1E4-7717AFD85D4C}"/>
              </a:ext>
            </a:extLst>
          </p:cNvPr>
          <p:cNvSpPr/>
          <p:nvPr/>
        </p:nvSpPr>
        <p:spPr>
          <a:xfrm>
            <a:off x="860425" y="2820454"/>
            <a:ext cx="7423150" cy="936625"/>
          </a:xfrm>
          <a:prstGeom prst="roundRect">
            <a:avLst>
              <a:gd name="adj" fmla="val 0"/>
            </a:avLst>
          </a:prstGeom>
          <a:solidFill>
            <a:srgbClr val="F7B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568 ?43 rounded to</a:t>
            </a:r>
            <a:br>
              <a:rPr lang="en-GB" sz="2800" dirty="0">
                <a:solidFill>
                  <a:srgbClr val="1C1C1C"/>
                </a:solidFill>
              </a:rPr>
            </a:br>
            <a:r>
              <a:rPr lang="en-GB" sz="2800" dirty="0">
                <a:solidFill>
                  <a:srgbClr val="1C1C1C"/>
                </a:solidFill>
              </a:rPr>
              <a:t>the nearest 1000 is 568 000. </a:t>
            </a:r>
          </a:p>
        </p:txBody>
      </p:sp>
      <p:sp>
        <p:nvSpPr>
          <p:cNvPr id="13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6E3DF7-1E91-47F5-B8D3-AF367627B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" y="5695950"/>
            <a:ext cx="3095625" cy="465138"/>
          </a:xfrm>
          <a:prstGeom prst="homePlate">
            <a:avLst>
              <a:gd name="adj" fmla="val 49915"/>
            </a:avLst>
          </a:prstGeom>
          <a:solidFill>
            <a:srgbClr val="00639A"/>
          </a:solidFill>
          <a:ln>
            <a:noFill/>
          </a:ln>
          <a:extLst/>
        </p:spPr>
        <p:txBody>
          <a:bodyPr lIns="108000" tIns="108000" rIns="324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Choose another objective</a:t>
            </a:r>
            <a:endParaRPr lang="en-GB" altLang="en-US" sz="11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1" grpId="0" animBg="1"/>
      <p:bldP spid="19" grpId="0" animBg="1"/>
      <p:bldP spid="19" grpId="1" animBg="1"/>
      <p:bldP spid="26" grpId="0"/>
      <p:bldP spid="29" grpId="0" animBg="1"/>
      <p:bldP spid="30" grpId="0"/>
      <p:bldP spid="30" grpId="1"/>
      <p:bldP spid="30" grpId="2"/>
      <p:bldP spid="30" grpId="3"/>
      <p:bldP spid="32" grpId="0"/>
      <p:bldP spid="32" grpId="1"/>
      <p:bldP spid="11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3">
            <a:extLst>
              <a:ext uri="{FF2B5EF4-FFF2-40B4-BE49-F238E27FC236}">
                <a16:creationId xmlns:a16="http://schemas.microsoft.com/office/drawing/2014/main" id="{539A2A84-252D-4125-8330-6486E5CBE045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Revise</a:t>
            </a:r>
          </a:p>
        </p:txBody>
      </p:sp>
      <p:sp>
        <p:nvSpPr>
          <p:cNvPr id="16" name="Pentagon 12">
            <a:extLst>
              <a:ext uri="{FF2B5EF4-FFF2-40B4-BE49-F238E27FC236}">
                <a16:creationId xmlns:a16="http://schemas.microsoft.com/office/drawing/2014/main" id="{0A17EFAA-D621-41F7-9517-96BECB302B4F}"/>
              </a:ext>
            </a:extLst>
          </p:cNvPr>
          <p:cNvSpPr/>
          <p:nvPr/>
        </p:nvSpPr>
        <p:spPr>
          <a:xfrm flipH="1">
            <a:off x="3581399" y="765175"/>
            <a:ext cx="5116512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Use negative numbers in context</a:t>
            </a:r>
          </a:p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and calculate intervals across zero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097B9F1A-925D-4B91-91BE-2002EE04C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8" y="1677987"/>
            <a:ext cx="7553325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Negative numbers are numbers below zero.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They are expressed with a negative sign before the number.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We can use negative numbers to describe values on scales that go below zero, such as temperature scales.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The greater the negative number, the further below zero it is.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When solving a problem that involves crossing zero, it can be useful to draw a number line.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C399E5-3907-46B2-99F8-339D0BB255A8}"/>
              </a:ext>
            </a:extLst>
          </p:cNvPr>
          <p:cNvCxnSpPr/>
          <p:nvPr/>
        </p:nvCxnSpPr>
        <p:spPr>
          <a:xfrm>
            <a:off x="2490788" y="5480367"/>
            <a:ext cx="577215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190EA44-FC2D-4177-8ED8-91B21FFF018F}"/>
              </a:ext>
            </a:extLst>
          </p:cNvPr>
          <p:cNvSpPr txBox="1"/>
          <p:nvPr/>
        </p:nvSpPr>
        <p:spPr>
          <a:xfrm>
            <a:off x="859631" y="4706461"/>
            <a:ext cx="1465263" cy="400110"/>
          </a:xfrm>
          <a:prstGeom prst="rect">
            <a:avLst/>
          </a:prstGeom>
          <a:solidFill>
            <a:srgbClr val="F7BC9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tx2"/>
                </a:solidFill>
              </a:rPr>
              <a:t>−12 + 15 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A9E82C-9702-4C80-8C00-B24D79C849D3}"/>
              </a:ext>
            </a:extLst>
          </p:cNvPr>
          <p:cNvSpPr txBox="1"/>
          <p:nvPr/>
        </p:nvSpPr>
        <p:spPr>
          <a:xfrm>
            <a:off x="2179003" y="5581967"/>
            <a:ext cx="625158" cy="400110"/>
          </a:xfrm>
          <a:prstGeom prst="rect">
            <a:avLst/>
          </a:prstGeom>
          <a:solidFill>
            <a:srgbClr val="F7BC9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chemeClr val="tx2"/>
                </a:solidFill>
              </a:rPr>
              <a:t>−12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9A8F1A-33EE-45C9-9C98-61979E414BC2}"/>
              </a:ext>
            </a:extLst>
          </p:cNvPr>
          <p:cNvSpPr txBox="1"/>
          <p:nvPr/>
        </p:nvSpPr>
        <p:spPr>
          <a:xfrm>
            <a:off x="5370513" y="4815205"/>
            <a:ext cx="712787" cy="400050"/>
          </a:xfrm>
          <a:prstGeom prst="rect">
            <a:avLst/>
          </a:prstGeom>
          <a:solidFill>
            <a:srgbClr val="F7BC9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>
                <a:solidFill>
                  <a:schemeClr val="tx2"/>
                </a:solidFill>
              </a:rPr>
              <a:t>+ 3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2077F9-80CB-4AB2-AB78-92D72CC4A8FB}"/>
              </a:ext>
            </a:extLst>
          </p:cNvPr>
          <p:cNvSpPr txBox="1"/>
          <p:nvPr/>
        </p:nvSpPr>
        <p:spPr>
          <a:xfrm>
            <a:off x="5126038" y="5581967"/>
            <a:ext cx="503237" cy="400050"/>
          </a:xfrm>
          <a:prstGeom prst="rect">
            <a:avLst/>
          </a:prstGeom>
          <a:solidFill>
            <a:srgbClr val="F7BC9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721D777-A43E-44C1-BE82-434FA3077C22}"/>
              </a:ext>
            </a:extLst>
          </p:cNvPr>
          <p:cNvSpPr/>
          <p:nvPr/>
        </p:nvSpPr>
        <p:spPr>
          <a:xfrm>
            <a:off x="2508250" y="5061267"/>
            <a:ext cx="2835275" cy="409575"/>
          </a:xfrm>
          <a:custGeom>
            <a:avLst/>
            <a:gdLst>
              <a:gd name="connsiteX0" fmla="*/ 0 w 2835479"/>
              <a:gd name="connsiteY0" fmla="*/ 411068 h 411068"/>
              <a:gd name="connsiteX1" fmla="*/ 1510018 w 2835479"/>
              <a:gd name="connsiteY1" fmla="*/ 7 h 411068"/>
              <a:gd name="connsiteX2" fmla="*/ 2835479 w 2835479"/>
              <a:gd name="connsiteY2" fmla="*/ 402679 h 41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5479" h="411068">
                <a:moveTo>
                  <a:pt x="0" y="411068"/>
                </a:moveTo>
                <a:cubicBezTo>
                  <a:pt x="518719" y="206236"/>
                  <a:pt x="1037438" y="1405"/>
                  <a:pt x="1510018" y="7"/>
                </a:cubicBezTo>
                <a:cubicBezTo>
                  <a:pt x="1982598" y="-1391"/>
                  <a:pt x="2409038" y="200644"/>
                  <a:pt x="2835479" y="4026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AC5C8A-C22C-42A9-9171-42EF3E1E4B5D}"/>
              </a:ext>
            </a:extLst>
          </p:cNvPr>
          <p:cNvSpPr txBox="1"/>
          <p:nvPr/>
        </p:nvSpPr>
        <p:spPr>
          <a:xfrm>
            <a:off x="3717925" y="4632642"/>
            <a:ext cx="736600" cy="400050"/>
          </a:xfrm>
          <a:prstGeom prst="rect">
            <a:avLst/>
          </a:prstGeom>
          <a:solidFill>
            <a:srgbClr val="F7BC9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chemeClr val="tx2"/>
                </a:solidFill>
              </a:rPr>
              <a:t>+ 12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C54FEA-64A7-4C18-A7BD-FE9D7F5DF508}"/>
              </a:ext>
            </a:extLst>
          </p:cNvPr>
          <p:cNvSpPr txBox="1"/>
          <p:nvPr/>
        </p:nvSpPr>
        <p:spPr>
          <a:xfrm>
            <a:off x="5899150" y="5583555"/>
            <a:ext cx="503238" cy="400050"/>
          </a:xfrm>
          <a:prstGeom prst="rect">
            <a:avLst/>
          </a:prstGeom>
          <a:solidFill>
            <a:srgbClr val="F7BC9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CF4382A-D79C-4FC6-9E11-BC9825E8777E}"/>
              </a:ext>
            </a:extLst>
          </p:cNvPr>
          <p:cNvSpPr/>
          <p:nvPr/>
        </p:nvSpPr>
        <p:spPr>
          <a:xfrm>
            <a:off x="5343525" y="5261292"/>
            <a:ext cx="712788" cy="209550"/>
          </a:xfrm>
          <a:custGeom>
            <a:avLst/>
            <a:gdLst>
              <a:gd name="connsiteX0" fmla="*/ 0 w 713064"/>
              <a:gd name="connsiteY0" fmla="*/ 209725 h 209725"/>
              <a:gd name="connsiteX1" fmla="*/ 385894 w 713064"/>
              <a:gd name="connsiteY1" fmla="*/ 0 h 209725"/>
              <a:gd name="connsiteX2" fmla="*/ 713064 w 713064"/>
              <a:gd name="connsiteY2" fmla="*/ 209725 h 2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064" h="209725">
                <a:moveTo>
                  <a:pt x="0" y="209725"/>
                </a:moveTo>
                <a:cubicBezTo>
                  <a:pt x="133525" y="104862"/>
                  <a:pt x="267050" y="0"/>
                  <a:pt x="385894" y="0"/>
                </a:cubicBezTo>
                <a:cubicBezTo>
                  <a:pt x="504738" y="0"/>
                  <a:pt x="608901" y="104862"/>
                  <a:pt x="713064" y="2097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3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uiExpand="1" build="p"/>
      <p:bldP spid="20" grpId="0" animBg="1"/>
      <p:bldP spid="22" grpId="0" animBg="1"/>
      <p:bldP spid="24" grpId="0" animBg="1"/>
      <p:bldP spid="25" grpId="0" animBg="1"/>
      <p:bldP spid="27" grpId="0" animBg="1"/>
      <p:bldP spid="28" grpId="0" animBg="1"/>
      <p:bldP spid="31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3352802" y="3039148"/>
            <a:ext cx="2438398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5°C</a:t>
            </a: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3352802" y="3845622"/>
            <a:ext cx="2438398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−8°C</a:t>
            </a:r>
          </a:p>
        </p:txBody>
      </p:sp>
      <p:sp>
        <p:nvSpPr>
          <p:cNvPr id="19" name="Answer C">
            <a:extLst>
              <a:ext uri="{FF2B5EF4-FFF2-40B4-BE49-F238E27FC236}">
                <a16:creationId xmlns:a16="http://schemas.microsoft.com/office/drawing/2014/main" id="{9CC58AE3-E3A5-43DA-8BEC-04268A5E9107}"/>
              </a:ext>
            </a:extLst>
          </p:cNvPr>
          <p:cNvSpPr/>
          <p:nvPr/>
        </p:nvSpPr>
        <p:spPr>
          <a:xfrm>
            <a:off x="3336926" y="4652096"/>
            <a:ext cx="2438398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−2 °C</a:t>
            </a:r>
          </a:p>
        </p:txBody>
      </p:sp>
      <p:sp>
        <p:nvSpPr>
          <p:cNvPr id="26" name="Question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860425" y="1969882"/>
            <a:ext cx="7423150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Which of these temperatures is the coldest?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3352802" y="3858295"/>
            <a:ext cx="2438398" cy="636126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−8°C</a:t>
            </a: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11" name="Pentagon 12">
            <a:extLst>
              <a:ext uri="{FF2B5EF4-FFF2-40B4-BE49-F238E27FC236}">
                <a16:creationId xmlns:a16="http://schemas.microsoft.com/office/drawing/2014/main" id="{8C4CBB0E-A256-4226-816A-C74908FF744D}"/>
              </a:ext>
            </a:extLst>
          </p:cNvPr>
          <p:cNvSpPr/>
          <p:nvPr/>
        </p:nvSpPr>
        <p:spPr>
          <a:xfrm flipH="1">
            <a:off x="3581399" y="765175"/>
            <a:ext cx="5116512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Use negative numbers in context</a:t>
            </a:r>
          </a:p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and calculate intervals across zero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  <p:sp>
        <p:nvSpPr>
          <p:cNvPr id="12" name="Pentagon 3">
            <a:extLst>
              <a:ext uri="{FF2B5EF4-FFF2-40B4-BE49-F238E27FC236}">
                <a16:creationId xmlns:a16="http://schemas.microsoft.com/office/drawing/2014/main" id="{70574D31-FE3E-491F-992E-7D8EE0F8BDD8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73139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1" grpId="0" animBg="1"/>
      <p:bldP spid="19" grpId="0" animBg="1"/>
      <p:bldP spid="19" grpId="1" animBg="1"/>
      <p:bldP spid="26" grpId="0"/>
      <p:bldP spid="29" grpId="0" animBg="1"/>
      <p:bldP spid="30" grpId="0"/>
      <p:bldP spid="30" grpId="1"/>
      <p:bldP spid="30" grpId="2"/>
      <p:bldP spid="30" grpId="3"/>
      <p:bldP spid="32" grpId="0"/>
      <p:bldP spid="32" grpId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3352802" y="3039148"/>
            <a:ext cx="2438398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−10°C</a:t>
            </a: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3352802" y="3845622"/>
            <a:ext cx="2438398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−6°C</a:t>
            </a:r>
          </a:p>
        </p:txBody>
      </p:sp>
      <p:sp>
        <p:nvSpPr>
          <p:cNvPr id="19" name="Answer C">
            <a:extLst>
              <a:ext uri="{FF2B5EF4-FFF2-40B4-BE49-F238E27FC236}">
                <a16:creationId xmlns:a16="http://schemas.microsoft.com/office/drawing/2014/main" id="{9CC58AE3-E3A5-43DA-8BEC-04268A5E9107}"/>
              </a:ext>
            </a:extLst>
          </p:cNvPr>
          <p:cNvSpPr/>
          <p:nvPr/>
        </p:nvSpPr>
        <p:spPr>
          <a:xfrm>
            <a:off x="3336926" y="4652096"/>
            <a:ext cx="2438398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−4 °C</a:t>
            </a:r>
          </a:p>
        </p:txBody>
      </p:sp>
      <p:sp>
        <p:nvSpPr>
          <p:cNvPr id="26" name="Question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860425" y="1969882"/>
            <a:ext cx="7423150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Which of these temperatures is the warmest?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3335384" y="4669514"/>
            <a:ext cx="2438398" cy="636126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−4 °C</a:t>
            </a: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11" name="Pentagon 12">
            <a:extLst>
              <a:ext uri="{FF2B5EF4-FFF2-40B4-BE49-F238E27FC236}">
                <a16:creationId xmlns:a16="http://schemas.microsoft.com/office/drawing/2014/main" id="{8C4CBB0E-A256-4226-816A-C74908FF744D}"/>
              </a:ext>
            </a:extLst>
          </p:cNvPr>
          <p:cNvSpPr/>
          <p:nvPr/>
        </p:nvSpPr>
        <p:spPr>
          <a:xfrm flipH="1">
            <a:off x="3581399" y="765175"/>
            <a:ext cx="5116512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Use negative numbers in context</a:t>
            </a:r>
          </a:p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and calculate intervals across zero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  <p:sp>
        <p:nvSpPr>
          <p:cNvPr id="12" name="Pentagon 3">
            <a:extLst>
              <a:ext uri="{FF2B5EF4-FFF2-40B4-BE49-F238E27FC236}">
                <a16:creationId xmlns:a16="http://schemas.microsoft.com/office/drawing/2014/main" id="{70574D31-FE3E-491F-992E-7D8EE0F8BDD8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51042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1" grpId="0" animBg="1"/>
      <p:bldP spid="21" grpId="1" animBg="1"/>
      <p:bldP spid="19" grpId="0" animBg="1"/>
      <p:bldP spid="26" grpId="0"/>
      <p:bldP spid="29" grpId="0" animBg="1"/>
      <p:bldP spid="30" grpId="0"/>
      <p:bldP spid="30" grpId="1"/>
      <p:bldP spid="30" grpId="2"/>
      <p:bldP spid="30" grpId="3"/>
      <p:bldP spid="32" grpId="0"/>
      <p:bldP spid="3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1383121" y="4588893"/>
            <a:ext cx="1634306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−1</a:t>
            </a: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3754848" y="4588893"/>
            <a:ext cx="1634306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−2</a:t>
            </a:r>
          </a:p>
        </p:txBody>
      </p:sp>
      <p:sp>
        <p:nvSpPr>
          <p:cNvPr id="19" name="Answer C">
            <a:extLst>
              <a:ext uri="{FF2B5EF4-FFF2-40B4-BE49-F238E27FC236}">
                <a16:creationId xmlns:a16="http://schemas.microsoft.com/office/drawing/2014/main" id="{9CC58AE3-E3A5-43DA-8BEC-04268A5E9107}"/>
              </a:ext>
            </a:extLst>
          </p:cNvPr>
          <p:cNvSpPr/>
          <p:nvPr/>
        </p:nvSpPr>
        <p:spPr>
          <a:xfrm>
            <a:off x="6126573" y="4596821"/>
            <a:ext cx="1634306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−3</a:t>
            </a:r>
          </a:p>
        </p:txBody>
      </p:sp>
      <p:sp>
        <p:nvSpPr>
          <p:cNvPr id="26" name="Question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860425" y="1969882"/>
            <a:ext cx="7423150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Which number is the arrow pointing to on the number line?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6125031" y="4613458"/>
            <a:ext cx="1634306" cy="636126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−3</a:t>
            </a: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11" name="Pentagon 12">
            <a:extLst>
              <a:ext uri="{FF2B5EF4-FFF2-40B4-BE49-F238E27FC236}">
                <a16:creationId xmlns:a16="http://schemas.microsoft.com/office/drawing/2014/main" id="{8C4CBB0E-A256-4226-816A-C74908FF744D}"/>
              </a:ext>
            </a:extLst>
          </p:cNvPr>
          <p:cNvSpPr/>
          <p:nvPr/>
        </p:nvSpPr>
        <p:spPr>
          <a:xfrm flipH="1">
            <a:off x="3581399" y="765175"/>
            <a:ext cx="5116512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Use negative numbers in context</a:t>
            </a:r>
          </a:p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and calculate intervals across zero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  <p:sp>
        <p:nvSpPr>
          <p:cNvPr id="12" name="Pentagon 3">
            <a:extLst>
              <a:ext uri="{FF2B5EF4-FFF2-40B4-BE49-F238E27FC236}">
                <a16:creationId xmlns:a16="http://schemas.microsoft.com/office/drawing/2014/main" id="{70574D31-FE3E-491F-992E-7D8EE0F8BDD8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2C2F26F-9C94-482A-8A1C-316C34D022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176514"/>
              </p:ext>
            </p:extLst>
          </p:nvPr>
        </p:nvGraphicFramePr>
        <p:xfrm>
          <a:off x="1654628" y="3448048"/>
          <a:ext cx="60960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7391398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94234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735866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611892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173737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369133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9877815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204353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17118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68746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52809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6039979-4A00-4EB5-9149-9C369A95A857}"/>
              </a:ext>
            </a:extLst>
          </p:cNvPr>
          <p:cNvSpPr txBox="1"/>
          <p:nvPr/>
        </p:nvSpPr>
        <p:spPr>
          <a:xfrm>
            <a:off x="4538391" y="3829492"/>
            <a:ext cx="328474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259C5BC-B452-4E91-96FF-A02E2395C997}"/>
              </a:ext>
            </a:extLst>
          </p:cNvPr>
          <p:cNvSpPr/>
          <p:nvPr/>
        </p:nvSpPr>
        <p:spPr>
          <a:xfrm>
            <a:off x="2771897" y="3028647"/>
            <a:ext cx="183687" cy="370840"/>
          </a:xfrm>
          <a:prstGeom prst="downArrow">
            <a:avLst/>
          </a:prstGeom>
          <a:solidFill>
            <a:srgbClr val="F08115"/>
          </a:solidFill>
          <a:ln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A88979-BECE-48E2-ABBC-5EB0E97632B9}"/>
              </a:ext>
            </a:extLst>
          </p:cNvPr>
          <p:cNvSpPr txBox="1"/>
          <p:nvPr/>
        </p:nvSpPr>
        <p:spPr>
          <a:xfrm>
            <a:off x="7586391" y="3813963"/>
            <a:ext cx="328474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92133A-AA67-41F7-80FF-5BC6AB5A03FB}"/>
              </a:ext>
            </a:extLst>
          </p:cNvPr>
          <p:cNvSpPr txBox="1"/>
          <p:nvPr/>
        </p:nvSpPr>
        <p:spPr>
          <a:xfrm flipH="1">
            <a:off x="1490390" y="3818888"/>
            <a:ext cx="46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−5</a:t>
            </a:r>
          </a:p>
        </p:txBody>
      </p:sp>
    </p:spTree>
    <p:extLst>
      <p:ext uri="{BB962C8B-B14F-4D97-AF65-F5344CB8AC3E}">
        <p14:creationId xmlns:p14="http://schemas.microsoft.com/office/powerpoint/2010/main" val="13955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1" grpId="0" animBg="1"/>
      <p:bldP spid="21" grpId="1" animBg="1"/>
      <p:bldP spid="19" grpId="0" animBg="1"/>
      <p:bldP spid="26" grpId="0"/>
      <p:bldP spid="29" grpId="0" animBg="1"/>
      <p:bldP spid="30" grpId="0"/>
      <p:bldP spid="30" grpId="1"/>
      <p:bldP spid="30" grpId="2"/>
      <p:bldP spid="30" grpId="3"/>
      <p:bldP spid="32" grpId="0"/>
      <p:bldP spid="32" grpId="1"/>
      <p:bldP spid="14" grpId="0"/>
      <p:bldP spid="15" grpId="0" animBg="1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1383121" y="4588893"/>
            <a:ext cx="1634306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1C1C1C"/>
                </a:solidFill>
              </a:rPr>
              <a:t>−</a:t>
            </a:r>
            <a:r>
              <a:rPr lang="en-GB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3754848" y="4588893"/>
            <a:ext cx="1634306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−2</a:t>
            </a:r>
          </a:p>
        </p:txBody>
      </p:sp>
      <p:sp>
        <p:nvSpPr>
          <p:cNvPr id="19" name="Answer C">
            <a:extLst>
              <a:ext uri="{FF2B5EF4-FFF2-40B4-BE49-F238E27FC236}">
                <a16:creationId xmlns:a16="http://schemas.microsoft.com/office/drawing/2014/main" id="{9CC58AE3-E3A5-43DA-8BEC-04268A5E9107}"/>
              </a:ext>
            </a:extLst>
          </p:cNvPr>
          <p:cNvSpPr/>
          <p:nvPr/>
        </p:nvSpPr>
        <p:spPr>
          <a:xfrm>
            <a:off x="6126573" y="4596821"/>
            <a:ext cx="1634306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−3</a:t>
            </a:r>
          </a:p>
        </p:txBody>
      </p:sp>
      <p:sp>
        <p:nvSpPr>
          <p:cNvPr id="26" name="Question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860425" y="1969882"/>
            <a:ext cx="7423150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Which number is the arrow pointing to on the number line?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3754848" y="4605530"/>
            <a:ext cx="1634306" cy="636126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rgbClr val="1C1C1C"/>
                </a:solidFill>
              </a:rPr>
              <a:t>−</a:t>
            </a:r>
            <a:r>
              <a:rPr lang="en-GB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11" name="Pentagon 12">
            <a:extLst>
              <a:ext uri="{FF2B5EF4-FFF2-40B4-BE49-F238E27FC236}">
                <a16:creationId xmlns:a16="http://schemas.microsoft.com/office/drawing/2014/main" id="{8C4CBB0E-A256-4226-816A-C74908FF744D}"/>
              </a:ext>
            </a:extLst>
          </p:cNvPr>
          <p:cNvSpPr/>
          <p:nvPr/>
        </p:nvSpPr>
        <p:spPr>
          <a:xfrm flipH="1">
            <a:off x="3581399" y="765175"/>
            <a:ext cx="5116512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Use negative numbers in context</a:t>
            </a:r>
          </a:p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and calculate intervals across zero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  <p:sp>
        <p:nvSpPr>
          <p:cNvPr id="12" name="Pentagon 3">
            <a:extLst>
              <a:ext uri="{FF2B5EF4-FFF2-40B4-BE49-F238E27FC236}">
                <a16:creationId xmlns:a16="http://schemas.microsoft.com/office/drawing/2014/main" id="{70574D31-FE3E-491F-992E-7D8EE0F8BDD8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2C2F26F-9C94-482A-8A1C-316C34D0222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54628" y="3448048"/>
          <a:ext cx="60960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7391398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94234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735866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611892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173737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369133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9877815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204353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17118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68746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52809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6039979-4A00-4EB5-9149-9C369A95A857}"/>
              </a:ext>
            </a:extLst>
          </p:cNvPr>
          <p:cNvSpPr txBox="1"/>
          <p:nvPr/>
        </p:nvSpPr>
        <p:spPr>
          <a:xfrm>
            <a:off x="3327899" y="3829492"/>
            <a:ext cx="328474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259C5BC-B452-4E91-96FF-A02E2395C997}"/>
              </a:ext>
            </a:extLst>
          </p:cNvPr>
          <p:cNvSpPr/>
          <p:nvPr/>
        </p:nvSpPr>
        <p:spPr>
          <a:xfrm>
            <a:off x="2179714" y="3028647"/>
            <a:ext cx="183687" cy="370840"/>
          </a:xfrm>
          <a:prstGeom prst="downArrow">
            <a:avLst/>
          </a:prstGeom>
          <a:solidFill>
            <a:srgbClr val="F08115"/>
          </a:solidFill>
          <a:ln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A88979-BECE-48E2-ABBC-5EB0E97632B9}"/>
              </a:ext>
            </a:extLst>
          </p:cNvPr>
          <p:cNvSpPr txBox="1"/>
          <p:nvPr/>
        </p:nvSpPr>
        <p:spPr>
          <a:xfrm>
            <a:off x="6375899" y="3813963"/>
            <a:ext cx="328474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7314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1" grpId="0" animBg="1"/>
      <p:bldP spid="19" grpId="0" animBg="1"/>
      <p:bldP spid="19" grpId="1" animBg="1"/>
      <p:bldP spid="26" grpId="0"/>
      <p:bldP spid="29" grpId="0" animBg="1"/>
      <p:bldP spid="30" grpId="0"/>
      <p:bldP spid="30" grpId="1"/>
      <p:bldP spid="30" grpId="2"/>
      <p:bldP spid="30" grpId="3"/>
      <p:bldP spid="32" grpId="0"/>
      <p:bldP spid="32" grpId="1"/>
      <p:bldP spid="14" grpId="0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3">
            <a:extLst>
              <a:ext uri="{FF2B5EF4-FFF2-40B4-BE49-F238E27FC236}">
                <a16:creationId xmlns:a16="http://schemas.microsoft.com/office/drawing/2014/main" id="{2BA23DF5-C8E2-47B2-B9F8-5D4DE4467487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bg1"/>
                </a:solidFill>
              </a:rPr>
              <a:t>Revise</a:t>
            </a:r>
          </a:p>
        </p:txBody>
      </p:sp>
      <p:sp>
        <p:nvSpPr>
          <p:cNvPr id="15" name="Pentagon 12">
            <a:extLst>
              <a:ext uri="{FF2B5EF4-FFF2-40B4-BE49-F238E27FC236}">
                <a16:creationId xmlns:a16="http://schemas.microsoft.com/office/drawing/2014/main" id="{AE00D336-B2E3-49CA-9101-14A6409490CB}"/>
              </a:ext>
            </a:extLst>
          </p:cNvPr>
          <p:cNvSpPr/>
          <p:nvPr/>
        </p:nvSpPr>
        <p:spPr>
          <a:xfrm flipH="1">
            <a:off x="3074125" y="765175"/>
            <a:ext cx="5623787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Read and write numbers up to 10 000 000 and determine the value of each digit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3879120A-99DF-4454-BD31-09EF669BE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" y="1721168"/>
            <a:ext cx="7646988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All numbers are made up of digits.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In order to be able to read and write a large number, we need to know the place value of each digit.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A digit becomes ten times greater as the place value position moves to the left.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Remember that commas or spaces are used in larger numbers to make them easier to read or write, and zeroes are used as place value holders.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4CA875-61C0-4E45-8495-E002403ADC45}"/>
              </a:ext>
            </a:extLst>
          </p:cNvPr>
          <p:cNvSpPr/>
          <p:nvPr/>
        </p:nvSpPr>
        <p:spPr>
          <a:xfrm>
            <a:off x="1595623" y="4563428"/>
            <a:ext cx="915468" cy="569828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Millions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BD538A-BA79-4B84-85DC-E3D341659A19}"/>
              </a:ext>
            </a:extLst>
          </p:cNvPr>
          <p:cNvSpPr/>
          <p:nvPr/>
        </p:nvSpPr>
        <p:spPr>
          <a:xfrm>
            <a:off x="2583001" y="4563428"/>
            <a:ext cx="915468" cy="569828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Hundred Thousands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7CB741-B543-45A2-AF05-0BC070DBB460}"/>
              </a:ext>
            </a:extLst>
          </p:cNvPr>
          <p:cNvSpPr/>
          <p:nvPr/>
        </p:nvSpPr>
        <p:spPr>
          <a:xfrm>
            <a:off x="3570379" y="4563428"/>
            <a:ext cx="915468" cy="569828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Ten Thousands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48201A-3BED-4690-ADB6-4E06DD5BBCE6}"/>
              </a:ext>
            </a:extLst>
          </p:cNvPr>
          <p:cNvSpPr/>
          <p:nvPr/>
        </p:nvSpPr>
        <p:spPr>
          <a:xfrm>
            <a:off x="4557757" y="4563428"/>
            <a:ext cx="915468" cy="569828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Thousands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12C7BE-8261-4EE6-801E-AD865AF858A7}"/>
              </a:ext>
            </a:extLst>
          </p:cNvPr>
          <p:cNvSpPr/>
          <p:nvPr/>
        </p:nvSpPr>
        <p:spPr>
          <a:xfrm>
            <a:off x="5545136" y="4563428"/>
            <a:ext cx="915468" cy="569828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Hundreds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2C4E04-23FB-435E-AF76-D489641C2DFE}"/>
              </a:ext>
            </a:extLst>
          </p:cNvPr>
          <p:cNvSpPr/>
          <p:nvPr/>
        </p:nvSpPr>
        <p:spPr>
          <a:xfrm>
            <a:off x="6532514" y="4563428"/>
            <a:ext cx="915468" cy="569828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Tens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C6B62F-114C-4537-886E-1B0ECC109476}"/>
              </a:ext>
            </a:extLst>
          </p:cNvPr>
          <p:cNvSpPr/>
          <p:nvPr/>
        </p:nvSpPr>
        <p:spPr>
          <a:xfrm>
            <a:off x="7515745" y="4563428"/>
            <a:ext cx="915468" cy="569828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Ones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8B459F-1928-4DCC-A975-D2E7D2FB2B21}"/>
              </a:ext>
            </a:extLst>
          </p:cNvPr>
          <p:cNvSpPr/>
          <p:nvPr/>
        </p:nvSpPr>
        <p:spPr>
          <a:xfrm>
            <a:off x="1595623" y="5123105"/>
            <a:ext cx="915468" cy="569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100" b="1" dirty="0">
                <a:solidFill>
                  <a:srgbClr val="F08115"/>
                </a:solidFill>
              </a:rPr>
              <a:t>1 000 000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1635AE-F625-4B56-B22B-62E9D7B63776}"/>
              </a:ext>
            </a:extLst>
          </p:cNvPr>
          <p:cNvSpPr/>
          <p:nvPr/>
        </p:nvSpPr>
        <p:spPr>
          <a:xfrm>
            <a:off x="2583001" y="5123105"/>
            <a:ext cx="915468" cy="569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F08115"/>
                </a:solidFill>
              </a:rPr>
              <a:t>100 000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327F93-F0C3-495E-80FA-1063A95BBC12}"/>
              </a:ext>
            </a:extLst>
          </p:cNvPr>
          <p:cNvSpPr/>
          <p:nvPr/>
        </p:nvSpPr>
        <p:spPr>
          <a:xfrm>
            <a:off x="3570379" y="5123105"/>
            <a:ext cx="915468" cy="569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F08115"/>
                </a:solidFill>
              </a:rPr>
              <a:t>10 000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C08056-11BF-42C8-9E61-36CCC473B34B}"/>
              </a:ext>
            </a:extLst>
          </p:cNvPr>
          <p:cNvSpPr/>
          <p:nvPr/>
        </p:nvSpPr>
        <p:spPr>
          <a:xfrm>
            <a:off x="4557757" y="5123105"/>
            <a:ext cx="915468" cy="569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F08115"/>
                </a:solidFill>
              </a:rPr>
              <a:t>1000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9C386-9D3D-4D49-8BB4-C6EA4CCBF265}"/>
              </a:ext>
            </a:extLst>
          </p:cNvPr>
          <p:cNvSpPr/>
          <p:nvPr/>
        </p:nvSpPr>
        <p:spPr>
          <a:xfrm>
            <a:off x="5545136" y="5123105"/>
            <a:ext cx="915468" cy="569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F08115"/>
                </a:solidFill>
              </a:rPr>
              <a:t>100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077C4A-33EE-4DA2-8EED-6BF86E05F8C7}"/>
              </a:ext>
            </a:extLst>
          </p:cNvPr>
          <p:cNvSpPr/>
          <p:nvPr/>
        </p:nvSpPr>
        <p:spPr>
          <a:xfrm>
            <a:off x="6532514" y="5123105"/>
            <a:ext cx="915468" cy="569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F08115"/>
                </a:solidFill>
              </a:rPr>
              <a:t>10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93DAF1-F8C5-4F2F-B0A8-1379BCF734B3}"/>
              </a:ext>
            </a:extLst>
          </p:cNvPr>
          <p:cNvSpPr/>
          <p:nvPr/>
        </p:nvSpPr>
        <p:spPr>
          <a:xfrm>
            <a:off x="7515745" y="5123105"/>
            <a:ext cx="915468" cy="569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F08115"/>
                </a:solidFill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5DCA25-689E-44E7-ACDB-EFA03514AEAD}"/>
              </a:ext>
            </a:extLst>
          </p:cNvPr>
          <p:cNvSpPr/>
          <p:nvPr/>
        </p:nvSpPr>
        <p:spPr>
          <a:xfrm>
            <a:off x="624602" y="4563428"/>
            <a:ext cx="915468" cy="569828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100" b="1" dirty="0">
                <a:solidFill>
                  <a:srgbClr val="1C1C1C"/>
                </a:solidFill>
              </a:rPr>
              <a:t>Ten Millions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6C3BFD-F673-4F52-9D5C-EAF89EC10B12}"/>
              </a:ext>
            </a:extLst>
          </p:cNvPr>
          <p:cNvSpPr/>
          <p:nvPr/>
        </p:nvSpPr>
        <p:spPr>
          <a:xfrm>
            <a:off x="569051" y="5123105"/>
            <a:ext cx="1026572" cy="569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100" b="1" dirty="0">
                <a:solidFill>
                  <a:srgbClr val="F08115"/>
                </a:solidFill>
              </a:rPr>
              <a:t>10 000 000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uiExpand="1" build="p"/>
      <p:bldP spid="2" grpId="0" animBg="1"/>
      <p:bldP spid="16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2189163" y="4316070"/>
            <a:ext cx="2168525" cy="1326808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500" dirty="0">
                <a:solidFill>
                  <a:schemeClr val="tx1"/>
                </a:solidFill>
              </a:rPr>
              <a:t>&lt;</a:t>
            </a: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4830763" y="4316070"/>
            <a:ext cx="2168525" cy="1326808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500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26" name="Question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860425" y="2022818"/>
            <a:ext cx="7423150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Which sign makes this statement true?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2189162" y="4324779"/>
            <a:ext cx="2168525" cy="1314135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11500" dirty="0">
                <a:solidFill>
                  <a:schemeClr val="tx1"/>
                </a:solidFill>
              </a:rPr>
              <a:t>&lt;</a:t>
            </a: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15" name="Pentagon 3">
            <a:extLst>
              <a:ext uri="{FF2B5EF4-FFF2-40B4-BE49-F238E27FC236}">
                <a16:creationId xmlns:a16="http://schemas.microsoft.com/office/drawing/2014/main" id="{7D9EB25B-4788-4C77-ADDC-6992FA39B035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FFD82A-E2FE-4049-A6BB-B9CAF535CF94}"/>
              </a:ext>
            </a:extLst>
          </p:cNvPr>
          <p:cNvSpPr txBox="1"/>
          <p:nvPr/>
        </p:nvSpPr>
        <p:spPr>
          <a:xfrm>
            <a:off x="874712" y="3014731"/>
            <a:ext cx="31291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dirty="0">
                <a:solidFill>
                  <a:srgbClr val="1C1C1C"/>
                </a:solidFill>
              </a:rPr>
              <a:t>−</a:t>
            </a:r>
            <a:r>
              <a:rPr lang="en-GB" sz="4800" dirty="0"/>
              <a:t>34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6B30DF-179E-4EE1-8E93-963CD8478B98}"/>
              </a:ext>
            </a:extLst>
          </p:cNvPr>
          <p:cNvSpPr txBox="1"/>
          <p:nvPr/>
        </p:nvSpPr>
        <p:spPr>
          <a:xfrm>
            <a:off x="5013186" y="3014730"/>
            <a:ext cx="31291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dirty="0">
                <a:solidFill>
                  <a:srgbClr val="1C1C1C"/>
                </a:solidFill>
              </a:rPr>
              <a:t>−</a:t>
            </a:r>
            <a:r>
              <a:rPr lang="en-GB" sz="4800" dirty="0"/>
              <a:t>31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AFE284-4BF8-422F-BFC1-0CD373241993}"/>
              </a:ext>
            </a:extLst>
          </p:cNvPr>
          <p:cNvSpPr/>
          <p:nvPr/>
        </p:nvSpPr>
        <p:spPr>
          <a:xfrm>
            <a:off x="4205095" y="3111917"/>
            <a:ext cx="733810" cy="7338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EDC48C-4F4C-49EC-8481-500A08CE7A51}"/>
              </a:ext>
            </a:extLst>
          </p:cNvPr>
          <p:cNvSpPr/>
          <p:nvPr/>
        </p:nvSpPr>
        <p:spPr>
          <a:xfrm>
            <a:off x="4205095" y="3111917"/>
            <a:ext cx="733810" cy="73381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&lt;</a:t>
            </a:r>
          </a:p>
        </p:txBody>
      </p:sp>
      <p:sp>
        <p:nvSpPr>
          <p:cNvPr id="17" name="Pentagon 12">
            <a:extLst>
              <a:ext uri="{FF2B5EF4-FFF2-40B4-BE49-F238E27FC236}">
                <a16:creationId xmlns:a16="http://schemas.microsoft.com/office/drawing/2014/main" id="{507D8F47-270C-4C58-A45E-869C5465CF38}"/>
              </a:ext>
            </a:extLst>
          </p:cNvPr>
          <p:cNvSpPr/>
          <p:nvPr/>
        </p:nvSpPr>
        <p:spPr>
          <a:xfrm flipH="1">
            <a:off x="3581399" y="765175"/>
            <a:ext cx="5116512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Use negative numbers in context</a:t>
            </a:r>
          </a:p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and calculate intervals across zero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4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1" grpId="1" animBg="1"/>
      <p:bldP spid="26" grpId="0"/>
      <p:bldP spid="29" grpId="0" animBg="1"/>
      <p:bldP spid="30" grpId="0"/>
      <p:bldP spid="30" grpId="1"/>
      <p:bldP spid="32" grpId="0"/>
      <p:bldP spid="32" grpId="1"/>
      <p:bldP spid="12" grpId="0"/>
      <p:bldP spid="13" grpId="0"/>
      <p:bldP spid="14" grpId="0" animBg="1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846138" y="4511313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3487738" y="4511313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1C1C1C"/>
                </a:solidFill>
              </a:rPr>
              <a:t>−</a:t>
            </a:r>
            <a:r>
              <a:rPr lang="en-GB" sz="2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9" name="Answer C">
            <a:extLst>
              <a:ext uri="{FF2B5EF4-FFF2-40B4-BE49-F238E27FC236}">
                <a16:creationId xmlns:a16="http://schemas.microsoft.com/office/drawing/2014/main" id="{9CC58AE3-E3A5-43DA-8BEC-04268A5E9107}"/>
              </a:ext>
            </a:extLst>
          </p:cNvPr>
          <p:cNvSpPr/>
          <p:nvPr/>
        </p:nvSpPr>
        <p:spPr>
          <a:xfrm>
            <a:off x="6115050" y="4511313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rgbClr val="1C1C1C"/>
                </a:solidFill>
              </a:rPr>
              <a:t>−</a:t>
            </a:r>
            <a:r>
              <a:rPr lang="en-GB" sz="28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26" name="Question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539750" y="1972107"/>
            <a:ext cx="8064500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Which answer will complete this</a:t>
            </a:r>
            <a:br>
              <a:rPr lang="en-GB" sz="2800" dirty="0">
                <a:solidFill>
                  <a:srgbClr val="1C1C1C"/>
                </a:solidFill>
              </a:rPr>
            </a:br>
            <a:r>
              <a:rPr lang="en-GB" sz="2800" dirty="0">
                <a:solidFill>
                  <a:srgbClr val="1C1C1C"/>
                </a:solidFill>
              </a:rPr>
              <a:t>number sentence?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3487738" y="4523986"/>
            <a:ext cx="2168525" cy="636126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rgbClr val="1C1C1C"/>
                </a:solidFill>
              </a:rPr>
              <a:t>−</a:t>
            </a:r>
            <a:r>
              <a:rPr lang="en-GB" sz="2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15" name="Pentagon 3">
            <a:extLst>
              <a:ext uri="{FF2B5EF4-FFF2-40B4-BE49-F238E27FC236}">
                <a16:creationId xmlns:a16="http://schemas.microsoft.com/office/drawing/2014/main" id="{7D9EB25B-4788-4C77-ADDC-6992FA39B035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  <p:sp>
        <p:nvSpPr>
          <p:cNvPr id="12" name="Pentagon 12">
            <a:extLst>
              <a:ext uri="{FF2B5EF4-FFF2-40B4-BE49-F238E27FC236}">
                <a16:creationId xmlns:a16="http://schemas.microsoft.com/office/drawing/2014/main" id="{CEE76D0B-A819-43A0-8C36-D40FDD5670A8}"/>
              </a:ext>
            </a:extLst>
          </p:cNvPr>
          <p:cNvSpPr/>
          <p:nvPr/>
        </p:nvSpPr>
        <p:spPr>
          <a:xfrm flipH="1">
            <a:off x="3581399" y="765175"/>
            <a:ext cx="5116512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Use negative numbers in context</a:t>
            </a:r>
          </a:p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and calculate intervals across zero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  <p:sp>
        <p:nvSpPr>
          <p:cNvPr id="11" name="Question">
            <a:extLst>
              <a:ext uri="{FF2B5EF4-FFF2-40B4-BE49-F238E27FC236}">
                <a16:creationId xmlns:a16="http://schemas.microsoft.com/office/drawing/2014/main" id="{47B8077B-7B93-488E-A1E4-7717AFD85D4C}"/>
              </a:ext>
            </a:extLst>
          </p:cNvPr>
          <p:cNvSpPr/>
          <p:nvPr/>
        </p:nvSpPr>
        <p:spPr>
          <a:xfrm>
            <a:off x="3169920" y="3115538"/>
            <a:ext cx="2804160" cy="936625"/>
          </a:xfrm>
          <a:prstGeom prst="roundRect">
            <a:avLst>
              <a:gd name="adj" fmla="val 0"/>
            </a:avLst>
          </a:prstGeom>
          <a:solidFill>
            <a:srgbClr val="F7B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rgbClr val="1C1C1C"/>
                </a:solidFill>
              </a:rPr>
              <a:t>−13 + 6 =</a:t>
            </a:r>
          </a:p>
        </p:txBody>
      </p:sp>
    </p:spTree>
    <p:extLst>
      <p:ext uri="{BB962C8B-B14F-4D97-AF65-F5344CB8AC3E}">
        <p14:creationId xmlns:p14="http://schemas.microsoft.com/office/powerpoint/2010/main" val="301908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1" grpId="0" animBg="1"/>
      <p:bldP spid="19" grpId="0" animBg="1"/>
      <p:bldP spid="19" grpId="1" animBg="1"/>
      <p:bldP spid="26" grpId="0"/>
      <p:bldP spid="29" grpId="0" animBg="1"/>
      <p:bldP spid="30" grpId="0"/>
      <p:bldP spid="30" grpId="1"/>
      <p:bldP spid="30" grpId="2"/>
      <p:bldP spid="30" grpId="3"/>
      <p:bldP spid="32" grpId="0"/>
      <p:bldP spid="32" grpId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846138" y="4511313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1C1C1C"/>
                </a:solidFill>
              </a:rPr>
              <a:t>−16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3487738" y="4511313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1C1C1C"/>
                </a:solidFill>
              </a:rPr>
              <a:t>−</a:t>
            </a:r>
            <a:r>
              <a:rPr lang="en-GB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9" name="Answer C">
            <a:extLst>
              <a:ext uri="{FF2B5EF4-FFF2-40B4-BE49-F238E27FC236}">
                <a16:creationId xmlns:a16="http://schemas.microsoft.com/office/drawing/2014/main" id="{9CC58AE3-E3A5-43DA-8BEC-04268A5E9107}"/>
              </a:ext>
            </a:extLst>
          </p:cNvPr>
          <p:cNvSpPr/>
          <p:nvPr/>
        </p:nvSpPr>
        <p:spPr>
          <a:xfrm>
            <a:off x="6115050" y="4511313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6" name="Question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539750" y="1972107"/>
            <a:ext cx="8064500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Which answer will complete this</a:t>
            </a:r>
            <a:br>
              <a:rPr lang="en-GB" sz="2800" dirty="0">
                <a:solidFill>
                  <a:srgbClr val="1C1C1C"/>
                </a:solidFill>
              </a:rPr>
            </a:br>
            <a:r>
              <a:rPr lang="en-GB" sz="2800" dirty="0">
                <a:solidFill>
                  <a:srgbClr val="1C1C1C"/>
                </a:solidFill>
              </a:rPr>
              <a:t>number sentence?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841420" y="4523986"/>
            <a:ext cx="2168525" cy="636126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rgbClr val="1C1C1C"/>
                </a:solidFill>
              </a:rPr>
              <a:t>−16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15" name="Pentagon 3">
            <a:extLst>
              <a:ext uri="{FF2B5EF4-FFF2-40B4-BE49-F238E27FC236}">
                <a16:creationId xmlns:a16="http://schemas.microsoft.com/office/drawing/2014/main" id="{7D9EB25B-4788-4C77-ADDC-6992FA39B035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  <p:sp>
        <p:nvSpPr>
          <p:cNvPr id="12" name="Pentagon 12">
            <a:extLst>
              <a:ext uri="{FF2B5EF4-FFF2-40B4-BE49-F238E27FC236}">
                <a16:creationId xmlns:a16="http://schemas.microsoft.com/office/drawing/2014/main" id="{CEE76D0B-A819-43A0-8C36-D40FDD5670A8}"/>
              </a:ext>
            </a:extLst>
          </p:cNvPr>
          <p:cNvSpPr/>
          <p:nvPr/>
        </p:nvSpPr>
        <p:spPr>
          <a:xfrm flipH="1">
            <a:off x="3581399" y="765175"/>
            <a:ext cx="5116512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Use negative numbers in context</a:t>
            </a:r>
          </a:p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and calculate intervals across zero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  <p:sp>
        <p:nvSpPr>
          <p:cNvPr id="11" name="Question">
            <a:extLst>
              <a:ext uri="{FF2B5EF4-FFF2-40B4-BE49-F238E27FC236}">
                <a16:creationId xmlns:a16="http://schemas.microsoft.com/office/drawing/2014/main" id="{47B8077B-7B93-488E-A1E4-7717AFD85D4C}"/>
              </a:ext>
            </a:extLst>
          </p:cNvPr>
          <p:cNvSpPr/>
          <p:nvPr/>
        </p:nvSpPr>
        <p:spPr>
          <a:xfrm>
            <a:off x="3169920" y="3115538"/>
            <a:ext cx="2804160" cy="936625"/>
          </a:xfrm>
          <a:prstGeom prst="roundRect">
            <a:avLst>
              <a:gd name="adj" fmla="val 0"/>
            </a:avLst>
          </a:prstGeom>
          <a:solidFill>
            <a:srgbClr val="F7B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rgbClr val="1C1C1C"/>
                </a:solidFill>
              </a:rPr>
              <a:t>−5 − 11 =</a:t>
            </a:r>
          </a:p>
        </p:txBody>
      </p:sp>
      <p:sp>
        <p:nvSpPr>
          <p:cNvPr id="13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7D458AE-38F4-4FA0-B639-9B19A3F67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" y="5695950"/>
            <a:ext cx="3095625" cy="465138"/>
          </a:xfrm>
          <a:prstGeom prst="homePlate">
            <a:avLst>
              <a:gd name="adj" fmla="val 49915"/>
            </a:avLst>
          </a:prstGeom>
          <a:solidFill>
            <a:srgbClr val="00639A"/>
          </a:solidFill>
          <a:ln>
            <a:noFill/>
          </a:ln>
          <a:extLst/>
        </p:spPr>
        <p:txBody>
          <a:bodyPr lIns="108000" tIns="108000" rIns="324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Choose another objective</a:t>
            </a:r>
            <a:endParaRPr lang="en-GB" altLang="en-US" sz="11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9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1" grpId="1" animBg="1"/>
      <p:bldP spid="19" grpId="0" animBg="1"/>
      <p:bldP spid="19" grpId="1" animBg="1"/>
      <p:bldP spid="26" grpId="0"/>
      <p:bldP spid="29" grpId="0" animBg="1"/>
      <p:bldP spid="30" grpId="0"/>
      <p:bldP spid="30" grpId="1"/>
      <p:bldP spid="30" grpId="2"/>
      <p:bldP spid="30" grpId="3"/>
      <p:bldP spid="32" grpId="0"/>
      <p:bldP spid="32" grpId="1"/>
      <p:bldP spid="11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3">
            <a:extLst>
              <a:ext uri="{FF2B5EF4-FFF2-40B4-BE49-F238E27FC236}">
                <a16:creationId xmlns:a16="http://schemas.microsoft.com/office/drawing/2014/main" id="{539A2A84-252D-4125-8330-6486E5CBE045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Revise</a:t>
            </a:r>
          </a:p>
        </p:txBody>
      </p:sp>
      <p:sp>
        <p:nvSpPr>
          <p:cNvPr id="16" name="Pentagon 12">
            <a:extLst>
              <a:ext uri="{FF2B5EF4-FFF2-40B4-BE49-F238E27FC236}">
                <a16:creationId xmlns:a16="http://schemas.microsoft.com/office/drawing/2014/main" id="{0A17EFAA-D621-41F7-9517-96BECB302B4F}"/>
              </a:ext>
            </a:extLst>
          </p:cNvPr>
          <p:cNvSpPr/>
          <p:nvPr/>
        </p:nvSpPr>
        <p:spPr>
          <a:xfrm flipH="1">
            <a:off x="2804161" y="765175"/>
            <a:ext cx="5893750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Read Roman numerals to 1000 (M) and recognise years written in Roman numerals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097B9F1A-925D-4B91-91BE-2002EE04C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8" y="1677987"/>
            <a:ext cx="75533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Roman numerals originated in ancient Rome.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Today we see Roman numerals in many different ways. They can be used to identify kings and queens, on the credits of television programmes or on analogue clocks.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Roman numerals are based on seven different symbols that are combined to represent different values.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C5F00E7E-CEA1-4F24-8B53-27199BABF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830504"/>
            <a:ext cx="4862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  <a:cs typeface="Sassoon Infant Rg" pitchFamily="50" charset="0"/>
              </a:rPr>
              <a:t>When a </a:t>
            </a:r>
            <a:r>
              <a:rPr lang="en-GB" altLang="en-US" sz="1400" b="1" dirty="0">
                <a:solidFill>
                  <a:schemeClr val="tx1"/>
                </a:solidFill>
                <a:cs typeface="Sassoon Infant Rg" pitchFamily="50" charset="0"/>
              </a:rPr>
              <a:t>smaller symbol</a:t>
            </a:r>
            <a:r>
              <a:rPr lang="en-GB" altLang="en-US" sz="1400" dirty="0">
                <a:solidFill>
                  <a:schemeClr val="tx1"/>
                </a:solidFill>
                <a:cs typeface="Sassoon Infant Rg" pitchFamily="50" charset="0"/>
              </a:rPr>
              <a:t> is </a:t>
            </a:r>
            <a:r>
              <a:rPr lang="en-GB" altLang="en-US" sz="1400" b="1" dirty="0">
                <a:solidFill>
                  <a:schemeClr val="tx1"/>
                </a:solidFill>
                <a:cs typeface="Sassoon Infant Rg" pitchFamily="50" charset="0"/>
              </a:rPr>
              <a:t>after</a:t>
            </a:r>
            <a:r>
              <a:rPr lang="en-GB" altLang="en-US" sz="1400" dirty="0">
                <a:solidFill>
                  <a:schemeClr val="tx1"/>
                </a:solidFill>
                <a:cs typeface="Sassoon Infant Rg" pitchFamily="50" charset="0"/>
              </a:rPr>
              <a:t> a larger symbol we use addition: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9033CE-90F1-439D-A6FD-25ECB4FDE7E0}"/>
              </a:ext>
            </a:extLst>
          </p:cNvPr>
          <p:cNvSpPr/>
          <p:nvPr/>
        </p:nvSpPr>
        <p:spPr>
          <a:xfrm>
            <a:off x="3673555" y="4311873"/>
            <a:ext cx="575900" cy="461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sz="2400" b="1" dirty="0">
                <a:solidFill>
                  <a:schemeClr val="tx2"/>
                </a:solidFill>
                <a:cs typeface="Sassoon Infant Rg" panose="02000503030000020003" pitchFamily="50" charset="0"/>
              </a:rPr>
              <a:t>VI</a:t>
            </a: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0A86B2EE-DEBC-4A48-9B8D-E02747F8C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103679"/>
            <a:ext cx="49418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itchFamily="50" charset="0"/>
                <a:cs typeface="Twinkl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  <a:cs typeface="Sassoon Infant Rg" pitchFamily="50" charset="0"/>
              </a:rPr>
              <a:t>When a </a:t>
            </a:r>
            <a:r>
              <a:rPr lang="en-GB" altLang="en-US" sz="1400" b="1" dirty="0">
                <a:solidFill>
                  <a:schemeClr val="tx1"/>
                </a:solidFill>
                <a:cs typeface="Sassoon Infant Rg" pitchFamily="50" charset="0"/>
              </a:rPr>
              <a:t>smaller symbol</a:t>
            </a:r>
            <a:r>
              <a:rPr lang="en-GB" altLang="en-US" sz="1400" dirty="0">
                <a:solidFill>
                  <a:schemeClr val="tx1"/>
                </a:solidFill>
                <a:cs typeface="Sassoon Infant Rg" pitchFamily="50" charset="0"/>
              </a:rPr>
              <a:t> is </a:t>
            </a:r>
            <a:r>
              <a:rPr lang="en-GB" altLang="en-US" sz="1400" b="1" dirty="0">
                <a:solidFill>
                  <a:schemeClr val="tx1"/>
                </a:solidFill>
                <a:cs typeface="Sassoon Infant Rg" pitchFamily="50" charset="0"/>
              </a:rPr>
              <a:t>before</a:t>
            </a:r>
            <a:r>
              <a:rPr lang="en-GB" altLang="en-US" sz="1400" dirty="0">
                <a:solidFill>
                  <a:schemeClr val="tx1"/>
                </a:solidFill>
                <a:cs typeface="Sassoon Infant Rg" pitchFamily="50" charset="0"/>
              </a:rPr>
              <a:t> a larger symbol we use subtraction: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60ED455-026E-4734-89C2-935415734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618155"/>
              </p:ext>
            </p:extLst>
          </p:nvPr>
        </p:nvGraphicFramePr>
        <p:xfrm>
          <a:off x="985044" y="3783052"/>
          <a:ext cx="2193926" cy="2438304"/>
        </p:xfrm>
        <a:graphic>
          <a:graphicData uri="http://schemas.openxmlformats.org/drawingml/2006/table">
            <a:tbl>
              <a:tblPr bandRow="1"/>
              <a:tblGrid>
                <a:gridCol w="1096963">
                  <a:extLst>
                    <a:ext uri="{9D8B030D-6E8A-4147-A177-3AD203B41FA5}">
                      <a16:colId xmlns:a16="http://schemas.microsoft.com/office/drawing/2014/main" val="523248902"/>
                    </a:ext>
                  </a:extLst>
                </a:gridCol>
                <a:gridCol w="1096963">
                  <a:extLst>
                    <a:ext uri="{9D8B030D-6E8A-4147-A177-3AD203B41FA5}">
                      <a16:colId xmlns:a16="http://schemas.microsoft.com/office/drawing/2014/main" val="3174169933"/>
                    </a:ext>
                  </a:extLst>
                </a:gridCol>
              </a:tblGrid>
              <a:tr h="292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GB" altLang="en-US" sz="1400" b="1" dirty="0">
                          <a:solidFill>
                            <a:schemeClr val="tx1"/>
                          </a:solidFill>
                          <a:latin typeface="Twinkl" charset="0"/>
                        </a:rPr>
                        <a:t>Symbol</a:t>
                      </a:r>
                    </a:p>
                  </a:txBody>
                  <a:tcPr marL="91388" marR="91388" marT="45714" marB="4571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811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GB" altLang="en-US" sz="1400" b="1" dirty="0">
                          <a:solidFill>
                            <a:schemeClr val="tx1"/>
                          </a:solidFill>
                          <a:latin typeface="Twinkl" charset="0"/>
                        </a:rPr>
                        <a:t>Value</a:t>
                      </a:r>
                    </a:p>
                  </a:txBody>
                  <a:tcPr marL="91388" marR="91388" marT="45714" marB="4571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81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51596"/>
                  </a:ext>
                </a:extLst>
              </a:tr>
              <a:tr h="288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1" dirty="0">
                          <a:solidFill>
                            <a:schemeClr val="tx1"/>
                          </a:solidFill>
                          <a:latin typeface="Twinkl" charset="0"/>
                        </a:rPr>
                        <a:t>I</a:t>
                      </a:r>
                    </a:p>
                  </a:txBody>
                  <a:tcPr marL="91388" marR="91388" marT="45714" marB="4571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GB" altLang="en-US" sz="1400" b="0">
                          <a:solidFill>
                            <a:schemeClr val="tx1"/>
                          </a:solidFill>
                          <a:latin typeface="Twinkl" charset="0"/>
                        </a:rPr>
                        <a:t>1</a:t>
                      </a:r>
                    </a:p>
                  </a:txBody>
                  <a:tcPr marL="91388" marR="91388" marT="45714" marB="4571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485619"/>
                  </a:ext>
                </a:extLst>
              </a:tr>
              <a:tr h="2884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1" dirty="0">
                          <a:solidFill>
                            <a:schemeClr val="tx1"/>
                          </a:solidFill>
                          <a:latin typeface="Twinkl" charset="0"/>
                        </a:rPr>
                        <a:t>V</a:t>
                      </a:r>
                    </a:p>
                  </a:txBody>
                  <a:tcPr marL="91388" marR="91388" marT="45714" marB="4571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0">
                          <a:solidFill>
                            <a:schemeClr val="tx1"/>
                          </a:solidFill>
                          <a:latin typeface="Twinkl" charset="0"/>
                        </a:rPr>
                        <a:t>5</a:t>
                      </a:r>
                    </a:p>
                  </a:txBody>
                  <a:tcPr marL="91388" marR="91388" marT="45714" marB="4571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419212"/>
                  </a:ext>
                </a:extLst>
              </a:tr>
              <a:tr h="2884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1" dirty="0">
                          <a:solidFill>
                            <a:schemeClr val="tx1"/>
                          </a:solidFill>
                          <a:latin typeface="Twinkl" charset="0"/>
                        </a:rPr>
                        <a:t>X</a:t>
                      </a:r>
                    </a:p>
                  </a:txBody>
                  <a:tcPr marL="91388" marR="91388" marT="45714" marB="4571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0">
                          <a:solidFill>
                            <a:schemeClr val="tx1"/>
                          </a:solidFill>
                          <a:latin typeface="Twinkl" charset="0"/>
                        </a:rPr>
                        <a:t>10</a:t>
                      </a:r>
                    </a:p>
                  </a:txBody>
                  <a:tcPr marL="91388" marR="91388" marT="45714" marB="4571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050405"/>
                  </a:ext>
                </a:extLst>
              </a:tr>
              <a:tr h="2884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1" dirty="0">
                          <a:solidFill>
                            <a:schemeClr val="tx1"/>
                          </a:solidFill>
                          <a:latin typeface="Twinkl" charset="0"/>
                        </a:rPr>
                        <a:t>L</a:t>
                      </a:r>
                    </a:p>
                  </a:txBody>
                  <a:tcPr marL="91388" marR="91388" marT="45714" marB="4571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0" dirty="0">
                          <a:solidFill>
                            <a:schemeClr val="tx1"/>
                          </a:solidFill>
                          <a:latin typeface="Twinkl" charset="0"/>
                        </a:rPr>
                        <a:t>50</a:t>
                      </a:r>
                    </a:p>
                  </a:txBody>
                  <a:tcPr marL="91388" marR="91388" marT="45714" marB="4571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858581"/>
                  </a:ext>
                </a:extLst>
              </a:tr>
              <a:tr h="120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1">
                          <a:solidFill>
                            <a:schemeClr val="tx1"/>
                          </a:solidFill>
                          <a:latin typeface="Twinkl" charset="0"/>
                        </a:rPr>
                        <a:t>C</a:t>
                      </a:r>
                    </a:p>
                  </a:txBody>
                  <a:tcPr marL="91388" marR="91388" marT="45714" marB="4571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0" dirty="0">
                          <a:solidFill>
                            <a:schemeClr val="tx1"/>
                          </a:solidFill>
                          <a:latin typeface="Twinkl" charset="0"/>
                        </a:rPr>
                        <a:t>100</a:t>
                      </a:r>
                    </a:p>
                  </a:txBody>
                  <a:tcPr marL="91388" marR="91388" marT="45714" marB="4571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112788"/>
                  </a:ext>
                </a:extLst>
              </a:tr>
              <a:tr h="1432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1">
                          <a:solidFill>
                            <a:schemeClr val="tx1"/>
                          </a:solidFill>
                          <a:latin typeface="Twinkl" charset="0"/>
                        </a:rPr>
                        <a:t>D</a:t>
                      </a:r>
                    </a:p>
                  </a:txBody>
                  <a:tcPr marL="91388" marR="91388" marT="45714" marB="4571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0" dirty="0">
                          <a:solidFill>
                            <a:schemeClr val="tx1"/>
                          </a:solidFill>
                          <a:latin typeface="Twinkl" charset="0"/>
                        </a:rPr>
                        <a:t>500</a:t>
                      </a:r>
                    </a:p>
                  </a:txBody>
                  <a:tcPr marL="91388" marR="91388" marT="45714" marB="4571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277563"/>
                  </a:ext>
                </a:extLst>
              </a:tr>
              <a:tr h="1389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altLang="en-US" sz="1400" b="1" dirty="0">
                          <a:solidFill>
                            <a:schemeClr val="tx1"/>
                          </a:solidFill>
                          <a:latin typeface="Twinkl" charset="0"/>
                        </a:rPr>
                        <a:t>M</a:t>
                      </a:r>
                    </a:p>
                  </a:txBody>
                  <a:tcPr marL="91388" marR="91388" marT="45714" marB="4571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altLang="en-US" sz="1400" b="0" dirty="0">
                          <a:solidFill>
                            <a:schemeClr val="tx1"/>
                          </a:solidFill>
                          <a:latin typeface="Twinkl" charset="0"/>
                        </a:rPr>
                        <a:t>1000</a:t>
                      </a:r>
                    </a:p>
                  </a:txBody>
                  <a:tcPr marL="91388" marR="91388" marT="45714" marB="4571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588062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6E47CA85-AE4E-4CEF-B539-128FFB9EAFA6}"/>
              </a:ext>
            </a:extLst>
          </p:cNvPr>
          <p:cNvSpPr/>
          <p:nvPr/>
        </p:nvSpPr>
        <p:spPr>
          <a:xfrm>
            <a:off x="4137840" y="4300390"/>
            <a:ext cx="349250" cy="461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sz="2400" b="1" dirty="0">
                <a:cs typeface="Sassoon Infant Rg" panose="02000503030000020003" pitchFamily="50" charset="0"/>
              </a:rPr>
              <a:t>=</a:t>
            </a:r>
            <a:endParaRPr lang="en-GB" altLang="en-US" sz="2400" b="1" dirty="0">
              <a:solidFill>
                <a:schemeClr val="tx2"/>
              </a:solidFill>
              <a:cs typeface="Sassoon Infant Rg" panose="02000503030000020003" pitchFamily="50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11F927-44BD-455A-B48E-2EAFB8CDD46B}"/>
              </a:ext>
            </a:extLst>
          </p:cNvPr>
          <p:cNvSpPr/>
          <p:nvPr/>
        </p:nvSpPr>
        <p:spPr>
          <a:xfrm>
            <a:off x="4307818" y="4291015"/>
            <a:ext cx="541064" cy="461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sz="2400" b="1" dirty="0">
                <a:solidFill>
                  <a:srgbClr val="F08115"/>
                </a:solidFill>
                <a:cs typeface="Sassoon Infant Rg" panose="02000503030000020003" pitchFamily="50" charset="0"/>
              </a:rPr>
              <a:t>6</a:t>
            </a:r>
            <a:endParaRPr lang="en-GB" altLang="en-US" sz="2400" b="1" dirty="0">
              <a:solidFill>
                <a:schemeClr val="tx2"/>
              </a:solidFill>
              <a:cs typeface="Sassoon Infant Rg" panose="02000503030000020003" pitchFamily="50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0D5A03-092D-4094-8315-F6CA2DE3B819}"/>
              </a:ext>
            </a:extLst>
          </p:cNvPr>
          <p:cNvSpPr/>
          <p:nvPr/>
        </p:nvSpPr>
        <p:spPr>
          <a:xfrm>
            <a:off x="4509908" y="4374923"/>
            <a:ext cx="2979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sz="1400" dirty="0">
                <a:cs typeface="Sassoon Infant Rg" panose="02000503030000020003" pitchFamily="50" charset="0"/>
              </a:rPr>
              <a:t>because we read the symbols as</a:t>
            </a:r>
            <a:endParaRPr lang="en-GB" altLang="en-US" sz="2400" b="1" dirty="0">
              <a:solidFill>
                <a:schemeClr val="tx2"/>
              </a:solidFill>
              <a:cs typeface="Sassoon Infant Rg" panose="02000503030000020003" pitchFamily="50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687B1A-99D3-475C-9C47-CCD22E8159C8}"/>
              </a:ext>
            </a:extLst>
          </p:cNvPr>
          <p:cNvSpPr/>
          <p:nvPr/>
        </p:nvSpPr>
        <p:spPr>
          <a:xfrm>
            <a:off x="7156567" y="4291015"/>
            <a:ext cx="1011098" cy="461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sz="2400" b="1" dirty="0">
                <a:solidFill>
                  <a:schemeClr val="tx2"/>
                </a:solidFill>
                <a:cs typeface="Sassoon Infant Rg" panose="02000503030000020003" pitchFamily="50" charset="0"/>
              </a:rPr>
              <a:t>5 + 1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35AAEA-2D7E-4D7C-B75A-DB20B2C43F85}"/>
              </a:ext>
            </a:extLst>
          </p:cNvPr>
          <p:cNvSpPr/>
          <p:nvPr/>
        </p:nvSpPr>
        <p:spPr>
          <a:xfrm>
            <a:off x="3664846" y="5587758"/>
            <a:ext cx="575900" cy="461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sz="2400" b="1" dirty="0">
                <a:solidFill>
                  <a:schemeClr val="tx2"/>
                </a:solidFill>
                <a:cs typeface="Sassoon Infant Rg" panose="02000503030000020003" pitchFamily="50" charset="0"/>
              </a:rPr>
              <a:t>IX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89917D-7551-4E63-8555-28717A889CAA}"/>
              </a:ext>
            </a:extLst>
          </p:cNvPr>
          <p:cNvSpPr/>
          <p:nvPr/>
        </p:nvSpPr>
        <p:spPr>
          <a:xfrm>
            <a:off x="4129131" y="5576275"/>
            <a:ext cx="349250" cy="461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sz="2400" b="1" dirty="0">
                <a:cs typeface="Sassoon Infant Rg" panose="02000503030000020003" pitchFamily="50" charset="0"/>
              </a:rPr>
              <a:t>=</a:t>
            </a:r>
            <a:endParaRPr lang="en-GB" altLang="en-US" sz="2400" b="1" dirty="0">
              <a:solidFill>
                <a:schemeClr val="tx2"/>
              </a:solidFill>
              <a:cs typeface="Sassoon Infant Rg" panose="02000503030000020003" pitchFamily="50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4789E54-D56B-4641-A6F9-DA84EC883942}"/>
              </a:ext>
            </a:extLst>
          </p:cNvPr>
          <p:cNvSpPr/>
          <p:nvPr/>
        </p:nvSpPr>
        <p:spPr>
          <a:xfrm>
            <a:off x="4299109" y="5584318"/>
            <a:ext cx="541064" cy="461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sz="2400" b="1" dirty="0">
                <a:solidFill>
                  <a:srgbClr val="F08115"/>
                </a:solidFill>
                <a:cs typeface="Sassoon Infant Rg" panose="02000503030000020003" pitchFamily="50" charset="0"/>
              </a:rPr>
              <a:t>9</a:t>
            </a:r>
            <a:endParaRPr lang="en-GB" altLang="en-US" sz="2400" b="1" dirty="0">
              <a:solidFill>
                <a:schemeClr val="tx2"/>
              </a:solidFill>
              <a:cs typeface="Sassoon Infant Rg" panose="02000503030000020003" pitchFamily="50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BEF2443-D891-4C16-BB5A-5562ADD240C8}"/>
              </a:ext>
            </a:extLst>
          </p:cNvPr>
          <p:cNvSpPr/>
          <p:nvPr/>
        </p:nvSpPr>
        <p:spPr>
          <a:xfrm>
            <a:off x="4501199" y="5650808"/>
            <a:ext cx="2979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sz="1400" dirty="0">
                <a:cs typeface="Sassoon Infant Rg" panose="02000503030000020003" pitchFamily="50" charset="0"/>
              </a:rPr>
              <a:t>because we read the symbols as</a:t>
            </a:r>
            <a:endParaRPr lang="en-GB" altLang="en-US" sz="2400" b="1" dirty="0">
              <a:solidFill>
                <a:schemeClr val="tx2"/>
              </a:solidFill>
              <a:cs typeface="Sassoon Infant Rg" panose="02000503030000020003" pitchFamily="50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2DD0337-D433-49CB-A693-C44D80B0A3E0}"/>
              </a:ext>
            </a:extLst>
          </p:cNvPr>
          <p:cNvSpPr/>
          <p:nvPr/>
        </p:nvSpPr>
        <p:spPr>
          <a:xfrm>
            <a:off x="7226235" y="5566900"/>
            <a:ext cx="1011098" cy="461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sz="2400" b="1" dirty="0">
                <a:solidFill>
                  <a:schemeClr val="tx2"/>
                </a:solidFill>
                <a:cs typeface="Sassoon Infant Rg" panose="02000503030000020003" pitchFamily="50" charset="0"/>
              </a:rPr>
              <a:t>10 </a:t>
            </a:r>
            <a:r>
              <a:rPr lang="en-GB" sz="2400" b="1" dirty="0">
                <a:solidFill>
                  <a:schemeClr val="tx2"/>
                </a:solidFill>
              </a:rPr>
              <a:t>−</a:t>
            </a:r>
            <a:r>
              <a:rPr lang="en-GB" altLang="en-US" sz="2400" b="1" dirty="0">
                <a:solidFill>
                  <a:schemeClr val="tx2"/>
                </a:solidFill>
                <a:cs typeface="Sassoon Infant Rg" panose="02000503030000020003" pitchFamily="50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34021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3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uiExpand="1" build="p"/>
      <p:bldP spid="15" grpId="0"/>
      <p:bldP spid="19" grpId="0"/>
      <p:bldP spid="21" grpId="0"/>
      <p:bldP spid="29" grpId="0"/>
      <p:bldP spid="30" grpId="0"/>
      <p:bldP spid="32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846138" y="4511313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4492</a:t>
            </a: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3487738" y="4511313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1C1C1C"/>
                </a:solidFill>
              </a:rPr>
              <a:t>4412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9" name="Answer C">
            <a:extLst>
              <a:ext uri="{FF2B5EF4-FFF2-40B4-BE49-F238E27FC236}">
                <a16:creationId xmlns:a16="http://schemas.microsoft.com/office/drawing/2014/main" id="{9CC58AE3-E3A5-43DA-8BEC-04268A5E9107}"/>
              </a:ext>
            </a:extLst>
          </p:cNvPr>
          <p:cNvSpPr/>
          <p:nvPr/>
        </p:nvSpPr>
        <p:spPr>
          <a:xfrm>
            <a:off x="6115050" y="4511313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rgbClr val="1C1C1C"/>
                </a:solidFill>
              </a:rPr>
              <a:t>4392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6" name="Question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1602377" y="1972107"/>
            <a:ext cx="5939246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Which number do these Roman numerals represent?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6116637" y="4523986"/>
            <a:ext cx="2168525" cy="636126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rgbClr val="1C1C1C"/>
                </a:solidFill>
              </a:rPr>
              <a:t>4392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11" name="Question">
            <a:extLst>
              <a:ext uri="{FF2B5EF4-FFF2-40B4-BE49-F238E27FC236}">
                <a16:creationId xmlns:a16="http://schemas.microsoft.com/office/drawing/2014/main" id="{47B8077B-7B93-488E-A1E4-7717AFD85D4C}"/>
              </a:ext>
            </a:extLst>
          </p:cNvPr>
          <p:cNvSpPr/>
          <p:nvPr/>
        </p:nvSpPr>
        <p:spPr>
          <a:xfrm>
            <a:off x="1907177" y="3115538"/>
            <a:ext cx="5329646" cy="936625"/>
          </a:xfrm>
          <a:prstGeom prst="roundRect">
            <a:avLst>
              <a:gd name="adj" fmla="val 0"/>
            </a:avLst>
          </a:prstGeom>
          <a:solidFill>
            <a:srgbClr val="F7B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000" dirty="0">
                <a:solidFill>
                  <a:schemeClr val="tx1"/>
                </a:solidFill>
              </a:rPr>
              <a:t>MMMMCCCXCII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0E9D3C07-FA65-41BA-96D5-445DE1F3BAB4}"/>
              </a:ext>
            </a:extLst>
          </p:cNvPr>
          <p:cNvSpPr/>
          <p:nvPr/>
        </p:nvSpPr>
        <p:spPr>
          <a:xfrm flipH="1">
            <a:off x="2804161" y="765175"/>
            <a:ext cx="5893750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Read Roman numerals to 1000 (M) and recognise years written in Roman numerals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  <p:sp>
        <p:nvSpPr>
          <p:cNvPr id="14" name="Pentagon 3">
            <a:extLst>
              <a:ext uri="{FF2B5EF4-FFF2-40B4-BE49-F238E27FC236}">
                <a16:creationId xmlns:a16="http://schemas.microsoft.com/office/drawing/2014/main" id="{B580F927-9BB9-4665-A055-7545D2094433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386977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1" grpId="0" animBg="1"/>
      <p:bldP spid="21" grpId="1" animBg="1"/>
      <p:bldP spid="19" grpId="0" animBg="1"/>
      <p:bldP spid="26" grpId="0"/>
      <p:bldP spid="29" grpId="0" animBg="1"/>
      <p:bldP spid="30" grpId="0"/>
      <p:bldP spid="30" grpId="1"/>
      <p:bldP spid="30" grpId="2"/>
      <p:bldP spid="30" grpId="3"/>
      <p:bldP spid="32" grpId="0"/>
      <p:bldP spid="32" grpId="1"/>
      <p:bldP spid="11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846138" y="4511313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1563</a:t>
            </a: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3487738" y="4511313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1C1C1C"/>
                </a:solidFill>
              </a:rPr>
              <a:t>1463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9" name="Answer C">
            <a:extLst>
              <a:ext uri="{FF2B5EF4-FFF2-40B4-BE49-F238E27FC236}">
                <a16:creationId xmlns:a16="http://schemas.microsoft.com/office/drawing/2014/main" id="{9CC58AE3-E3A5-43DA-8BEC-04268A5E9107}"/>
              </a:ext>
            </a:extLst>
          </p:cNvPr>
          <p:cNvSpPr/>
          <p:nvPr/>
        </p:nvSpPr>
        <p:spPr>
          <a:xfrm>
            <a:off x="6115050" y="4511313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rgbClr val="1C1C1C"/>
                </a:solidFill>
              </a:rPr>
              <a:t>1443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6" name="Question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1602377" y="1972107"/>
            <a:ext cx="5939246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Which number do these Roman numerals represent?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3487738" y="4523986"/>
            <a:ext cx="2168525" cy="636126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rgbClr val="1C1C1C"/>
                </a:solidFill>
              </a:rPr>
              <a:t>1463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11" name="Question">
            <a:extLst>
              <a:ext uri="{FF2B5EF4-FFF2-40B4-BE49-F238E27FC236}">
                <a16:creationId xmlns:a16="http://schemas.microsoft.com/office/drawing/2014/main" id="{47B8077B-7B93-488E-A1E4-7717AFD85D4C}"/>
              </a:ext>
            </a:extLst>
          </p:cNvPr>
          <p:cNvSpPr/>
          <p:nvPr/>
        </p:nvSpPr>
        <p:spPr>
          <a:xfrm>
            <a:off x="1907177" y="3115538"/>
            <a:ext cx="5329646" cy="936625"/>
          </a:xfrm>
          <a:prstGeom prst="roundRect">
            <a:avLst>
              <a:gd name="adj" fmla="val 0"/>
            </a:avLst>
          </a:prstGeom>
          <a:solidFill>
            <a:srgbClr val="F7B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000" dirty="0">
                <a:solidFill>
                  <a:schemeClr val="tx1"/>
                </a:solidFill>
              </a:rPr>
              <a:t>MCDLXIII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0E9D3C07-FA65-41BA-96D5-445DE1F3BAB4}"/>
              </a:ext>
            </a:extLst>
          </p:cNvPr>
          <p:cNvSpPr/>
          <p:nvPr/>
        </p:nvSpPr>
        <p:spPr>
          <a:xfrm flipH="1">
            <a:off x="2804161" y="765175"/>
            <a:ext cx="5893750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Read Roman numerals to 1000 (M) and recognise years written in Roman numerals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  <p:sp>
        <p:nvSpPr>
          <p:cNvPr id="14" name="Pentagon 3">
            <a:extLst>
              <a:ext uri="{FF2B5EF4-FFF2-40B4-BE49-F238E27FC236}">
                <a16:creationId xmlns:a16="http://schemas.microsoft.com/office/drawing/2014/main" id="{B580F927-9BB9-4665-A055-7545D2094433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51425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1" grpId="0" animBg="1"/>
      <p:bldP spid="19" grpId="0" animBg="1"/>
      <p:bldP spid="19" grpId="1" animBg="1"/>
      <p:bldP spid="26" grpId="0"/>
      <p:bldP spid="29" grpId="0" animBg="1"/>
      <p:bldP spid="30" grpId="0"/>
      <p:bldP spid="30" grpId="1"/>
      <p:bldP spid="30" grpId="2"/>
      <p:bldP spid="30" grpId="3"/>
      <p:bldP spid="32" grpId="0"/>
      <p:bldP spid="32" grpId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C8CF51-E5C5-4252-9662-813E52D9BA95}"/>
              </a:ext>
            </a:extLst>
          </p:cNvPr>
          <p:cNvSpPr/>
          <p:nvPr/>
        </p:nvSpPr>
        <p:spPr>
          <a:xfrm>
            <a:off x="2168436" y="2436714"/>
            <a:ext cx="905690" cy="436313"/>
          </a:xfrm>
          <a:prstGeom prst="rect">
            <a:avLst/>
          </a:prstGeom>
          <a:solidFill>
            <a:srgbClr val="F7B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2769327" y="3098264"/>
            <a:ext cx="3605348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MMCCCLIV</a:t>
            </a: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2769327" y="3974390"/>
            <a:ext cx="3605348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1C1C1C"/>
                </a:solidFill>
              </a:rPr>
              <a:t>MMCCCLVI</a:t>
            </a:r>
          </a:p>
        </p:txBody>
      </p:sp>
      <p:sp>
        <p:nvSpPr>
          <p:cNvPr id="19" name="Answer C">
            <a:extLst>
              <a:ext uri="{FF2B5EF4-FFF2-40B4-BE49-F238E27FC236}">
                <a16:creationId xmlns:a16="http://schemas.microsoft.com/office/drawing/2014/main" id="{9CC58AE3-E3A5-43DA-8BEC-04268A5E9107}"/>
              </a:ext>
            </a:extLst>
          </p:cNvPr>
          <p:cNvSpPr/>
          <p:nvPr/>
        </p:nvSpPr>
        <p:spPr>
          <a:xfrm>
            <a:off x="2753451" y="4837843"/>
            <a:ext cx="3605348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rgbClr val="1C1C1C"/>
                </a:solidFill>
              </a:rPr>
              <a:t>MCCCLVI</a:t>
            </a:r>
          </a:p>
        </p:txBody>
      </p:sp>
      <p:sp>
        <p:nvSpPr>
          <p:cNvPr id="26" name="Question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1602377" y="1972107"/>
            <a:ext cx="5939246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Which is the correct way to write 2354 using Roman numerals?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2769327" y="3117274"/>
            <a:ext cx="3605348" cy="636126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rgbClr val="1C1C1C"/>
                </a:solidFill>
              </a:rPr>
              <a:t>MMCCCLIV</a:t>
            </a: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0E9D3C07-FA65-41BA-96D5-445DE1F3BAB4}"/>
              </a:ext>
            </a:extLst>
          </p:cNvPr>
          <p:cNvSpPr/>
          <p:nvPr/>
        </p:nvSpPr>
        <p:spPr>
          <a:xfrm flipH="1">
            <a:off x="2804161" y="765175"/>
            <a:ext cx="5893750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Read Roman numerals to 1000 (M) and recognise years written in Roman numerals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  <p:sp>
        <p:nvSpPr>
          <p:cNvPr id="14" name="Pentagon 3">
            <a:extLst>
              <a:ext uri="{FF2B5EF4-FFF2-40B4-BE49-F238E27FC236}">
                <a16:creationId xmlns:a16="http://schemas.microsoft.com/office/drawing/2014/main" id="{B580F927-9BB9-4665-A055-7545D2094433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425203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1" grpId="0" animBg="1"/>
      <p:bldP spid="21" grpId="1" animBg="1"/>
      <p:bldP spid="19" grpId="0" animBg="1"/>
      <p:bldP spid="19" grpId="1" animBg="1"/>
      <p:bldP spid="26" grpId="0"/>
      <p:bldP spid="29" grpId="0" animBg="1"/>
      <p:bldP spid="30" grpId="0"/>
      <p:bldP spid="30" grpId="1"/>
      <p:bldP spid="30" grpId="2"/>
      <p:bldP spid="30" grpId="3"/>
      <p:bldP spid="32" grpId="0"/>
      <p:bldP spid="32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94158D-3767-4B69-A51B-0CB87A09E9A1}"/>
              </a:ext>
            </a:extLst>
          </p:cNvPr>
          <p:cNvSpPr/>
          <p:nvPr/>
        </p:nvSpPr>
        <p:spPr>
          <a:xfrm>
            <a:off x="2419350" y="2436714"/>
            <a:ext cx="733425" cy="436313"/>
          </a:xfrm>
          <a:prstGeom prst="rect">
            <a:avLst/>
          </a:prstGeom>
          <a:solidFill>
            <a:srgbClr val="F7B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2769327" y="3098264"/>
            <a:ext cx="3605348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DCLXIX</a:t>
            </a: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2769327" y="3974390"/>
            <a:ext cx="3605348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1C1C1C"/>
                </a:solidFill>
              </a:rPr>
              <a:t>CDLXIX</a:t>
            </a:r>
          </a:p>
        </p:txBody>
      </p:sp>
      <p:sp>
        <p:nvSpPr>
          <p:cNvPr id="19" name="Answer C">
            <a:extLst>
              <a:ext uri="{FF2B5EF4-FFF2-40B4-BE49-F238E27FC236}">
                <a16:creationId xmlns:a16="http://schemas.microsoft.com/office/drawing/2014/main" id="{9CC58AE3-E3A5-43DA-8BEC-04268A5E9107}"/>
              </a:ext>
            </a:extLst>
          </p:cNvPr>
          <p:cNvSpPr/>
          <p:nvPr/>
        </p:nvSpPr>
        <p:spPr>
          <a:xfrm>
            <a:off x="2753451" y="4837843"/>
            <a:ext cx="3605348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rgbClr val="1C1C1C"/>
                </a:solidFill>
              </a:rPr>
              <a:t>CDXLIX</a:t>
            </a:r>
          </a:p>
        </p:txBody>
      </p:sp>
      <p:sp>
        <p:nvSpPr>
          <p:cNvPr id="26" name="Question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1602377" y="1972107"/>
            <a:ext cx="5939246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What is the correct way to write 469 as a Roman numeral?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2769327" y="3983746"/>
            <a:ext cx="3605348" cy="636126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rgbClr val="1C1C1C"/>
                </a:solidFill>
              </a:rPr>
              <a:t>CDLXIX</a:t>
            </a: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0E9D3C07-FA65-41BA-96D5-445DE1F3BAB4}"/>
              </a:ext>
            </a:extLst>
          </p:cNvPr>
          <p:cNvSpPr/>
          <p:nvPr/>
        </p:nvSpPr>
        <p:spPr>
          <a:xfrm flipH="1">
            <a:off x="2804161" y="765175"/>
            <a:ext cx="5893750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Read Roman numerals to 1000 (M) and recognise years written in Roman numerals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  <p:sp>
        <p:nvSpPr>
          <p:cNvPr id="14" name="Pentagon 3">
            <a:extLst>
              <a:ext uri="{FF2B5EF4-FFF2-40B4-BE49-F238E27FC236}">
                <a16:creationId xmlns:a16="http://schemas.microsoft.com/office/drawing/2014/main" id="{B580F927-9BB9-4665-A055-7545D2094433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  <p:sp>
        <p:nvSpPr>
          <p:cNvPr id="12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C87B2F5D-F174-49B7-BF32-23777B532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" y="5695950"/>
            <a:ext cx="3095625" cy="465138"/>
          </a:xfrm>
          <a:prstGeom prst="homePlate">
            <a:avLst>
              <a:gd name="adj" fmla="val 49915"/>
            </a:avLst>
          </a:prstGeom>
          <a:solidFill>
            <a:srgbClr val="00639A"/>
          </a:solidFill>
          <a:ln>
            <a:noFill/>
          </a:ln>
          <a:extLst/>
        </p:spPr>
        <p:txBody>
          <a:bodyPr lIns="108000" tIns="108000" rIns="324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Choose another objective</a:t>
            </a:r>
            <a:endParaRPr lang="en-GB" altLang="en-US" sz="11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3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3" grpId="1" animBg="1"/>
      <p:bldP spid="21" grpId="0" animBg="1"/>
      <p:bldP spid="19" grpId="0" animBg="1"/>
      <p:bldP spid="19" grpId="1" animBg="1"/>
      <p:bldP spid="26" grpId="0"/>
      <p:bldP spid="29" grpId="0" animBg="1"/>
      <p:bldP spid="30" grpId="0"/>
      <p:bldP spid="30" grpId="1"/>
      <p:bldP spid="30" grpId="2"/>
      <p:bldP spid="30" grpId="3"/>
      <p:bldP spid="32" grpId="0"/>
      <p:bldP spid="32" grpId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846138" y="4741627"/>
            <a:ext cx="2168525" cy="64611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</a:rPr>
              <a:t>3 250 970</a:t>
            </a: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3487738" y="4740039"/>
            <a:ext cx="2168525" cy="646113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</a:rPr>
              <a:t>3 205 709</a:t>
            </a:r>
          </a:p>
        </p:txBody>
      </p:sp>
      <p:sp>
        <p:nvSpPr>
          <p:cNvPr id="19" name="Answer C">
            <a:extLst>
              <a:ext uri="{FF2B5EF4-FFF2-40B4-BE49-F238E27FC236}">
                <a16:creationId xmlns:a16="http://schemas.microsoft.com/office/drawing/2014/main" id="{9CC58AE3-E3A5-43DA-8BEC-04268A5E9107}"/>
              </a:ext>
            </a:extLst>
          </p:cNvPr>
          <p:cNvSpPr/>
          <p:nvPr/>
        </p:nvSpPr>
        <p:spPr>
          <a:xfrm>
            <a:off x="6115050" y="4740039"/>
            <a:ext cx="2168525" cy="646113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</a:rPr>
              <a:t>3 205 790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35A3DF-4A93-46C5-B178-4F719881E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3064900"/>
            <a:ext cx="7394575" cy="954107"/>
          </a:xfrm>
          <a:prstGeom prst="rect">
            <a:avLst/>
          </a:prstGeom>
          <a:solidFill>
            <a:srgbClr val="F7BC92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Three million, two hundred and five thousand, seven hundred and nine.</a:t>
            </a:r>
          </a:p>
        </p:txBody>
      </p:sp>
      <p:sp>
        <p:nvSpPr>
          <p:cNvPr id="10" name="Pentagon 3">
            <a:extLst>
              <a:ext uri="{FF2B5EF4-FFF2-40B4-BE49-F238E27FC236}">
                <a16:creationId xmlns:a16="http://schemas.microsoft.com/office/drawing/2014/main" id="{B866398E-8163-4A49-8585-072B56F6EDC1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  <p:sp>
        <p:nvSpPr>
          <p:cNvPr id="26" name="Answer B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860425" y="1925778"/>
            <a:ext cx="7423150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How do you write this number in digits?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3487738" y="4737979"/>
            <a:ext cx="2168525" cy="646113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</a:rPr>
              <a:t>3 205 709</a:t>
            </a: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14" name="Pentagon 12">
            <a:extLst>
              <a:ext uri="{FF2B5EF4-FFF2-40B4-BE49-F238E27FC236}">
                <a16:creationId xmlns:a16="http://schemas.microsoft.com/office/drawing/2014/main" id="{29E92971-EE6E-47CF-B2CD-F76C33854DCD}"/>
              </a:ext>
            </a:extLst>
          </p:cNvPr>
          <p:cNvSpPr/>
          <p:nvPr/>
        </p:nvSpPr>
        <p:spPr>
          <a:xfrm flipH="1">
            <a:off x="3074125" y="765175"/>
            <a:ext cx="5623787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Read and write numbers up to 10 000 000 and determine the value of each digit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1" grpId="1" animBg="1"/>
      <p:bldP spid="19" grpId="0" animBg="1"/>
      <p:bldP spid="19" grpId="1" animBg="1"/>
      <p:bldP spid="17" grpId="0" animBg="1"/>
      <p:bldP spid="10" grpId="0" animBg="1"/>
      <p:bldP spid="26" grpId="0"/>
      <p:bldP spid="29" grpId="0" animBg="1"/>
      <p:bldP spid="30" grpId="0"/>
      <p:bldP spid="30" grpId="1"/>
      <p:bldP spid="30" grpId="3"/>
      <p:bldP spid="30" grpId="4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846138" y="4163873"/>
            <a:ext cx="2227987" cy="137650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Seven million and fifty-four thousand, two hundred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and one</a:t>
            </a: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3487738" y="4162285"/>
            <a:ext cx="2168525" cy="1376504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Seven million, five hundred and forty thousand, two hundred and ten</a:t>
            </a:r>
          </a:p>
        </p:txBody>
      </p:sp>
      <p:sp>
        <p:nvSpPr>
          <p:cNvPr id="19" name="Answer C">
            <a:extLst>
              <a:ext uri="{FF2B5EF4-FFF2-40B4-BE49-F238E27FC236}">
                <a16:creationId xmlns:a16="http://schemas.microsoft.com/office/drawing/2014/main" id="{9CC58AE3-E3A5-43DA-8BEC-04268A5E9107}"/>
              </a:ext>
            </a:extLst>
          </p:cNvPr>
          <p:cNvSpPr/>
          <p:nvPr/>
        </p:nvSpPr>
        <p:spPr>
          <a:xfrm>
            <a:off x="6115050" y="4162285"/>
            <a:ext cx="2168525" cy="1376504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Seven million and fifty-four thousand, two hundred and ten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35A3DF-4A93-46C5-B178-4F719881E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738" y="3136612"/>
            <a:ext cx="2136774" cy="584775"/>
          </a:xfrm>
          <a:prstGeom prst="rect">
            <a:avLst/>
          </a:prstGeom>
          <a:solidFill>
            <a:srgbClr val="F7BC9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chemeClr val="tx1"/>
                </a:solidFill>
              </a:rPr>
              <a:t>7 054 210</a:t>
            </a:r>
          </a:p>
        </p:txBody>
      </p:sp>
      <p:sp>
        <p:nvSpPr>
          <p:cNvPr id="10" name="Pentagon 3">
            <a:extLst>
              <a:ext uri="{FF2B5EF4-FFF2-40B4-BE49-F238E27FC236}">
                <a16:creationId xmlns:a16="http://schemas.microsoft.com/office/drawing/2014/main" id="{B866398E-8163-4A49-8585-072B56F6EDC1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  <p:sp>
        <p:nvSpPr>
          <p:cNvPr id="26" name="Answer B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860425" y="1925778"/>
            <a:ext cx="7423150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How do you write this number in words?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6114098" y="4151172"/>
            <a:ext cx="2168525" cy="1376504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Seven million and fifty-four thousand, two hundred and ten</a:t>
            </a: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9E319B22-7A7F-4544-B7C2-25440783A791}"/>
              </a:ext>
            </a:extLst>
          </p:cNvPr>
          <p:cNvSpPr/>
          <p:nvPr/>
        </p:nvSpPr>
        <p:spPr>
          <a:xfrm flipH="1">
            <a:off x="3074125" y="765175"/>
            <a:ext cx="5623787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Read and write numbers up to 10 000 000 and determine the value of each digit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3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1" grpId="0" animBg="1"/>
      <p:bldP spid="21" grpId="1" animBg="1"/>
      <p:bldP spid="19" grpId="1" animBg="1"/>
      <p:bldP spid="17" grpId="0" animBg="1"/>
      <p:bldP spid="26" grpId="0"/>
      <p:bldP spid="29" grpId="0" animBg="1"/>
      <p:bldP spid="30" grpId="0"/>
      <p:bldP spid="30" grpId="1"/>
      <p:bldP spid="30" grpId="2"/>
      <p:bldP spid="30" grpId="3"/>
      <p:bldP spid="32" grpId="0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846138" y="4711355"/>
            <a:ext cx="2168525" cy="549277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9000</a:t>
            </a: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3487738" y="4711355"/>
            <a:ext cx="2168525" cy="549277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900 000</a:t>
            </a:r>
          </a:p>
        </p:txBody>
      </p:sp>
      <p:sp>
        <p:nvSpPr>
          <p:cNvPr id="19" name="Answer C">
            <a:extLst>
              <a:ext uri="{FF2B5EF4-FFF2-40B4-BE49-F238E27FC236}">
                <a16:creationId xmlns:a16="http://schemas.microsoft.com/office/drawing/2014/main" id="{9CC58AE3-E3A5-43DA-8BEC-04268A5E9107}"/>
              </a:ext>
            </a:extLst>
          </p:cNvPr>
          <p:cNvSpPr/>
          <p:nvPr/>
        </p:nvSpPr>
        <p:spPr>
          <a:xfrm>
            <a:off x="6115050" y="4711355"/>
            <a:ext cx="2168525" cy="549277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90 000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35A3DF-4A93-46C5-B178-4F719881E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738" y="3384486"/>
            <a:ext cx="2136774" cy="584775"/>
          </a:xfrm>
          <a:prstGeom prst="rect">
            <a:avLst/>
          </a:prstGeom>
          <a:solidFill>
            <a:srgbClr val="F7BC9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chemeClr val="tx1"/>
                </a:solidFill>
              </a:rPr>
              <a:t>5 893 864</a:t>
            </a:r>
          </a:p>
        </p:txBody>
      </p:sp>
      <p:sp>
        <p:nvSpPr>
          <p:cNvPr id="10" name="Pentagon 3">
            <a:extLst>
              <a:ext uri="{FF2B5EF4-FFF2-40B4-BE49-F238E27FC236}">
                <a16:creationId xmlns:a16="http://schemas.microsoft.com/office/drawing/2014/main" id="{B866398E-8163-4A49-8585-072B56F6EDC1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  <p:sp>
        <p:nvSpPr>
          <p:cNvPr id="26" name="Answer B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860425" y="2022818"/>
            <a:ext cx="7423150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What is the value of the underlined digit</a:t>
            </a:r>
            <a:br>
              <a:rPr lang="en-GB" sz="2800" dirty="0">
                <a:solidFill>
                  <a:srgbClr val="1C1C1C"/>
                </a:solidFill>
              </a:rPr>
            </a:br>
            <a:r>
              <a:rPr lang="en-GB" sz="2800" dirty="0">
                <a:solidFill>
                  <a:srgbClr val="1C1C1C"/>
                </a:solidFill>
              </a:rPr>
              <a:t>in this number?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6114098" y="4722719"/>
            <a:ext cx="2168525" cy="528230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90 000</a:t>
            </a: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267071D-AF16-4FC1-8185-85CF633FBDCC}"/>
              </a:ext>
            </a:extLst>
          </p:cNvPr>
          <p:cNvCxnSpPr>
            <a:cxnSpLocks/>
          </p:cNvCxnSpPr>
          <p:nvPr/>
        </p:nvCxnSpPr>
        <p:spPr>
          <a:xfrm>
            <a:off x="4242434" y="3894699"/>
            <a:ext cx="198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entagon 12">
            <a:extLst>
              <a:ext uri="{FF2B5EF4-FFF2-40B4-BE49-F238E27FC236}">
                <a16:creationId xmlns:a16="http://schemas.microsoft.com/office/drawing/2014/main" id="{6C421953-B833-48EA-B552-89781891CF09}"/>
              </a:ext>
            </a:extLst>
          </p:cNvPr>
          <p:cNvSpPr/>
          <p:nvPr/>
        </p:nvSpPr>
        <p:spPr>
          <a:xfrm flipH="1">
            <a:off x="3074125" y="765175"/>
            <a:ext cx="5623787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Read and write numbers up to 10 000 000 and determine the value of each digit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88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1" grpId="0" animBg="1"/>
      <p:bldP spid="21" grpId="1" animBg="1"/>
      <p:bldP spid="19" grpId="0" animBg="1"/>
      <p:bldP spid="17" grpId="0" animBg="1"/>
      <p:bldP spid="26" grpId="0"/>
      <p:bldP spid="29" grpId="0" animBg="1"/>
      <p:bldP spid="30" grpId="0"/>
      <p:bldP spid="30" grpId="1"/>
      <p:bldP spid="30" grpId="2"/>
      <p:bldP spid="30" grpId="3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846138" y="459916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nine hundred thousand</a:t>
            </a: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3487738" y="459916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ninety thousand</a:t>
            </a:r>
          </a:p>
        </p:txBody>
      </p:sp>
      <p:sp>
        <p:nvSpPr>
          <p:cNvPr id="19" name="Answer C">
            <a:extLst>
              <a:ext uri="{FF2B5EF4-FFF2-40B4-BE49-F238E27FC236}">
                <a16:creationId xmlns:a16="http://schemas.microsoft.com/office/drawing/2014/main" id="{9CC58AE3-E3A5-43DA-8BEC-04268A5E9107}"/>
              </a:ext>
            </a:extLst>
          </p:cNvPr>
          <p:cNvSpPr/>
          <p:nvPr/>
        </p:nvSpPr>
        <p:spPr>
          <a:xfrm>
            <a:off x="6115050" y="459916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nine thousand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35A3DF-4A93-46C5-B178-4F719881E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738" y="3384486"/>
            <a:ext cx="2136774" cy="584775"/>
          </a:xfrm>
          <a:prstGeom prst="rect">
            <a:avLst/>
          </a:prstGeom>
          <a:solidFill>
            <a:srgbClr val="F7BC9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chemeClr val="tx1"/>
                </a:solidFill>
              </a:rPr>
              <a:t>6 982 754</a:t>
            </a:r>
          </a:p>
        </p:txBody>
      </p:sp>
      <p:sp>
        <p:nvSpPr>
          <p:cNvPr id="10" name="Pentagon 3">
            <a:extLst>
              <a:ext uri="{FF2B5EF4-FFF2-40B4-BE49-F238E27FC236}">
                <a16:creationId xmlns:a16="http://schemas.microsoft.com/office/drawing/2014/main" id="{B866398E-8163-4A49-8585-072B56F6EDC1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  <p:sp>
        <p:nvSpPr>
          <p:cNvPr id="26" name="Answer B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860425" y="2022818"/>
            <a:ext cx="7423150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What is the value of the underlined digit</a:t>
            </a:r>
            <a:br>
              <a:rPr lang="en-GB" sz="2800" dirty="0">
                <a:solidFill>
                  <a:srgbClr val="1C1C1C"/>
                </a:solidFill>
              </a:rPr>
            </a:br>
            <a:r>
              <a:rPr lang="en-GB" sz="2800" dirty="0">
                <a:solidFill>
                  <a:srgbClr val="1C1C1C"/>
                </a:solidFill>
              </a:rPr>
              <a:t>in this number?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846137" y="4611834"/>
            <a:ext cx="2168525" cy="636126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nine hundred thousand</a:t>
            </a: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267071D-AF16-4FC1-8185-85CF633FBDCC}"/>
              </a:ext>
            </a:extLst>
          </p:cNvPr>
          <p:cNvCxnSpPr/>
          <p:nvPr/>
        </p:nvCxnSpPr>
        <p:spPr>
          <a:xfrm>
            <a:off x="4025150" y="3894699"/>
            <a:ext cx="198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entagon 12">
            <a:extLst>
              <a:ext uri="{FF2B5EF4-FFF2-40B4-BE49-F238E27FC236}">
                <a16:creationId xmlns:a16="http://schemas.microsoft.com/office/drawing/2014/main" id="{8BC18188-E1EE-4B5E-B910-59A96DE1DD8A}"/>
              </a:ext>
            </a:extLst>
          </p:cNvPr>
          <p:cNvSpPr/>
          <p:nvPr/>
        </p:nvSpPr>
        <p:spPr>
          <a:xfrm flipH="1">
            <a:off x="3074125" y="765175"/>
            <a:ext cx="5623787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Read and write numbers up to 10 000 000 and determine the value of each digit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1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1" grpId="1" animBg="1"/>
      <p:bldP spid="19" grpId="0" animBg="1"/>
      <p:bldP spid="19" grpId="1" animBg="1"/>
      <p:bldP spid="17" grpId="0" animBg="1"/>
      <p:bldP spid="26" grpId="0"/>
      <p:bldP spid="29" grpId="0" animBg="1"/>
      <p:bldP spid="30" grpId="0"/>
      <p:bldP spid="30" grpId="1"/>
      <p:bldP spid="30" grpId="2"/>
      <p:bldP spid="30" grpId="3"/>
      <p:bldP spid="32" grpId="0"/>
      <p:bldP spid="3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nswer A">
            <a:extLst>
              <a:ext uri="{FF2B5EF4-FFF2-40B4-BE49-F238E27FC236}">
                <a16:creationId xmlns:a16="http://schemas.microsoft.com/office/drawing/2014/main" id="{8AC5CFA6-BA0E-4005-96EB-6BD5F16985DA}"/>
              </a:ext>
            </a:extLst>
          </p:cNvPr>
          <p:cNvSpPr/>
          <p:nvPr/>
        </p:nvSpPr>
        <p:spPr>
          <a:xfrm>
            <a:off x="846138" y="459916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millions</a:t>
            </a:r>
          </a:p>
        </p:txBody>
      </p:sp>
      <p:sp>
        <p:nvSpPr>
          <p:cNvPr id="21" name="Answer B">
            <a:extLst>
              <a:ext uri="{FF2B5EF4-FFF2-40B4-BE49-F238E27FC236}">
                <a16:creationId xmlns:a16="http://schemas.microsoft.com/office/drawing/2014/main" id="{4E8D9154-E65E-4E77-AB48-C74565AF2E85}"/>
              </a:ext>
            </a:extLst>
          </p:cNvPr>
          <p:cNvSpPr/>
          <p:nvPr/>
        </p:nvSpPr>
        <p:spPr>
          <a:xfrm>
            <a:off x="3487738" y="459916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ten millions</a:t>
            </a:r>
          </a:p>
        </p:txBody>
      </p:sp>
      <p:sp>
        <p:nvSpPr>
          <p:cNvPr id="19" name="Answer C">
            <a:extLst>
              <a:ext uri="{FF2B5EF4-FFF2-40B4-BE49-F238E27FC236}">
                <a16:creationId xmlns:a16="http://schemas.microsoft.com/office/drawing/2014/main" id="{9CC58AE3-E3A5-43DA-8BEC-04268A5E9107}"/>
              </a:ext>
            </a:extLst>
          </p:cNvPr>
          <p:cNvSpPr/>
          <p:nvPr/>
        </p:nvSpPr>
        <p:spPr>
          <a:xfrm>
            <a:off x="6115050" y="4599161"/>
            <a:ext cx="2168525" cy="661472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hundred millions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35A3DF-4A93-46C5-B178-4F719881E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0" y="3384486"/>
            <a:ext cx="2698750" cy="584775"/>
          </a:xfrm>
          <a:prstGeom prst="rect">
            <a:avLst/>
          </a:prstGeom>
          <a:solidFill>
            <a:srgbClr val="F7BC9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chemeClr val="tx1"/>
                </a:solidFill>
              </a:rPr>
              <a:t>10 782 832</a:t>
            </a:r>
          </a:p>
        </p:txBody>
      </p:sp>
      <p:sp>
        <p:nvSpPr>
          <p:cNvPr id="10" name="Pentagon 3">
            <a:extLst>
              <a:ext uri="{FF2B5EF4-FFF2-40B4-BE49-F238E27FC236}">
                <a16:creationId xmlns:a16="http://schemas.microsoft.com/office/drawing/2014/main" id="{B866398E-8163-4A49-8585-072B56F6EDC1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Quiz</a:t>
            </a:r>
          </a:p>
        </p:txBody>
      </p:sp>
      <p:sp>
        <p:nvSpPr>
          <p:cNvPr id="26" name="Answer B">
            <a:extLst>
              <a:ext uri="{FF2B5EF4-FFF2-40B4-BE49-F238E27FC236}">
                <a16:creationId xmlns:a16="http://schemas.microsoft.com/office/drawing/2014/main" id="{AB5568AB-9011-41CE-A265-C2707DF97F67}"/>
              </a:ext>
            </a:extLst>
          </p:cNvPr>
          <p:cNvSpPr/>
          <p:nvPr/>
        </p:nvSpPr>
        <p:spPr>
          <a:xfrm>
            <a:off x="860425" y="2022818"/>
            <a:ext cx="7423150" cy="9366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1C1C1C"/>
                </a:solidFill>
              </a:rPr>
              <a:t>What is the place value position of the underlined digit?</a:t>
            </a:r>
          </a:p>
        </p:txBody>
      </p:sp>
      <p:sp>
        <p:nvSpPr>
          <p:cNvPr id="29" name="Correct Answer Box">
            <a:extLst>
              <a:ext uri="{FF2B5EF4-FFF2-40B4-BE49-F238E27FC236}">
                <a16:creationId xmlns:a16="http://schemas.microsoft.com/office/drawing/2014/main" id="{CF7C85D0-19C4-4050-ACE8-C6C5327BCB7A}"/>
              </a:ext>
            </a:extLst>
          </p:cNvPr>
          <p:cNvSpPr/>
          <p:nvPr/>
        </p:nvSpPr>
        <p:spPr>
          <a:xfrm>
            <a:off x="3487737" y="4611834"/>
            <a:ext cx="2168525" cy="636126"/>
          </a:xfrm>
          <a:prstGeom prst="roundRect">
            <a:avLst>
              <a:gd name="adj" fmla="val 0"/>
            </a:avLst>
          </a:prstGeom>
          <a:solidFill>
            <a:srgbClr val="AFDEF8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ten millions</a:t>
            </a:r>
          </a:p>
        </p:txBody>
      </p:sp>
      <p:sp>
        <p:nvSpPr>
          <p:cNvPr id="30" name="Try Again.txt">
            <a:extLst>
              <a:ext uri="{FF2B5EF4-FFF2-40B4-BE49-F238E27FC236}">
                <a16:creationId xmlns:a16="http://schemas.microsoft.com/office/drawing/2014/main" id="{2B121D6C-0393-4CAE-B9D8-4F59AF4C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718175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Try again!</a:t>
            </a:r>
          </a:p>
        </p:txBody>
      </p:sp>
      <p:sp>
        <p:nvSpPr>
          <p:cNvPr id="32" name="Correct.txt">
            <a:extLst>
              <a:ext uri="{FF2B5EF4-FFF2-40B4-BE49-F238E27FC236}">
                <a16:creationId xmlns:a16="http://schemas.microsoft.com/office/drawing/2014/main" id="{A76229ED-402D-4570-9685-7FA95F1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729288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Correct!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267071D-AF16-4FC1-8185-85CF633FBDCC}"/>
              </a:ext>
            </a:extLst>
          </p:cNvPr>
          <p:cNvCxnSpPr/>
          <p:nvPr/>
        </p:nvCxnSpPr>
        <p:spPr>
          <a:xfrm>
            <a:off x="3561600" y="3894699"/>
            <a:ext cx="198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entagon 12">
            <a:extLst>
              <a:ext uri="{FF2B5EF4-FFF2-40B4-BE49-F238E27FC236}">
                <a16:creationId xmlns:a16="http://schemas.microsoft.com/office/drawing/2014/main" id="{8BC18188-E1EE-4B5E-B910-59A96DE1DD8A}"/>
              </a:ext>
            </a:extLst>
          </p:cNvPr>
          <p:cNvSpPr/>
          <p:nvPr/>
        </p:nvSpPr>
        <p:spPr>
          <a:xfrm flipH="1">
            <a:off x="3074125" y="765175"/>
            <a:ext cx="5623787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Read and write numbers up to 10 000 000 and determine the value of each digit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  <p:sp>
        <p:nvSpPr>
          <p:cNvPr id="14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D82008D-A6DD-4A0E-A7FF-CF4035D89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" y="5695950"/>
            <a:ext cx="3095625" cy="465138"/>
          </a:xfrm>
          <a:prstGeom prst="homePlate">
            <a:avLst>
              <a:gd name="adj" fmla="val 49915"/>
            </a:avLst>
          </a:prstGeom>
          <a:solidFill>
            <a:srgbClr val="00639A"/>
          </a:solidFill>
          <a:ln>
            <a:noFill/>
          </a:ln>
          <a:extLst/>
        </p:spPr>
        <p:txBody>
          <a:bodyPr lIns="108000" tIns="108000" rIns="324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Choose another objective</a:t>
            </a:r>
            <a:endParaRPr lang="en-GB" altLang="en-US" sz="11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2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1" grpId="0" animBg="1"/>
      <p:bldP spid="19" grpId="0" animBg="1"/>
      <p:bldP spid="19" grpId="1" animBg="1"/>
      <p:bldP spid="17" grpId="0" animBg="1"/>
      <p:bldP spid="26" grpId="0"/>
      <p:bldP spid="29" grpId="0" animBg="1"/>
      <p:bldP spid="30" grpId="0"/>
      <p:bldP spid="30" grpId="1"/>
      <p:bldP spid="30" grpId="2"/>
      <p:bldP spid="30" grpId="3"/>
      <p:bldP spid="32" grpId="0"/>
      <p:bldP spid="32" grpId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2978E21D-B111-4755-9A40-ABF8E602F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" y="1764219"/>
            <a:ext cx="77279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To order numbers, we put them in order from smallest to largest or largest to smallest.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When ordering a set of numbers, we compare the place value of the digits in each number, starting with the digits in the largest place value position.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If numbers have the same digit in a place value position, we look at the digits in the place value position to the right until we find a difference.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It is sometimes useful to line the numbers up vertically and align the place value columns.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9170A8A-B788-4287-8E12-D23D06471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5278438"/>
            <a:ext cx="3719512" cy="738664"/>
          </a:xfrm>
          <a:prstGeom prst="rect">
            <a:avLst/>
          </a:prstGeom>
          <a:solidFill>
            <a:srgbClr val="AFDEF8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When comparing numbers we can use symbols to show which is the smaller or the larger number.</a:t>
            </a:r>
          </a:p>
        </p:txBody>
      </p:sp>
      <p:sp>
        <p:nvSpPr>
          <p:cNvPr id="14" name="Pentagon 3">
            <a:extLst>
              <a:ext uri="{FF2B5EF4-FFF2-40B4-BE49-F238E27FC236}">
                <a16:creationId xmlns:a16="http://schemas.microsoft.com/office/drawing/2014/main" id="{A4EE5CC5-8E35-4C56-9B02-84505DF91084}"/>
              </a:ext>
            </a:extLst>
          </p:cNvPr>
          <p:cNvSpPr/>
          <p:nvPr/>
        </p:nvSpPr>
        <p:spPr>
          <a:xfrm>
            <a:off x="444500" y="765175"/>
            <a:ext cx="1073150" cy="5318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Revise</a:t>
            </a:r>
          </a:p>
        </p:txBody>
      </p:sp>
      <p:sp>
        <p:nvSpPr>
          <p:cNvPr id="15" name="Pentagon 12">
            <a:extLst>
              <a:ext uri="{FF2B5EF4-FFF2-40B4-BE49-F238E27FC236}">
                <a16:creationId xmlns:a16="http://schemas.microsoft.com/office/drawing/2014/main" id="{98B6479E-BEC4-483D-8E10-84B1FD199B6B}"/>
              </a:ext>
            </a:extLst>
          </p:cNvPr>
          <p:cNvSpPr/>
          <p:nvPr/>
        </p:nvSpPr>
        <p:spPr>
          <a:xfrm flipH="1">
            <a:off x="4572000" y="765175"/>
            <a:ext cx="4125913" cy="811213"/>
          </a:xfrm>
          <a:prstGeom prst="homePlate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r" eaLnBrk="1" hangingPunct="1"/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Order and compare numbers</a:t>
            </a:r>
            <a:b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cs typeface="Sassoon Infant Rg" pitchFamily="50" charset="0"/>
              </a:rPr>
              <a:t>up to 10 000 000</a:t>
            </a:r>
            <a:endParaRPr lang="en-GB" altLang="en-US" sz="1400" b="1" dirty="0">
              <a:solidFill>
                <a:schemeClr val="bg1"/>
              </a:solidFill>
              <a:cs typeface="Sassoon Infant Rg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8BECD5-8842-4161-93CF-7DEEAC970444}"/>
              </a:ext>
            </a:extLst>
          </p:cNvPr>
          <p:cNvSpPr txBox="1"/>
          <p:nvPr/>
        </p:nvSpPr>
        <p:spPr>
          <a:xfrm>
            <a:off x="5167312" y="4646612"/>
            <a:ext cx="1465262" cy="1508105"/>
          </a:xfrm>
          <a:prstGeom prst="rect">
            <a:avLst/>
          </a:prstGeom>
          <a:solidFill>
            <a:srgbClr val="F7BC9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400" b="1" dirty="0"/>
              <a:t>&lt;</a:t>
            </a:r>
          </a:p>
          <a:p>
            <a:pPr algn="ctr">
              <a:defRPr/>
            </a:pPr>
            <a:r>
              <a:rPr lang="en-GB" sz="2400" dirty="0"/>
              <a:t>is less </a:t>
            </a:r>
          </a:p>
          <a:p>
            <a:pPr algn="ctr">
              <a:defRPr/>
            </a:pPr>
            <a:r>
              <a:rPr lang="en-GB" sz="2400" dirty="0"/>
              <a:t>than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BCFBD9-8C4D-4328-B92D-A388FB234F3D}"/>
              </a:ext>
            </a:extLst>
          </p:cNvPr>
          <p:cNvSpPr txBox="1"/>
          <p:nvPr/>
        </p:nvSpPr>
        <p:spPr>
          <a:xfrm>
            <a:off x="6921499" y="4646612"/>
            <a:ext cx="1465263" cy="1508105"/>
          </a:xfrm>
          <a:prstGeom prst="rect">
            <a:avLst/>
          </a:prstGeom>
          <a:solidFill>
            <a:srgbClr val="F7BC9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400" b="1" dirty="0"/>
              <a:t>&gt;</a:t>
            </a:r>
          </a:p>
          <a:p>
            <a:pPr algn="ctr">
              <a:defRPr/>
            </a:pPr>
            <a:r>
              <a:rPr lang="en-GB" sz="2400" dirty="0"/>
              <a:t>is greater </a:t>
            </a:r>
          </a:p>
          <a:p>
            <a:pPr algn="ctr">
              <a:defRPr/>
            </a:pPr>
            <a:r>
              <a:rPr lang="en-GB" sz="2400" dirty="0"/>
              <a:t>than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2" grpId="0" animBg="1"/>
      <p:bldP spid="14" grpId="0" animBg="1"/>
      <p:bldP spid="15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F69AAF561D0143830D62DC0F184F39" ma:contentTypeVersion="9" ma:contentTypeDescription="Create a new document." ma:contentTypeScope="" ma:versionID="880534ca3e181a2a31b2c27d307e2e86">
  <xsd:schema xmlns:xsd="http://www.w3.org/2001/XMLSchema" xmlns:xs="http://www.w3.org/2001/XMLSchema" xmlns:p="http://schemas.microsoft.com/office/2006/metadata/properties" xmlns:ns3="dbea7e6f-45a0-4b1e-98de-a54d0cba5c8a" targetNamespace="http://schemas.microsoft.com/office/2006/metadata/properties" ma:root="true" ma:fieldsID="f8a0086ad1003a648ab7a94742c9a583" ns3:_="">
    <xsd:import namespace="dbea7e6f-45a0-4b1e-98de-a54d0cba5c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ea7e6f-45a0-4b1e-98de-a54d0cba5c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8C0561-C831-415E-B651-71AA229729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ea7e6f-45a0-4b1e-98de-a54d0cba5c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90FBBD-B42B-40D0-8F14-555FEBC71A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9FA939-8D3E-4396-82A2-7129A3290BB6}">
  <ds:schemaRefs>
    <ds:schemaRef ds:uri="http://purl.org/dc/elements/1.1/"/>
    <ds:schemaRef ds:uri="dbea7e6f-45a0-4b1e-98de-a54d0cba5c8a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1026</TotalTime>
  <Words>1917</Words>
  <Application>Microsoft Office PowerPoint</Application>
  <PresentationFormat>On-screen Show (4:3)</PresentationFormat>
  <Paragraphs>422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Sassoon Infant Rg</vt:lpstr>
      <vt:lpstr>Twinkl</vt:lpstr>
      <vt:lpstr>Calibri</vt:lpstr>
      <vt:lpstr>Arial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Tarjinder Momi</dc:creator>
  <cp:lastModifiedBy>Helen Chatterton</cp:lastModifiedBy>
  <cp:revision>726</cp:revision>
  <dcterms:created xsi:type="dcterms:W3CDTF">2018-04-10T15:18:54Z</dcterms:created>
  <dcterms:modified xsi:type="dcterms:W3CDTF">2020-03-17T11:47:25Z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0x0101005BF69AAF561D0143830D62DC0F184F39</vt:lpwstr>
  </property>
</Properties>
</file>