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6" r:id="rId2"/>
    <p:sldId id="267" r:id="rId3"/>
    <p:sldId id="258" r:id="rId4"/>
    <p:sldId id="259" r:id="rId5"/>
    <p:sldId id="268" r:id="rId6"/>
    <p:sldId id="266" r:id="rId7"/>
    <p:sldId id="260" r:id="rId8"/>
    <p:sldId id="261" r:id="rId9"/>
    <p:sldId id="265" r:id="rId10"/>
    <p:sldId id="262" r:id="rId11"/>
    <p:sldId id="263"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ABC87020-6226-4E84-9026-E11B67DDFA3A}" type="datetimeFigureOut">
              <a:rPr lang="en-GB" smtClean="0"/>
              <a:t>11/09/2019</a:t>
            </a:fld>
            <a:endParaRPr lang="en-GB"/>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295918AF-DA4E-4964-B76F-FA3014400288}" type="slidenum">
              <a:rPr lang="en-GB" smtClean="0"/>
              <a:t>‹#›</a:t>
            </a:fld>
            <a:endParaRPr lang="en-GB"/>
          </a:p>
        </p:txBody>
      </p:sp>
    </p:spTree>
    <p:extLst>
      <p:ext uri="{BB962C8B-B14F-4D97-AF65-F5344CB8AC3E}">
        <p14:creationId xmlns:p14="http://schemas.microsoft.com/office/powerpoint/2010/main" val="120108364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F87CC79-B601-452A-95DF-F6160D213290}" type="datetimeFigureOut">
              <a:rPr lang="en-GB" smtClean="0"/>
              <a:t>11/09/2019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62DA76-99A8-43FF-8CEC-A5B2074A8383}" type="slidenum">
              <a:rPr lang="en-GB" smtClean="0"/>
              <a:t>‹#›</a:t>
            </a:fld>
            <a:endParaRPr lang="en-GB"/>
          </a:p>
        </p:txBody>
      </p:sp>
    </p:spTree>
    <p:extLst>
      <p:ext uri="{BB962C8B-B14F-4D97-AF65-F5344CB8AC3E}">
        <p14:creationId xmlns:p14="http://schemas.microsoft.com/office/powerpoint/2010/main" val="3830720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F87CC79-B601-452A-95DF-F6160D213290}" type="datetimeFigureOut">
              <a:rPr lang="en-GB" smtClean="0"/>
              <a:t>11/09/2019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62DA76-99A8-43FF-8CEC-A5B2074A8383}" type="slidenum">
              <a:rPr lang="en-GB" smtClean="0"/>
              <a:t>‹#›</a:t>
            </a:fld>
            <a:endParaRPr lang="en-GB"/>
          </a:p>
        </p:txBody>
      </p:sp>
    </p:spTree>
    <p:extLst>
      <p:ext uri="{BB962C8B-B14F-4D97-AF65-F5344CB8AC3E}">
        <p14:creationId xmlns:p14="http://schemas.microsoft.com/office/powerpoint/2010/main" val="2746043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F87CC79-B601-452A-95DF-F6160D213290}" type="datetimeFigureOut">
              <a:rPr lang="en-GB" smtClean="0"/>
              <a:t>11/09/2019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62DA76-99A8-43FF-8CEC-A5B2074A8383}" type="slidenum">
              <a:rPr lang="en-GB" smtClean="0"/>
              <a:t>‹#›</a:t>
            </a:fld>
            <a:endParaRPr lang="en-GB"/>
          </a:p>
        </p:txBody>
      </p:sp>
    </p:spTree>
    <p:extLst>
      <p:ext uri="{BB962C8B-B14F-4D97-AF65-F5344CB8AC3E}">
        <p14:creationId xmlns:p14="http://schemas.microsoft.com/office/powerpoint/2010/main" val="1048428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F87CC79-B601-452A-95DF-F6160D213290}" type="datetimeFigureOut">
              <a:rPr lang="en-GB" smtClean="0"/>
              <a:t>11/09/2019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62DA76-99A8-43FF-8CEC-A5B2074A8383}" type="slidenum">
              <a:rPr lang="en-GB" smtClean="0"/>
              <a:t>‹#›</a:t>
            </a:fld>
            <a:endParaRPr lang="en-GB"/>
          </a:p>
        </p:txBody>
      </p:sp>
    </p:spTree>
    <p:extLst>
      <p:ext uri="{BB962C8B-B14F-4D97-AF65-F5344CB8AC3E}">
        <p14:creationId xmlns:p14="http://schemas.microsoft.com/office/powerpoint/2010/main" val="2169392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87CC79-B601-452A-95DF-F6160D213290}" type="datetimeFigureOut">
              <a:rPr lang="en-GB" smtClean="0"/>
              <a:t>11/09/2019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62DA76-99A8-43FF-8CEC-A5B2074A8383}" type="slidenum">
              <a:rPr lang="en-GB" smtClean="0"/>
              <a:t>‹#›</a:t>
            </a:fld>
            <a:endParaRPr lang="en-GB"/>
          </a:p>
        </p:txBody>
      </p:sp>
    </p:spTree>
    <p:extLst>
      <p:ext uri="{BB962C8B-B14F-4D97-AF65-F5344CB8AC3E}">
        <p14:creationId xmlns:p14="http://schemas.microsoft.com/office/powerpoint/2010/main" val="1751658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F87CC79-B601-452A-95DF-F6160D213290}" type="datetimeFigureOut">
              <a:rPr lang="en-GB" smtClean="0"/>
              <a:t>11/09/2019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62DA76-99A8-43FF-8CEC-A5B2074A8383}" type="slidenum">
              <a:rPr lang="en-GB" smtClean="0"/>
              <a:t>‹#›</a:t>
            </a:fld>
            <a:endParaRPr lang="en-GB"/>
          </a:p>
        </p:txBody>
      </p:sp>
    </p:spTree>
    <p:extLst>
      <p:ext uri="{BB962C8B-B14F-4D97-AF65-F5344CB8AC3E}">
        <p14:creationId xmlns:p14="http://schemas.microsoft.com/office/powerpoint/2010/main" val="2525787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F87CC79-B601-452A-95DF-F6160D213290}" type="datetimeFigureOut">
              <a:rPr lang="en-GB" smtClean="0"/>
              <a:t>11/09/2019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162DA76-99A8-43FF-8CEC-A5B2074A8383}" type="slidenum">
              <a:rPr lang="en-GB" smtClean="0"/>
              <a:t>‹#›</a:t>
            </a:fld>
            <a:endParaRPr lang="en-GB"/>
          </a:p>
        </p:txBody>
      </p:sp>
    </p:spTree>
    <p:extLst>
      <p:ext uri="{BB962C8B-B14F-4D97-AF65-F5344CB8AC3E}">
        <p14:creationId xmlns:p14="http://schemas.microsoft.com/office/powerpoint/2010/main" val="285743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F87CC79-B601-452A-95DF-F6160D213290}" type="datetimeFigureOut">
              <a:rPr lang="en-GB" smtClean="0"/>
              <a:t>11/09/2019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162DA76-99A8-43FF-8CEC-A5B2074A8383}" type="slidenum">
              <a:rPr lang="en-GB" smtClean="0"/>
              <a:t>‹#›</a:t>
            </a:fld>
            <a:endParaRPr lang="en-GB"/>
          </a:p>
        </p:txBody>
      </p:sp>
    </p:spTree>
    <p:extLst>
      <p:ext uri="{BB962C8B-B14F-4D97-AF65-F5344CB8AC3E}">
        <p14:creationId xmlns:p14="http://schemas.microsoft.com/office/powerpoint/2010/main" val="1934451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87CC79-B601-452A-95DF-F6160D213290}" type="datetimeFigureOut">
              <a:rPr lang="en-GB" smtClean="0"/>
              <a:t>11/09/2019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162DA76-99A8-43FF-8CEC-A5B2074A8383}" type="slidenum">
              <a:rPr lang="en-GB" smtClean="0"/>
              <a:t>‹#›</a:t>
            </a:fld>
            <a:endParaRPr lang="en-GB"/>
          </a:p>
        </p:txBody>
      </p:sp>
    </p:spTree>
    <p:extLst>
      <p:ext uri="{BB962C8B-B14F-4D97-AF65-F5344CB8AC3E}">
        <p14:creationId xmlns:p14="http://schemas.microsoft.com/office/powerpoint/2010/main" val="979519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87CC79-B601-452A-95DF-F6160D213290}" type="datetimeFigureOut">
              <a:rPr lang="en-GB" smtClean="0"/>
              <a:t>11/09/2019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62DA76-99A8-43FF-8CEC-A5B2074A8383}" type="slidenum">
              <a:rPr lang="en-GB" smtClean="0"/>
              <a:t>‹#›</a:t>
            </a:fld>
            <a:endParaRPr lang="en-GB"/>
          </a:p>
        </p:txBody>
      </p:sp>
    </p:spTree>
    <p:extLst>
      <p:ext uri="{BB962C8B-B14F-4D97-AF65-F5344CB8AC3E}">
        <p14:creationId xmlns:p14="http://schemas.microsoft.com/office/powerpoint/2010/main" val="1040394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87CC79-B601-452A-95DF-F6160D213290}" type="datetimeFigureOut">
              <a:rPr lang="en-GB" smtClean="0"/>
              <a:t>11/09/2019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62DA76-99A8-43FF-8CEC-A5B2074A8383}" type="slidenum">
              <a:rPr lang="en-GB" smtClean="0"/>
              <a:t>‹#›</a:t>
            </a:fld>
            <a:endParaRPr lang="en-GB"/>
          </a:p>
        </p:txBody>
      </p:sp>
    </p:spTree>
    <p:extLst>
      <p:ext uri="{BB962C8B-B14F-4D97-AF65-F5344CB8AC3E}">
        <p14:creationId xmlns:p14="http://schemas.microsoft.com/office/powerpoint/2010/main" val="3637750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87CC79-B601-452A-95DF-F6160D213290}" type="datetimeFigureOut">
              <a:rPr lang="en-GB" smtClean="0"/>
              <a:t>11/09/2019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62DA76-99A8-43FF-8CEC-A5B2074A8383}" type="slidenum">
              <a:rPr lang="en-GB" smtClean="0"/>
              <a:t>‹#›</a:t>
            </a:fld>
            <a:endParaRPr lang="en-GB"/>
          </a:p>
        </p:txBody>
      </p:sp>
    </p:spTree>
    <p:extLst>
      <p:ext uri="{BB962C8B-B14F-4D97-AF65-F5344CB8AC3E}">
        <p14:creationId xmlns:p14="http://schemas.microsoft.com/office/powerpoint/2010/main" val="286475946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95736" y="2780928"/>
            <a:ext cx="4592604" cy="830997"/>
          </a:xfrm>
          <a:prstGeom prst="rect">
            <a:avLst/>
          </a:prstGeom>
          <a:noFill/>
        </p:spPr>
        <p:txBody>
          <a:bodyPr wrap="none" rtlCol="0">
            <a:spAutoFit/>
          </a:bodyPr>
          <a:lstStyle/>
          <a:p>
            <a:r>
              <a:rPr lang="en-GB" sz="4800" dirty="0"/>
              <a:t>Meet the Teacher</a:t>
            </a:r>
          </a:p>
        </p:txBody>
      </p:sp>
      <p:pic>
        <p:nvPicPr>
          <p:cNvPr id="1026" name="Picture 2" descr="H:\My Pictures\worthington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09095" y="404664"/>
            <a:ext cx="1861130" cy="1512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8911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1268760"/>
            <a:ext cx="8643328" cy="3877985"/>
          </a:xfrm>
          <a:prstGeom prst="rect">
            <a:avLst/>
          </a:prstGeom>
          <a:noFill/>
        </p:spPr>
        <p:txBody>
          <a:bodyPr wrap="none" rtlCol="0">
            <a:spAutoFit/>
          </a:bodyPr>
          <a:lstStyle/>
          <a:p>
            <a:r>
              <a:rPr lang="en-GB" sz="3600" u="sng" dirty="0"/>
              <a:t>Maths</a:t>
            </a:r>
          </a:p>
          <a:p>
            <a:endParaRPr lang="en-GB" dirty="0"/>
          </a:p>
          <a:p>
            <a:r>
              <a:rPr lang="en-GB" sz="3200" dirty="0"/>
              <a:t>In summer 2020, all year 4’s will now be tested on </a:t>
            </a:r>
          </a:p>
          <a:p>
            <a:r>
              <a:rPr lang="en-GB" sz="3200" dirty="0"/>
              <a:t>their times tables.  This will involve an </a:t>
            </a:r>
          </a:p>
          <a:p>
            <a:r>
              <a:rPr lang="en-GB" sz="3200" dirty="0"/>
              <a:t>online timed test.  All children in year 3 and year 4 </a:t>
            </a:r>
          </a:p>
          <a:p>
            <a:r>
              <a:rPr lang="en-GB" sz="3200" dirty="0"/>
              <a:t>have access to Times Tables </a:t>
            </a:r>
            <a:r>
              <a:rPr lang="en-GB" sz="3200" dirty="0" err="1"/>
              <a:t>Rockstars</a:t>
            </a:r>
            <a:r>
              <a:rPr lang="en-GB" sz="3200" dirty="0"/>
              <a:t> and</a:t>
            </a:r>
          </a:p>
          <a:p>
            <a:r>
              <a:rPr lang="en-GB" sz="3200" dirty="0"/>
              <a:t>any practice at home will be beneficial for this </a:t>
            </a:r>
          </a:p>
          <a:p>
            <a:r>
              <a:rPr lang="en-GB" sz="3200" dirty="0"/>
              <a:t>years year 4 pupils.</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404664"/>
            <a:ext cx="1865313" cy="151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6815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2125826"/>
            <a:ext cx="7985993" cy="3354765"/>
          </a:xfrm>
          <a:prstGeom prst="rect">
            <a:avLst/>
          </a:prstGeom>
          <a:noFill/>
        </p:spPr>
        <p:txBody>
          <a:bodyPr wrap="square" rtlCol="0">
            <a:spAutoFit/>
          </a:bodyPr>
          <a:lstStyle/>
          <a:p>
            <a:endParaRPr lang="en-GB" sz="2800" dirty="0"/>
          </a:p>
          <a:p>
            <a:r>
              <a:rPr lang="en-GB" sz="3600" b="1" u="sng" dirty="0"/>
              <a:t>Reward systems in our classes</a:t>
            </a:r>
          </a:p>
          <a:p>
            <a:endParaRPr lang="en-GB" sz="3600" b="1" u="sng" dirty="0"/>
          </a:p>
          <a:p>
            <a:r>
              <a:rPr lang="en-GB" sz="2800" dirty="0"/>
              <a:t>Each class has a behaviour ladder where children’s names are moved up and down and points are given out which equate to prizes or golden time.</a:t>
            </a:r>
          </a:p>
          <a:p>
            <a:endParaRPr lang="en-GB" sz="2800"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404664"/>
            <a:ext cx="1865313" cy="151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3675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543827"/>
            <a:ext cx="3522439" cy="646331"/>
          </a:xfrm>
          <a:prstGeom prst="rect">
            <a:avLst/>
          </a:prstGeom>
          <a:noFill/>
        </p:spPr>
        <p:txBody>
          <a:bodyPr wrap="none" rtlCol="0">
            <a:spAutoFit/>
          </a:bodyPr>
          <a:lstStyle/>
          <a:p>
            <a:r>
              <a:rPr lang="en-GB" sz="3600" b="1" u="sng" dirty="0"/>
              <a:t>LKS2 Department</a:t>
            </a:r>
          </a:p>
        </p:txBody>
      </p:sp>
      <p:sp>
        <p:nvSpPr>
          <p:cNvPr id="3" name="TextBox 2"/>
          <p:cNvSpPr txBox="1"/>
          <p:nvPr/>
        </p:nvSpPr>
        <p:spPr>
          <a:xfrm>
            <a:off x="179512" y="1952540"/>
            <a:ext cx="4630050" cy="3539430"/>
          </a:xfrm>
          <a:prstGeom prst="rect">
            <a:avLst/>
          </a:prstGeom>
          <a:noFill/>
        </p:spPr>
        <p:txBody>
          <a:bodyPr wrap="none" rtlCol="0">
            <a:spAutoFit/>
          </a:bodyPr>
          <a:lstStyle/>
          <a:p>
            <a:r>
              <a:rPr lang="en-GB" sz="2800" u="sng" dirty="0"/>
              <a:t>Teaching Staff</a:t>
            </a:r>
          </a:p>
          <a:p>
            <a:r>
              <a:rPr lang="en-GB" sz="2800" dirty="0"/>
              <a:t>Year 3		Mrs Bell</a:t>
            </a:r>
          </a:p>
          <a:p>
            <a:r>
              <a:rPr lang="en-GB" sz="2800" dirty="0"/>
              <a:t>Year 3 /4	Miss Winch</a:t>
            </a:r>
          </a:p>
          <a:p>
            <a:r>
              <a:rPr lang="en-GB" sz="2800" dirty="0"/>
              <a:t>Year 4		Mr Chamberlain</a:t>
            </a:r>
          </a:p>
          <a:p>
            <a:endParaRPr lang="en-GB" sz="2800" dirty="0"/>
          </a:p>
          <a:p>
            <a:r>
              <a:rPr lang="en-GB" sz="2800" u="sng" dirty="0"/>
              <a:t>Teaching Assistants</a:t>
            </a:r>
          </a:p>
          <a:p>
            <a:r>
              <a:rPr lang="en-GB" sz="2800" dirty="0"/>
              <a:t>Mrs Highley		Mrs </a:t>
            </a:r>
            <a:r>
              <a:rPr lang="en-GB" sz="2800" dirty="0" err="1"/>
              <a:t>Cavill</a:t>
            </a:r>
            <a:endParaRPr lang="en-GB" sz="2800" dirty="0"/>
          </a:p>
          <a:p>
            <a:r>
              <a:rPr lang="en-GB" sz="2800" dirty="0"/>
              <a:t>Mrs Lavin		Mrs English</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248" y="409744"/>
            <a:ext cx="1865313" cy="151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79512" y="6093296"/>
            <a:ext cx="7852027" cy="523220"/>
          </a:xfrm>
          <a:prstGeom prst="rect">
            <a:avLst/>
          </a:prstGeom>
        </p:spPr>
        <p:txBody>
          <a:bodyPr wrap="square">
            <a:spAutoFit/>
          </a:bodyPr>
          <a:lstStyle/>
          <a:p>
            <a:pPr lvl="0"/>
            <a:r>
              <a:rPr lang="en-GB" sz="2800" dirty="0">
                <a:solidFill>
                  <a:prstClr val="white"/>
                </a:solidFill>
              </a:rPr>
              <a:t>PE staff		Tricks &amp; Flicks</a:t>
            </a:r>
          </a:p>
        </p:txBody>
      </p:sp>
    </p:spTree>
    <p:extLst>
      <p:ext uri="{BB962C8B-B14F-4D97-AF65-F5344CB8AC3E}">
        <p14:creationId xmlns:p14="http://schemas.microsoft.com/office/powerpoint/2010/main" val="2740573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700808"/>
            <a:ext cx="8042618" cy="5078313"/>
          </a:xfrm>
          <a:prstGeom prst="rect">
            <a:avLst/>
          </a:prstGeom>
          <a:noFill/>
        </p:spPr>
        <p:txBody>
          <a:bodyPr wrap="square" rtlCol="0">
            <a:spAutoFit/>
          </a:bodyPr>
          <a:lstStyle/>
          <a:p>
            <a:r>
              <a:rPr lang="en-GB" sz="3600" b="1" u="sng" dirty="0"/>
              <a:t>What are we learning in our classes</a:t>
            </a:r>
          </a:p>
          <a:p>
            <a:endParaRPr lang="en-GB" sz="3600" dirty="0"/>
          </a:p>
          <a:p>
            <a:r>
              <a:rPr lang="en-GB" sz="2800" dirty="0"/>
              <a:t>Topics: </a:t>
            </a:r>
          </a:p>
          <a:p>
            <a:r>
              <a:rPr lang="en-GB" sz="2800" dirty="0"/>
              <a:t>All information on our curriculum about our topics this year is printed on our topic webs and also uploaded onto the school website.  Learning objectives are the same for Year 4’s in Y3/4 and Y4, as well as the Year 3’s in Y3 and Y3/4.</a:t>
            </a:r>
          </a:p>
          <a:p>
            <a:endParaRPr lang="en-GB" sz="2800" dirty="0"/>
          </a:p>
          <a:p>
            <a:r>
              <a:rPr lang="en-GB" sz="2800" dirty="0"/>
              <a:t>Website for all letters.</a:t>
            </a:r>
          </a:p>
          <a:p>
            <a:endParaRPr lang="en-GB" sz="28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404664"/>
            <a:ext cx="1865313" cy="151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318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6223" y="-99392"/>
            <a:ext cx="7432121" cy="6709529"/>
          </a:xfrm>
          <a:prstGeom prst="rect">
            <a:avLst/>
          </a:prstGeom>
          <a:noFill/>
        </p:spPr>
        <p:txBody>
          <a:bodyPr wrap="square" rtlCol="0">
            <a:spAutoFit/>
          </a:bodyPr>
          <a:lstStyle/>
          <a:p>
            <a:r>
              <a:rPr lang="en-GB" sz="3200" b="1" u="sng" dirty="0"/>
              <a:t>Things to remember</a:t>
            </a:r>
          </a:p>
          <a:p>
            <a:endParaRPr lang="en-GB" sz="1600" dirty="0"/>
          </a:p>
          <a:p>
            <a:endParaRPr lang="en-GB" sz="1400" dirty="0"/>
          </a:p>
          <a:p>
            <a:r>
              <a:rPr lang="en-GB" sz="2000" u="sng" dirty="0"/>
              <a:t>Presentation</a:t>
            </a:r>
            <a:r>
              <a:rPr lang="en-GB" sz="2000" dirty="0"/>
              <a:t> – </a:t>
            </a:r>
            <a:r>
              <a:rPr lang="en-US" sz="2000" dirty="0"/>
              <a:t>As a Key Stage we are having a big push on handwriting and presentation. </a:t>
            </a:r>
          </a:p>
          <a:p>
            <a:endParaRPr lang="en-US" sz="2000" u="sng" dirty="0"/>
          </a:p>
          <a:p>
            <a:r>
              <a:rPr lang="en-GB" sz="2000" u="sng" dirty="0"/>
              <a:t>Homework</a:t>
            </a:r>
          </a:p>
          <a:p>
            <a:r>
              <a:rPr lang="en-US" sz="2000" dirty="0"/>
              <a:t>The topic web provides details of what we cover in class, this means that you can further develop any of the areas at home. Activities to aid with this are available on Education City or Edmodo, which can be used by the children at home at their leisure.  </a:t>
            </a:r>
          </a:p>
          <a:p>
            <a:endParaRPr lang="en-GB" sz="2000" dirty="0"/>
          </a:p>
          <a:p>
            <a:r>
              <a:rPr lang="en-US" sz="2000" dirty="0"/>
              <a:t>If your child would like to carry out extra research about our topic – it would be fantastic.</a:t>
            </a:r>
            <a:endParaRPr lang="en-GB" sz="2000" dirty="0"/>
          </a:p>
          <a:p>
            <a:endParaRPr lang="en-GB" sz="2400" dirty="0"/>
          </a:p>
          <a:p>
            <a:r>
              <a:rPr lang="en-GB" sz="2000" u="sng" dirty="0"/>
              <a:t>Books changed </a:t>
            </a:r>
            <a:r>
              <a:rPr lang="en-GB" sz="2000" dirty="0"/>
              <a:t>		      Year 3 – Monday</a:t>
            </a:r>
          </a:p>
          <a:p>
            <a:r>
              <a:rPr lang="en-GB" sz="2000" dirty="0"/>
              <a:t>                                                      Year 3 /4 – Monday</a:t>
            </a:r>
          </a:p>
          <a:p>
            <a:r>
              <a:rPr lang="en-GB" sz="2000" dirty="0"/>
              <a:t>                                                      Year 4 – Wednesday</a:t>
            </a:r>
          </a:p>
          <a:p>
            <a:r>
              <a:rPr lang="en-GB" sz="2000" dirty="0"/>
              <a:t>Please read with your child at home. Please make sure reading books are brought into school every day.</a:t>
            </a:r>
          </a:p>
          <a:p>
            <a:endParaRPr lang="en-GB" sz="2400"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94994"/>
            <a:ext cx="1865313" cy="151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7608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66AD8-8EC3-4A1F-A7E1-4BECD3B1C474}"/>
              </a:ext>
            </a:extLst>
          </p:cNvPr>
          <p:cNvSpPr>
            <a:spLocks noGrp="1"/>
          </p:cNvSpPr>
          <p:nvPr>
            <p:ph type="title"/>
          </p:nvPr>
        </p:nvSpPr>
        <p:spPr>
          <a:xfrm>
            <a:off x="251520" y="2060848"/>
            <a:ext cx="8435280" cy="1210146"/>
          </a:xfrm>
        </p:spPr>
        <p:txBody>
          <a:bodyPr>
            <a:normAutofit fontScale="90000"/>
          </a:bodyPr>
          <a:lstStyle/>
          <a:p>
            <a:pPr algn="l"/>
            <a:r>
              <a:rPr lang="en-GB" sz="2400" u="sng" dirty="0"/>
              <a:t>Reading journals</a:t>
            </a:r>
            <a:br>
              <a:rPr lang="en-GB" sz="2400" u="sng" dirty="0"/>
            </a:br>
            <a:br>
              <a:rPr lang="en-GB" sz="2400" u="sng" dirty="0"/>
            </a:br>
            <a:r>
              <a:rPr lang="en-GB" sz="2400" dirty="0"/>
              <a:t>All the children will receive a reading journal by the end of the week.  Please use the back of the book as a reading record, writing down the date and title of their banded reading book.  Also include a comment or signature.  Also included in the back of the reading journal, will be a list of suggested books for your child’s age.  </a:t>
            </a:r>
            <a:br>
              <a:rPr lang="en-GB" sz="2400" dirty="0"/>
            </a:br>
            <a:br>
              <a:rPr lang="en-GB" sz="2400" dirty="0"/>
            </a:br>
            <a:r>
              <a:rPr lang="en-GB" sz="2400" dirty="0"/>
              <a:t>At the front of the reading journal will be a set of tasks that we will ask the children to compete over the year.  Every two weeks, a new task will be given to the children to complete at home using their library book.</a:t>
            </a:r>
            <a:br>
              <a:rPr lang="en-GB" sz="2400" dirty="0"/>
            </a:br>
            <a:br>
              <a:rPr lang="en-GB" sz="2400" dirty="0"/>
            </a:br>
            <a:br>
              <a:rPr lang="en-GB" sz="2400" dirty="0"/>
            </a:br>
            <a:endParaRPr lang="en-GB" sz="2400" u="sng" dirty="0"/>
          </a:p>
        </p:txBody>
      </p:sp>
    </p:spTree>
    <p:extLst>
      <p:ext uri="{BB962C8B-B14F-4D97-AF65-F5344CB8AC3E}">
        <p14:creationId xmlns:p14="http://schemas.microsoft.com/office/powerpoint/2010/main" val="1804476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4796" y="16737"/>
            <a:ext cx="9144000" cy="6494085"/>
          </a:xfrm>
          <a:prstGeom prst="rect">
            <a:avLst/>
          </a:prstGeom>
        </p:spPr>
        <p:txBody>
          <a:bodyPr wrap="square">
            <a:spAutoFit/>
          </a:bodyPr>
          <a:lstStyle/>
          <a:p>
            <a:r>
              <a:rPr lang="en-GB" sz="2800" u="sng" dirty="0"/>
              <a:t>PE Kits</a:t>
            </a:r>
            <a:r>
              <a:rPr lang="en-GB" sz="2800" dirty="0"/>
              <a:t>		</a:t>
            </a:r>
          </a:p>
          <a:p>
            <a:endParaRPr lang="en-GB" sz="2800" dirty="0"/>
          </a:p>
          <a:p>
            <a:r>
              <a:rPr lang="en-GB" sz="2400" dirty="0"/>
              <a:t>Year 3	  	Wednesday - PE</a:t>
            </a:r>
          </a:p>
          <a:p>
            <a:r>
              <a:rPr lang="en-GB" sz="2400" dirty="0"/>
              <a:t>	  	Thursday – Swimming (until Feb 2019) then PE</a:t>
            </a:r>
          </a:p>
          <a:p>
            <a:r>
              <a:rPr lang="en-GB" sz="2400" dirty="0"/>
              <a:t>Year 3 /4	Tuesday – PE</a:t>
            </a:r>
          </a:p>
          <a:p>
            <a:r>
              <a:rPr lang="en-GB" sz="2400" dirty="0"/>
              <a:t>		Thursday – PE (From Feb 2019 Y3s swimming &amp; Y4s PE)</a:t>
            </a:r>
          </a:p>
          <a:p>
            <a:r>
              <a:rPr lang="en-GB" sz="2400" dirty="0"/>
              <a:t>Year 4		Wednesday - PE</a:t>
            </a:r>
          </a:p>
          <a:p>
            <a:r>
              <a:rPr lang="en-GB" sz="2400" dirty="0"/>
              <a:t>                           Friday – PE</a:t>
            </a:r>
          </a:p>
          <a:p>
            <a:r>
              <a:rPr lang="en-GB" sz="2400" dirty="0"/>
              <a:t>Twice a week each class do the daily mile. Please ensure that they have trainers or pumps in school.</a:t>
            </a:r>
          </a:p>
          <a:p>
            <a:endParaRPr lang="en-GB" sz="2400" dirty="0"/>
          </a:p>
          <a:p>
            <a:r>
              <a:rPr lang="en-GB" sz="2400" dirty="0"/>
              <a:t>PE Kit	Indoor kit – White t-shirt (not School 				top), blue shorts</a:t>
            </a:r>
          </a:p>
          <a:p>
            <a:r>
              <a:rPr lang="en-GB" sz="2400" dirty="0"/>
              <a:t>	Outdoor kit – as above but also including navy 	joggers/sweatshirt</a:t>
            </a:r>
          </a:p>
          <a:p>
            <a:r>
              <a:rPr lang="en-GB" sz="2400" dirty="0"/>
              <a:t>	No football kits &amp; gymnastic leotards for PE 			lessons.</a:t>
            </a:r>
          </a:p>
        </p:txBody>
      </p:sp>
    </p:spTree>
    <p:extLst>
      <p:ext uri="{BB962C8B-B14F-4D97-AF65-F5344CB8AC3E}">
        <p14:creationId xmlns:p14="http://schemas.microsoft.com/office/powerpoint/2010/main" val="3871230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406267"/>
            <a:ext cx="8296387" cy="1354217"/>
          </a:xfrm>
          <a:prstGeom prst="rect">
            <a:avLst/>
          </a:prstGeom>
          <a:noFill/>
        </p:spPr>
        <p:txBody>
          <a:bodyPr wrap="square" rtlCol="0">
            <a:spAutoFit/>
          </a:bodyPr>
          <a:lstStyle/>
          <a:p>
            <a:r>
              <a:rPr lang="en-GB" sz="3600" b="1" u="sng" dirty="0"/>
              <a:t>Intervention</a:t>
            </a:r>
          </a:p>
          <a:p>
            <a:endParaRPr lang="en-GB" dirty="0"/>
          </a:p>
          <a:p>
            <a:endParaRPr lang="en-GB" sz="28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248" y="404664"/>
            <a:ext cx="1865313" cy="151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216746" y="1988840"/>
            <a:ext cx="8827673" cy="3970318"/>
          </a:xfrm>
          <a:prstGeom prst="rect">
            <a:avLst/>
          </a:prstGeom>
          <a:noFill/>
        </p:spPr>
        <p:txBody>
          <a:bodyPr wrap="none" rtlCol="0">
            <a:spAutoFit/>
          </a:bodyPr>
          <a:lstStyle/>
          <a:p>
            <a:r>
              <a:rPr lang="en-US" sz="2800" dirty="0"/>
              <a:t>Throughout the year, your child may attend an</a:t>
            </a:r>
          </a:p>
          <a:p>
            <a:r>
              <a:rPr lang="en-US" sz="2800" dirty="0"/>
              <a:t>intervention group.  This is to provide extra input</a:t>
            </a:r>
          </a:p>
          <a:p>
            <a:r>
              <a:rPr lang="en-US" sz="2800" dirty="0"/>
              <a:t>in certain curriculum areas, such as literacy and </a:t>
            </a:r>
          </a:p>
          <a:p>
            <a:r>
              <a:rPr lang="en-US" sz="2800" dirty="0"/>
              <a:t>numeracy.  Some children are moving classes for spellings</a:t>
            </a:r>
          </a:p>
          <a:p>
            <a:r>
              <a:rPr lang="en-US" sz="2800" dirty="0"/>
              <a:t>to suit their ability.</a:t>
            </a:r>
          </a:p>
          <a:p>
            <a:endParaRPr lang="en-US" sz="2800" dirty="0"/>
          </a:p>
          <a:p>
            <a:r>
              <a:rPr lang="en-US" sz="2800" dirty="0"/>
              <a:t>Intervention is not only to help some children to meet their</a:t>
            </a:r>
          </a:p>
          <a:p>
            <a:r>
              <a:rPr lang="en-US" sz="2800" dirty="0"/>
              <a:t>Age related expectations, but also to stretch children </a:t>
            </a:r>
          </a:p>
          <a:p>
            <a:r>
              <a:rPr lang="en-US" sz="2800" dirty="0"/>
              <a:t>Working at greater depth.</a:t>
            </a:r>
          </a:p>
        </p:txBody>
      </p:sp>
    </p:spTree>
    <p:extLst>
      <p:ext uri="{BB962C8B-B14F-4D97-AF65-F5344CB8AC3E}">
        <p14:creationId xmlns:p14="http://schemas.microsoft.com/office/powerpoint/2010/main" val="4019990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9445" y="836712"/>
            <a:ext cx="8136904" cy="6124754"/>
          </a:xfrm>
          <a:prstGeom prst="rect">
            <a:avLst/>
          </a:prstGeom>
          <a:noFill/>
        </p:spPr>
        <p:txBody>
          <a:bodyPr wrap="square" rtlCol="0">
            <a:spAutoFit/>
          </a:bodyPr>
          <a:lstStyle/>
          <a:p>
            <a:r>
              <a:rPr lang="en-GB" sz="3600" b="1" u="sng" dirty="0"/>
              <a:t>Spelling Grammar </a:t>
            </a:r>
          </a:p>
          <a:p>
            <a:r>
              <a:rPr lang="en-GB" sz="3600" b="1" u="sng" dirty="0"/>
              <a:t>and Punctuation</a:t>
            </a:r>
          </a:p>
          <a:p>
            <a:r>
              <a:rPr lang="en-GB" sz="2800" dirty="0"/>
              <a:t>3 spelling lessons are taught in this subject each week. The children may be in mixed groups learning the patterns required for their age group.</a:t>
            </a:r>
          </a:p>
          <a:p>
            <a:endParaRPr lang="en-GB" sz="2800" dirty="0"/>
          </a:p>
          <a:p>
            <a:r>
              <a:rPr lang="en-GB" sz="2800" dirty="0"/>
              <a:t>Grammar and Punctuation lessons will also be taught within the Literacy lessons.</a:t>
            </a:r>
          </a:p>
          <a:p>
            <a:r>
              <a:rPr lang="en-GB" sz="2800" dirty="0"/>
              <a:t>Spelling, Grammar and Punctuation help in all areas of the curriculum and provide children with the tools for extending their creative writing as well as helping them learn languages.</a:t>
            </a:r>
          </a:p>
          <a:p>
            <a:endParaRPr lang="en-GB" sz="2000" b="1" dirty="0"/>
          </a:p>
          <a:p>
            <a:endParaRPr lang="en-GB" sz="2000" b="1"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248" y="404664"/>
            <a:ext cx="1865313" cy="151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8603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404664"/>
            <a:ext cx="1865313" cy="151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23528" y="1772816"/>
            <a:ext cx="7632848" cy="4093428"/>
          </a:xfrm>
          <a:prstGeom prst="rect">
            <a:avLst/>
          </a:prstGeom>
          <a:noFill/>
        </p:spPr>
        <p:txBody>
          <a:bodyPr wrap="square" rtlCol="0">
            <a:spAutoFit/>
          </a:bodyPr>
          <a:lstStyle/>
          <a:p>
            <a:r>
              <a:rPr lang="en-GB" sz="3600" b="1" u="sng" dirty="0"/>
              <a:t>Handwriting</a:t>
            </a:r>
          </a:p>
          <a:p>
            <a:endParaRPr lang="en-GB" sz="2800" dirty="0"/>
          </a:p>
          <a:p>
            <a:r>
              <a:rPr lang="en-GB" sz="2800" dirty="0"/>
              <a:t>Handwriting is taught daily in Year 3 and Year 3 /4 until the Christmas break then weekly until the end of the year. It is taught weekly in Year 4.</a:t>
            </a:r>
          </a:p>
          <a:p>
            <a:endParaRPr lang="en-GB" sz="2800" dirty="0"/>
          </a:p>
          <a:p>
            <a:r>
              <a:rPr lang="en-GB" sz="2800" dirty="0"/>
              <a:t>We use the pinch and swing grip for holding a pencil or pen.</a:t>
            </a:r>
          </a:p>
          <a:p>
            <a:r>
              <a:rPr lang="en-GB" sz="2800" dirty="0"/>
              <a:t>We sit upright and have our paper at a slight slant.</a:t>
            </a:r>
          </a:p>
        </p:txBody>
      </p:sp>
    </p:spTree>
    <p:extLst>
      <p:ext uri="{BB962C8B-B14F-4D97-AF65-F5344CB8AC3E}">
        <p14:creationId xmlns:p14="http://schemas.microsoft.com/office/powerpoint/2010/main" val="21156171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1037</TotalTime>
  <Words>459</Words>
  <Application>Microsoft Office PowerPoint</Application>
  <PresentationFormat>On-screen Show (4:3)</PresentationFormat>
  <Paragraphs>79</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PowerPoint Presentation</vt:lpstr>
      <vt:lpstr>PowerPoint Presentation</vt:lpstr>
      <vt:lpstr>PowerPoint Presentation</vt:lpstr>
      <vt:lpstr>PowerPoint Presentation</vt:lpstr>
      <vt:lpstr>Reading journals  All the children will receive a reading journal by the end of the week.  Please use the back of the book as a reading record, writing down the date and title of their banded reading book.  Also include a comment or signature.  Also included in the back of the reading journal, will be a list of suggested books for your child’s age.    At the front of the reading journal will be a set of tasks that we will ask the children to compete over the year.  Every two weeks, a new task will be given to the children to complete at home using their library book.   </vt:lpstr>
      <vt:lpstr>PowerPoint Presentation</vt:lpstr>
      <vt:lpstr>PowerPoint Presentation</vt:lpstr>
      <vt:lpstr>PowerPoint Presentation</vt:lpstr>
      <vt:lpstr>PowerPoint Presentation</vt:lpstr>
      <vt:lpstr>PowerPoint Presentation</vt:lpstr>
      <vt:lpstr>PowerPoint Presentation</vt:lpstr>
    </vt:vector>
  </TitlesOfParts>
  <Company>Worthington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 Chatterton</dc:creator>
  <cp:lastModifiedBy>Mr A. Chamberlain</cp:lastModifiedBy>
  <cp:revision>32</cp:revision>
  <cp:lastPrinted>2018-09-19T07:44:44Z</cp:lastPrinted>
  <dcterms:created xsi:type="dcterms:W3CDTF">2015-09-16T15:23:03Z</dcterms:created>
  <dcterms:modified xsi:type="dcterms:W3CDTF">2019-09-11T11:41:10Z</dcterms:modified>
</cp:coreProperties>
</file>